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5.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6.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7.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omments/comment1.xml" ContentType="application/vnd.openxmlformats-officedocument.presentationml.comment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4"/>
    <p:sldMasterId id="2147483865" r:id="rId5"/>
    <p:sldMasterId id="2147483902" r:id="rId6"/>
    <p:sldMasterId id="2147483935" r:id="rId7"/>
    <p:sldMasterId id="2147483973" r:id="rId8"/>
    <p:sldMasterId id="2147484013" r:id="rId9"/>
    <p:sldMasterId id="2147484031" r:id="rId10"/>
    <p:sldMasterId id="2147484067" r:id="rId11"/>
  </p:sldMasterIdLst>
  <p:notesMasterIdLst>
    <p:notesMasterId r:id="rId101"/>
  </p:notesMasterIdLst>
  <p:sldIdLst>
    <p:sldId id="2076136481" r:id="rId12"/>
    <p:sldId id="331" r:id="rId13"/>
    <p:sldId id="2076136517" r:id="rId14"/>
    <p:sldId id="10092" r:id="rId15"/>
    <p:sldId id="10105" r:id="rId16"/>
    <p:sldId id="2076136498" r:id="rId17"/>
    <p:sldId id="2076136492" r:id="rId18"/>
    <p:sldId id="2076136493" r:id="rId19"/>
    <p:sldId id="10071" r:id="rId20"/>
    <p:sldId id="10072" r:id="rId21"/>
    <p:sldId id="10073" r:id="rId22"/>
    <p:sldId id="2076136489" r:id="rId23"/>
    <p:sldId id="2076136490" r:id="rId24"/>
    <p:sldId id="2076136482" r:id="rId25"/>
    <p:sldId id="10088" r:id="rId26"/>
    <p:sldId id="10116" r:id="rId27"/>
    <p:sldId id="10117" r:id="rId28"/>
    <p:sldId id="10085" r:id="rId29"/>
    <p:sldId id="10076" r:id="rId30"/>
    <p:sldId id="2076136500" r:id="rId31"/>
    <p:sldId id="2076136501" r:id="rId32"/>
    <p:sldId id="2076136484" r:id="rId33"/>
    <p:sldId id="10118" r:id="rId34"/>
    <p:sldId id="10107" r:id="rId35"/>
    <p:sldId id="10109" r:id="rId36"/>
    <p:sldId id="10098" r:id="rId37"/>
    <p:sldId id="10099" r:id="rId38"/>
    <p:sldId id="2076136485" r:id="rId39"/>
    <p:sldId id="10103" r:id="rId40"/>
    <p:sldId id="10119" r:id="rId41"/>
    <p:sldId id="2076136518" r:id="rId42"/>
    <p:sldId id="2076136985" r:id="rId43"/>
    <p:sldId id="3760" r:id="rId44"/>
    <p:sldId id="9965" r:id="rId45"/>
    <p:sldId id="10056" r:id="rId46"/>
    <p:sldId id="2076137073" r:id="rId47"/>
    <p:sldId id="256" r:id="rId48"/>
    <p:sldId id="2076137261" r:id="rId49"/>
    <p:sldId id="2076137018" r:id="rId50"/>
    <p:sldId id="2076137323" r:id="rId51"/>
    <p:sldId id="2076136502" r:id="rId52"/>
    <p:sldId id="9966" r:id="rId53"/>
    <p:sldId id="9976" r:id="rId54"/>
    <p:sldId id="9982" r:id="rId55"/>
    <p:sldId id="9968" r:id="rId56"/>
    <p:sldId id="2076136503" r:id="rId57"/>
    <p:sldId id="9969" r:id="rId58"/>
    <p:sldId id="9978" r:id="rId59"/>
    <p:sldId id="9979" r:id="rId60"/>
    <p:sldId id="2076136504" r:id="rId61"/>
    <p:sldId id="10093" r:id="rId62"/>
    <p:sldId id="2076136505" r:id="rId63"/>
    <p:sldId id="10161" r:id="rId64"/>
    <p:sldId id="10086" r:id="rId65"/>
    <p:sldId id="9970" r:id="rId66"/>
    <p:sldId id="9971" r:id="rId67"/>
    <p:sldId id="9977" r:id="rId68"/>
    <p:sldId id="2076136519" r:id="rId69"/>
    <p:sldId id="2076136506" r:id="rId70"/>
    <p:sldId id="10138" r:id="rId71"/>
    <p:sldId id="10152" r:id="rId72"/>
    <p:sldId id="1519" r:id="rId73"/>
    <p:sldId id="4370" r:id="rId74"/>
    <p:sldId id="4374" r:id="rId75"/>
    <p:sldId id="4377" r:id="rId76"/>
    <p:sldId id="10151" r:id="rId77"/>
    <p:sldId id="10104" r:id="rId78"/>
    <p:sldId id="2076136520" r:id="rId79"/>
    <p:sldId id="2076136507" r:id="rId80"/>
    <p:sldId id="2076136515" r:id="rId81"/>
    <p:sldId id="10140" r:id="rId82"/>
    <p:sldId id="10141" r:id="rId83"/>
    <p:sldId id="3764" r:id="rId84"/>
    <p:sldId id="3765" r:id="rId85"/>
    <p:sldId id="2076136508" r:id="rId86"/>
    <p:sldId id="3757" r:id="rId87"/>
    <p:sldId id="3750" r:id="rId88"/>
    <p:sldId id="2076136509" r:id="rId89"/>
    <p:sldId id="3743" r:id="rId90"/>
    <p:sldId id="2076136510" r:id="rId91"/>
    <p:sldId id="3762" r:id="rId92"/>
    <p:sldId id="10162" r:id="rId93"/>
    <p:sldId id="2076136511" r:id="rId94"/>
    <p:sldId id="2076136513" r:id="rId95"/>
    <p:sldId id="2076136512" r:id="rId96"/>
    <p:sldId id="2076136514" r:id="rId97"/>
    <p:sldId id="4472" r:id="rId98"/>
    <p:sldId id="2076136521" r:id="rId99"/>
    <p:sldId id="2076137260"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nalytics in a day" id="{12BC434A-1C45-45CD-A5AC-26AED7B8C594}">
          <p14:sldIdLst>
            <p14:sldId id="2076136481"/>
            <p14:sldId id="331"/>
          </p14:sldIdLst>
        </p14:section>
        <p14:section name="The heart of analytics" id="{61B55B8B-F5BB-4364-B325-A8C19A4AFA36}">
          <p14:sldIdLst>
            <p14:sldId id="2076136517"/>
            <p14:sldId id="10092"/>
            <p14:sldId id="10105"/>
            <p14:sldId id="2076136498"/>
            <p14:sldId id="2076136492"/>
            <p14:sldId id="2076136493"/>
            <p14:sldId id="10071"/>
            <p14:sldId id="10072"/>
            <p14:sldId id="10073"/>
            <p14:sldId id="2076136489"/>
            <p14:sldId id="2076136490"/>
            <p14:sldId id="2076136482"/>
            <p14:sldId id="10088"/>
            <p14:sldId id="10116"/>
            <p14:sldId id="10117"/>
            <p14:sldId id="10085"/>
            <p14:sldId id="10076"/>
            <p14:sldId id="2076136500"/>
            <p14:sldId id="2076136501"/>
            <p14:sldId id="2076136484"/>
            <p14:sldId id="10118"/>
            <p14:sldId id="10107"/>
            <p14:sldId id="10109"/>
            <p14:sldId id="10098"/>
            <p14:sldId id="10099"/>
            <p14:sldId id="2076136485"/>
            <p14:sldId id="10103"/>
            <p14:sldId id="10119"/>
          </p14:sldIdLst>
        </p14:section>
        <p14:section name="Azure Synapse Analytics" id="{4E6C8CD9-14BE-4843-8FF8-68DEE2326CF0}">
          <p14:sldIdLst>
            <p14:sldId id="2076136518"/>
            <p14:sldId id="2076136985"/>
            <p14:sldId id="3760"/>
            <p14:sldId id="9965"/>
            <p14:sldId id="10056"/>
            <p14:sldId id="2076137073"/>
            <p14:sldId id="256"/>
            <p14:sldId id="2076137261"/>
            <p14:sldId id="2076137018"/>
            <p14:sldId id="2076137323"/>
            <p14:sldId id="2076136502"/>
            <p14:sldId id="9966"/>
            <p14:sldId id="9976"/>
            <p14:sldId id="9982"/>
            <p14:sldId id="9968"/>
            <p14:sldId id="2076136503"/>
            <p14:sldId id="9969"/>
            <p14:sldId id="9978"/>
            <p14:sldId id="9979"/>
            <p14:sldId id="2076136504"/>
            <p14:sldId id="10093"/>
            <p14:sldId id="2076136505"/>
            <p14:sldId id="10161"/>
            <p14:sldId id="10086"/>
            <p14:sldId id="9970"/>
            <p14:sldId id="9971"/>
            <p14:sldId id="9977"/>
          </p14:sldIdLst>
        </p14:section>
        <p14:section name="Azure Data Factory" id="{B5BEAD03-CFFA-436D-8A64-5D0D6A761161}">
          <p14:sldIdLst>
            <p14:sldId id="2076136519"/>
            <p14:sldId id="2076136506"/>
            <p14:sldId id="10138"/>
            <p14:sldId id="10152"/>
            <p14:sldId id="1519"/>
            <p14:sldId id="4370"/>
            <p14:sldId id="4374"/>
            <p14:sldId id="4377"/>
            <p14:sldId id="10151"/>
            <p14:sldId id="10104"/>
          </p14:sldIdLst>
        </p14:section>
        <p14:section name="Power BI + Azure" id="{975E39EA-1458-437D-8826-147B92A8FDB1}">
          <p14:sldIdLst>
            <p14:sldId id="2076136520"/>
            <p14:sldId id="2076136507"/>
            <p14:sldId id="2076136515"/>
            <p14:sldId id="10140"/>
            <p14:sldId id="10141"/>
            <p14:sldId id="3764"/>
            <p14:sldId id="3765"/>
            <p14:sldId id="2076136508"/>
            <p14:sldId id="3757"/>
            <p14:sldId id="3750"/>
            <p14:sldId id="2076136509"/>
            <p14:sldId id="3743"/>
            <p14:sldId id="2076136510"/>
            <p14:sldId id="3762"/>
            <p14:sldId id="10162"/>
            <p14:sldId id="2076136511"/>
          </p14:sldIdLst>
        </p14:section>
        <p14:section name="Labs and getting started" id="{E431F279-B010-46D3-A0B2-888147C629EA}">
          <p14:sldIdLst>
            <p14:sldId id="2076136513"/>
            <p14:sldId id="2076136512"/>
            <p14:sldId id="2076136514"/>
            <p14:sldId id="4472"/>
          </p14:sldIdLst>
        </p14:section>
        <p14:section name="Appendix" id="{309EB919-878B-344C-9832-B8DB34C4F8B7}">
          <p14:sldIdLst>
            <p14:sldId id="2076136521"/>
            <p14:sldId id="2076137260"/>
          </p14:sldIdLst>
        </p14:section>
      </p14:sectionLst>
    </p:ext>
    <p:ext uri="{EFAFB233-063F-42B5-8137-9DF3F51BA10A}">
      <p15:sldGuideLst xmlns:p15="http://schemas.microsoft.com/office/powerpoint/2012/main">
        <p15:guide id="1" orient="horz" pos="3168" userDrawn="1">
          <p15:clr>
            <a:srgbClr val="A4A3A4"/>
          </p15:clr>
        </p15:guide>
        <p15:guide id="2" pos="384" userDrawn="1">
          <p15:clr>
            <a:srgbClr val="A4A3A4"/>
          </p15:clr>
        </p15:guide>
        <p15:guide id="3" orient="horz" pos="235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arah Silva" initials="SS" lastIdx="12" clrIdx="6">
    <p:extLst>
      <p:ext uri="{19B8F6BF-5375-455C-9EA6-DF929625EA0E}">
        <p15:presenceInfo xmlns:p15="http://schemas.microsoft.com/office/powerpoint/2012/main" userId="S::sarah@2a.consulting::c5438fce-4105-481a-92ae-1da751e199b6" providerId="AD"/>
      </p:ext>
    </p:extLst>
  </p:cmAuthor>
  <p:cmAuthor id="1" name="Kaiser Larsen" initials="KL" lastIdx="22" clrIdx="0">
    <p:extLst>
      <p:ext uri="{19B8F6BF-5375-455C-9EA6-DF929625EA0E}">
        <p15:presenceInfo xmlns:p15="http://schemas.microsoft.com/office/powerpoint/2012/main" userId="S::kalarse@microsoft.com::8275e704-f1f8-4fe1-a9ff-7bd738bf64dc" providerId="AD"/>
      </p:ext>
    </p:extLst>
  </p:cmAuthor>
  <p:cmAuthor id="8" name="Rachel Sacks" initials="RS" lastIdx="3" clrIdx="7">
    <p:extLst>
      <p:ext uri="{19B8F6BF-5375-455C-9EA6-DF929625EA0E}">
        <p15:presenceInfo xmlns:p15="http://schemas.microsoft.com/office/powerpoint/2012/main" userId="S::rachel@2a.consulting::8cf077d4-1e76-4bc4-ba9c-23f8284f1584" providerId="AD"/>
      </p:ext>
    </p:extLst>
  </p:cmAuthor>
  <p:cmAuthor id="2" name="Donald McGill" initials="DM" lastIdx="2" clrIdx="1">
    <p:extLst>
      <p:ext uri="{19B8F6BF-5375-455C-9EA6-DF929625EA0E}">
        <p15:presenceInfo xmlns:p15="http://schemas.microsoft.com/office/powerpoint/2012/main" userId="S::domcgill@microsoft.com::fbbf20ce-f541-4e7b-954f-57828c08bb9c" providerId="AD"/>
      </p:ext>
    </p:extLst>
  </p:cmAuthor>
  <p:cmAuthor id="3" name="Anny Dow" initials="AD" lastIdx="1" clrIdx="2">
    <p:extLst>
      <p:ext uri="{19B8F6BF-5375-455C-9EA6-DF929625EA0E}">
        <p15:presenceInfo xmlns:p15="http://schemas.microsoft.com/office/powerpoint/2012/main" userId="S::andow@microsoft.com::9ff7f0fa-a4bb-41b1-bc0b-804f591018db" providerId="AD"/>
      </p:ext>
    </p:extLst>
  </p:cmAuthor>
  <p:cmAuthor id="4" name="Nick Dwyer" initials="ND" lastIdx="12" clrIdx="3">
    <p:extLst>
      <p:ext uri="{19B8F6BF-5375-455C-9EA6-DF929625EA0E}">
        <p15:presenceInfo xmlns:p15="http://schemas.microsoft.com/office/powerpoint/2012/main" userId="S::Nick@2a.consulting::637372cd-8f04-49e1-a9c8-f5dbbdc447be" providerId="AD"/>
      </p:ext>
    </p:extLst>
  </p:cmAuthor>
  <p:cmAuthor id="5" name="Abby Breckenridge" initials="AB" lastIdx="13" clrIdx="4">
    <p:extLst>
      <p:ext uri="{19B8F6BF-5375-455C-9EA6-DF929625EA0E}">
        <p15:presenceInfo xmlns:p15="http://schemas.microsoft.com/office/powerpoint/2012/main" userId="S::Abby@2a.consulting::7484eb34-6984-436c-a1dc-76d180b2272f" providerId="AD"/>
      </p:ext>
    </p:extLst>
  </p:cmAuthor>
  <p:cmAuthor id="6" name="Owen Bitas" initials="OB" lastIdx="43" clrIdx="5">
    <p:extLst>
      <p:ext uri="{19B8F6BF-5375-455C-9EA6-DF929625EA0E}">
        <p15:presenceInfo xmlns:p15="http://schemas.microsoft.com/office/powerpoint/2012/main" userId="S::owen@2a.consulting::6ad0175d-ec2d-443a-9b24-991d0f2449e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7FF"/>
    <a:srgbClr val="E6E6E6"/>
    <a:srgbClr val="03BC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86425A-9113-41E0-9C18-BD363A020094}" v="4" dt="2019-11-22T02:37:01.9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217" autoAdjust="0"/>
    <p:restoredTop sz="81654" autoAdjust="0"/>
  </p:normalViewPr>
  <p:slideViewPr>
    <p:cSldViewPr snapToGrid="0">
      <p:cViewPr varScale="1">
        <p:scale>
          <a:sx n="83" d="100"/>
          <a:sy n="83" d="100"/>
        </p:scale>
        <p:origin x="801" y="36"/>
      </p:cViewPr>
      <p:guideLst>
        <p:guide orient="horz" pos="3168"/>
        <p:guide pos="384"/>
        <p:guide orient="horz" pos="2352"/>
      </p:guideLst>
    </p:cSldViewPr>
  </p:slideViewPr>
  <p:notesTextViewPr>
    <p:cViewPr>
      <p:scale>
        <a:sx n="3" d="2"/>
        <a:sy n="3" d="2"/>
      </p:scale>
      <p:origin x="0" y="0"/>
    </p:cViewPr>
  </p:notesTextViewPr>
  <p:sorterViewPr>
    <p:cViewPr>
      <p:scale>
        <a:sx n="66" d="100"/>
        <a:sy n="66" d="100"/>
      </p:scale>
      <p:origin x="0" y="-16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07" Type="http://schemas.microsoft.com/office/2015/10/relationships/revisionInfo" Target="revisionInfo.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slide" Target="slides/slide68.xml"/><Relationship Id="rId87" Type="http://schemas.openxmlformats.org/officeDocument/2006/relationships/slide" Target="slides/slide76.xml"/><Relationship Id="rId102"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0.xml"/><Relationship Id="rId82" Type="http://schemas.openxmlformats.org/officeDocument/2006/relationships/slide" Target="slides/slide71.xml"/><Relationship Id="rId90" Type="http://schemas.openxmlformats.org/officeDocument/2006/relationships/slide" Target="slides/slide79.xml"/><Relationship Id="rId95" Type="http://schemas.openxmlformats.org/officeDocument/2006/relationships/slide" Target="slides/slide84.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103"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6" dt="2019-11-05T15:40:54.283" idx="43">
    <p:pos x="3775" y="2374"/>
    <p:text>These may need new links</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B10AD8-BF62-435E-8ABD-4E2237E093D8}" type="datetimeFigureOut">
              <a:rPr lang="en-US" smtClean="0"/>
              <a:t>11/21/2019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E3BBFA-A8E6-4536-8FB4-4AF29A422DDF}" type="slidenum">
              <a:rPr lang="en-US" smtClean="0"/>
              <a:t>‹#›</a:t>
            </a:fld>
            <a:endParaRPr lang="en-US"/>
          </a:p>
        </p:txBody>
      </p:sp>
    </p:spTree>
    <p:extLst>
      <p:ext uri="{BB962C8B-B14F-4D97-AF65-F5344CB8AC3E}">
        <p14:creationId xmlns:p14="http://schemas.microsoft.com/office/powerpoint/2010/main" val="2750694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zure.microsoft.com/en-ca/blog/analytics-in-azure-is-up-to-14x-faster-and-costs-94-less-than-other-cloud-providers-why-go-anywhere-else/"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azure.microsoft.com/en-ca/blog/analytics-in-azure-is-up-to-14x-faster-and-costs-94-less-than-other-cloud-providers-why-go-anywhere-els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microsoft.com/en-us/open-data-initiativ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microsoft.com/en-us/open-data-initiative"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www.microsoft.com/handsonlabs/instructorledlabs/"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github.com/solliancenet/tech-immersion-data-ai/tree/master/data-exp6"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www.microsoft.com/handsonlabs/instructorledlab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info.microsoft.com/ww-landing-azure-sql-data-warehouse-contactme.html" TargetMode="External"/><Relationship Id="rId2" Type="http://schemas.openxmlformats.org/officeDocument/2006/relationships/slide" Target="../slides/slide86.xml"/><Relationship Id="rId1" Type="http://schemas.openxmlformats.org/officeDocument/2006/relationships/notesMaster" Target="../notesMasters/notesMaster1.xml"/><Relationship Id="rId5" Type="http://schemas.openxmlformats.org/officeDocument/2006/relationships/hyperlink" Target="https://azure.microsoft.com/free/sql-data-warehouse/" TargetMode="External"/><Relationship Id="rId4" Type="http://schemas.openxmlformats.org/officeDocument/2006/relationships/hyperlink" Target="https://now.informatica.com/Microsoft_CDW_Workshops.html#fbid=uqwtl_SXNFV"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 Welcome Analytics In a Day! We’re excited to explain how analytics can transform your business – and more importantly, what concepts you must understand to do more with data. Let’s get started! </a:t>
            </a:r>
          </a:p>
        </p:txBody>
      </p:sp>
      <p:sp>
        <p:nvSpPr>
          <p:cNvPr id="4" name="Slide Number Placeholder 3"/>
          <p:cNvSpPr>
            <a:spLocks noGrp="1"/>
          </p:cNvSpPr>
          <p:nvPr>
            <p:ph type="sldNum" sz="quarter" idx="5"/>
          </p:nvPr>
        </p:nvSpPr>
        <p:spPr/>
        <p:txBody>
          <a:bodyPr/>
          <a:lstStyle/>
          <a:p>
            <a:fld id="{34E3BBFA-A8E6-4536-8FB4-4AF29A422DDF}" type="slidenum">
              <a:rPr lang="en-US" smtClean="0"/>
              <a:t>1</a:t>
            </a:fld>
            <a:endParaRPr lang="en-US"/>
          </a:p>
        </p:txBody>
      </p:sp>
    </p:spTree>
    <p:extLst>
      <p:ext uri="{BB962C8B-B14F-4D97-AF65-F5344CB8AC3E}">
        <p14:creationId xmlns:p14="http://schemas.microsoft.com/office/powerpoint/2010/main" val="3032853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gradFill>
                  <a:gsLst>
                    <a:gs pos="2917">
                      <a:schemeClr val="tx1"/>
                    </a:gs>
                    <a:gs pos="30000">
                      <a:schemeClr val="tx1"/>
                    </a:gs>
                  </a:gsLst>
                  <a:lin ang="5400000" scaled="0"/>
                </a:gradFill>
              </a:rPr>
              <a:t>As an enterprise system of record for business processes, the data warehouse is mostly built over line-of-business data sources.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gradFill>
                  <a:gsLst>
                    <a:gs pos="2917">
                      <a:schemeClr val="tx1"/>
                    </a:gs>
                    <a:gs pos="30000">
                      <a:schemeClr val="tx1"/>
                    </a:gs>
                  </a:gsLst>
                  <a:lin ang="5400000" scaled="0"/>
                </a:gradFill>
              </a:rPr>
              <a:t>Whether that data is unstructured, structured, or semi-structured, the modern data warehouse can handle it.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gradFill>
                  <a:gsLst>
                    <a:gs pos="2917">
                      <a:schemeClr val="tx1"/>
                    </a:gs>
                    <a:gs pos="30000">
                      <a:schemeClr val="tx1"/>
                    </a:gs>
                  </a:gsLst>
                  <a:lin ang="5400000" scaled="0"/>
                </a:gradFill>
              </a:rPr>
              <a:t>Other, more volatile, sources are often used for data science, or for ad-hoc analysis.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gradFill>
                <a:gsLst>
                  <a:gs pos="2917">
                    <a:schemeClr val="tx1"/>
                  </a:gs>
                  <a:gs pos="30000">
                    <a:schemeClr val="tx1"/>
                  </a:gs>
                </a:gsLst>
                <a:lin ang="5400000" scaled="0"/>
              </a:gradFill>
            </a:endParaRPr>
          </a:p>
          <a:p>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10</a:t>
            </a:fld>
            <a:endParaRPr lang="en-US"/>
          </a:p>
        </p:txBody>
      </p:sp>
    </p:spTree>
    <p:extLst>
      <p:ext uri="{BB962C8B-B14F-4D97-AF65-F5344CB8AC3E}">
        <p14:creationId xmlns:p14="http://schemas.microsoft.com/office/powerpoint/2010/main" val="242413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dirty="0">
                <a:gradFill>
                  <a:gsLst>
                    <a:gs pos="2917">
                      <a:schemeClr val="tx1"/>
                    </a:gs>
                    <a:gs pos="30000">
                      <a:schemeClr val="tx1"/>
                    </a:gs>
                  </a:gsLst>
                  <a:lin ang="5400000" scaled="0"/>
                </a:gradFill>
              </a:rPr>
              <a:t>For the data warehouse, Azure Data Factory schedules and orchestrates data transformations and bulk loads. Meanwhile, Azure Databricks performs transformations specifically for data science and also builds and executes models. Scores from these models may be loaded into the data warehouse, to integrate these insights with enterprise applications and reports.</a:t>
            </a:r>
          </a:p>
          <a:p>
            <a:r>
              <a:rPr lang="en-US" dirty="0"/>
              <a:t>	</a:t>
            </a:r>
          </a:p>
        </p:txBody>
      </p:sp>
      <p:sp>
        <p:nvSpPr>
          <p:cNvPr id="4" name="Slide Number Placeholder 3"/>
          <p:cNvSpPr>
            <a:spLocks noGrp="1"/>
          </p:cNvSpPr>
          <p:nvPr>
            <p:ph type="sldNum" sz="quarter" idx="5"/>
          </p:nvPr>
        </p:nvSpPr>
        <p:spPr/>
        <p:txBody>
          <a:bodyPr/>
          <a:lstStyle/>
          <a:p>
            <a:fld id="{34E3BBFA-A8E6-4536-8FB4-4AF29A422DDF}" type="slidenum">
              <a:rPr lang="en-US" smtClean="0"/>
              <a:t>11</a:t>
            </a:fld>
            <a:endParaRPr lang="en-US"/>
          </a:p>
        </p:txBody>
      </p:sp>
    </p:spTree>
    <p:extLst>
      <p:ext uri="{BB962C8B-B14F-4D97-AF65-F5344CB8AC3E}">
        <p14:creationId xmlns:p14="http://schemas.microsoft.com/office/powerpoint/2010/main" val="510028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dirty="0">
                <a:gradFill>
                  <a:gsLst>
                    <a:gs pos="2917">
                      <a:schemeClr val="tx1"/>
                    </a:gs>
                    <a:gs pos="30000">
                      <a:schemeClr val="tx1"/>
                    </a:gs>
                  </a:gsLst>
                  <a:lin ang="5400000" scaled="0"/>
                </a:gradFill>
              </a:rPr>
              <a:t>Azure Data Lake may be used to store raw data in high volume for later use, along with staging transformed data from Azure Databricks.</a:t>
            </a:r>
          </a:p>
          <a:p>
            <a:r>
              <a:rPr lang="en-US" sz="1200" dirty="0">
                <a:gradFill>
                  <a:gsLst>
                    <a:gs pos="2917">
                      <a:schemeClr val="tx1"/>
                    </a:gs>
                    <a:gs pos="30000">
                      <a:schemeClr val="tx1"/>
                    </a:gs>
                  </a:gsLst>
                  <a:lin ang="5400000" scaled="0"/>
                </a:gradFill>
              </a:rPr>
              <a:t>- Azure Synapse Analytics provides high-performance, highly-scalable data storage for enterprise models, with outstanding security, governance and manageability.</a:t>
            </a:r>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12</a:t>
            </a:fld>
            <a:endParaRPr lang="en-US"/>
          </a:p>
        </p:txBody>
      </p:sp>
    </p:spTree>
    <p:extLst>
      <p:ext uri="{BB962C8B-B14F-4D97-AF65-F5344CB8AC3E}">
        <p14:creationId xmlns:p14="http://schemas.microsoft.com/office/powerpoint/2010/main" val="3215758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 </a:t>
            </a:r>
          </a:p>
          <a:p>
            <a:pPr marL="171450" indent="-171450">
              <a:buFontTx/>
              <a:buChar char="-"/>
            </a:pPr>
            <a:r>
              <a:rPr lang="en-US" sz="1200" dirty="0">
                <a:gradFill>
                  <a:gsLst>
                    <a:gs pos="2917">
                      <a:schemeClr val="tx1"/>
                    </a:gs>
                    <a:gs pos="30000">
                      <a:schemeClr val="tx1"/>
                    </a:gs>
                  </a:gsLst>
                  <a:lin ang="5400000" scaled="0"/>
                </a:gradFill>
              </a:rPr>
              <a:t>Power BI consumes sanctioned enterprise data from the data warehouse for reporting and analytics, but may also use data from the data lake for ad-hoc analysis and integrating with data science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gradFill>
                  <a:gsLst>
                    <a:gs pos="2917">
                      <a:schemeClr val="tx1"/>
                    </a:gs>
                    <a:gs pos="30000">
                      <a:schemeClr val="tx1"/>
                    </a:gs>
                  </a:gsLst>
                  <a:lin ang="5400000" scaled="0"/>
                </a:gradFill>
              </a:rPr>
              <a:t>Many business services, including line-of-business applications, consume data from the data warehouse as an authoritative, governed, source of enterprise knowledge.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13</a:t>
            </a:fld>
            <a:endParaRPr lang="en-US"/>
          </a:p>
        </p:txBody>
      </p:sp>
    </p:spTree>
    <p:extLst>
      <p:ext uri="{BB962C8B-B14F-4D97-AF65-F5344CB8AC3E}">
        <p14:creationId xmlns:p14="http://schemas.microsoft.com/office/powerpoint/2010/main" val="1139287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 We’ve talked about key elements to a modern data warehouse, but why is it important for business intelligence and what do you need to know to derive intelligence from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268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kumimoji="0" lang="en-US" sz="1200" b="0" i="0" u="none" strike="noStrike" kern="1200" cap="none" spc="0" normalizeH="0" baseline="0" noProof="0" dirty="0">
                <a:ln>
                  <a:noFill/>
                </a:ln>
                <a:solidFill>
                  <a:schemeClr val="bg2">
                    <a:lumMod val="50000"/>
                  </a:schemeClr>
                </a:solidFill>
                <a:effectLst>
                  <a:outerShdw blurRad="50800" dist="38100" dir="2700000" algn="tl" rotWithShape="0">
                    <a:prstClr val="black">
                      <a:alpha val="40000"/>
                    </a:prstClr>
                  </a:outerShdw>
                </a:effectLst>
                <a:uLnTx/>
                <a:uFillTx/>
                <a:latin typeface="Segoe UI"/>
                <a:ea typeface="+mn-ea"/>
                <a:cs typeface="+mn-cs"/>
              </a:rPr>
              <a:t>TALK TRACK: Understanding your data is only one piece of the puzzle in today’s world. Being able to articulate your data’s insights to your organization is where real value is found. </a:t>
            </a:r>
          </a:p>
          <a:p>
            <a:pPr algn="l"/>
            <a:r>
              <a:rPr kumimoji="0" lang="en-US" sz="1200" b="1" i="0" u="none" strike="noStrike" kern="1200" cap="none" spc="0" normalizeH="0" baseline="0" noProof="0" dirty="0">
                <a:ln>
                  <a:noFill/>
                </a:ln>
                <a:solidFill>
                  <a:schemeClr val="bg2">
                    <a:lumMod val="50000"/>
                  </a:schemeClr>
                </a:solidFill>
                <a:effectLst>
                  <a:outerShdw blurRad="50800" dist="38100" dir="2700000" algn="tl" rotWithShape="0">
                    <a:prstClr val="black">
                      <a:alpha val="40000"/>
                    </a:prstClr>
                  </a:outerShdw>
                </a:effectLst>
                <a:uLnTx/>
                <a:uFillTx/>
                <a:latin typeface="Segoe UI"/>
                <a:ea typeface="+mn-ea"/>
                <a:cs typeface="+mn-cs"/>
              </a:rPr>
              <a:t>- </a:t>
            </a: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Increasingly, decision makers reach beyond traditional reports and dashboards to engage with new sources and tools: big data, machine learning and even 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 </a:t>
            </a: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 this environment, being able to define and work with data-driven processes is essential.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Data literacy has become more than just a useful individual skill, it is a shared organizational practice.</a:t>
            </a:r>
          </a:p>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219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dirty="0">
                <a:solidFill>
                  <a:schemeClr val="bg1"/>
                </a:solidFill>
                <a:effectLst>
                  <a:outerShdw blurRad="50800" dist="38100" dir="2700000" algn="tl" rotWithShape="0">
                    <a:prstClr val="black">
                      <a:alpha val="40000"/>
                    </a:prstClr>
                  </a:outerShdw>
                </a:effectLst>
              </a:rPr>
              <a:t>TALK TRACK: When shared data literacy can be combined with self-service tools, individuals become empowered, teams become tighter, and organizations become stronger.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Business users today are tech-smart and expect tools and services that work the way they 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Just like Bring-Your-Own-Device, users expect to use self-service analytics tools to build their own dashboards and visualizations.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In an enterprise with self-service analytics, IT cannot expect to control or constrain every aspect of knowledge work. But they can provision data and services, while monitoring usage and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algn="l"/>
            <a:endParaRPr lang="en-US" sz="1200" b="1" dirty="0">
              <a:solidFill>
                <a:schemeClr val="bg1"/>
              </a:solidFill>
              <a:effectLst>
                <a:outerShdw blurRad="50800" dist="38100" dir="2700000" algn="tl" rotWithShape="0">
                  <a:prstClr val="black">
                    <a:alpha val="40000"/>
                  </a:prstClr>
                </a:outerShdw>
              </a:effectLst>
            </a:endParaRPr>
          </a:p>
          <a:p>
            <a:pPr algn="l"/>
            <a:endParaRPr lang="en-US" sz="1200" b="1" dirty="0">
              <a:solidFill>
                <a:schemeClr val="bg1"/>
              </a:solidFill>
              <a:effectLst>
                <a:outerShdw blurRad="50800" dist="38100" dir="2700000" algn="tl" rotWithShape="0">
                  <a:prstClr val="black">
                    <a:alpha val="40000"/>
                  </a:prstClr>
                </a:outerShdw>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3805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TALK TRACK: Self-service business intelligence puts data governance in the hands of all users.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IT’s new role is to provide well-managed tools and services to support effective best practices, even if they cannot guarantee the results.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 </a:t>
            </a: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Services include curated data for business users to consume for BI and analytics.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 </a:t>
            </a: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Platforms include data warehouses and data lakes with data science tools and self-service analytics.</a:t>
            </a:r>
          </a:p>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397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TRACK: </a:t>
            </a:r>
            <a:r>
              <a:rPr lang="en-US" sz="1200" dirty="0">
                <a:gradFill>
                  <a:gsLst>
                    <a:gs pos="2917">
                      <a:schemeClr val="tx1"/>
                    </a:gs>
                    <a:gs pos="30000">
                      <a:schemeClr val="tx1"/>
                    </a:gs>
                  </a:gsLst>
                  <a:lin ang="5400000" scaled="0"/>
                </a:gradFill>
              </a:rPr>
              <a:t>New business capabilities are enabled not by data alone, but by </a:t>
            </a:r>
            <a:r>
              <a:rPr lang="en-US" sz="1200" dirty="0">
                <a:solidFill>
                  <a:schemeClr val="accent1"/>
                </a:solidFill>
              </a:rPr>
              <a:t>data models </a:t>
            </a:r>
            <a:r>
              <a:rPr lang="en-US" sz="1200" dirty="0">
                <a:gradFill>
                  <a:gsLst>
                    <a:gs pos="2917">
                      <a:schemeClr val="tx1"/>
                    </a:gs>
                    <a:gs pos="30000">
                      <a:schemeClr val="tx1"/>
                    </a:gs>
                  </a:gsLst>
                  <a:lin ang="5400000" scaled="0"/>
                </a:gradFill>
              </a:rPr>
              <a:t>which describe concepts, relationships, rules and standards.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gradFill>
                  <a:gsLst>
                    <a:gs pos="2917">
                      <a:schemeClr val="tx1"/>
                    </a:gs>
                    <a:gs pos="30000">
                      <a:schemeClr val="tx1"/>
                    </a:gs>
                  </a:gsLst>
                  <a:lin ang="5400000" scaled="0"/>
                </a:gradFill>
              </a:rPr>
              <a:t>Enterprise models consolidate data from many systems and act as a centralized source for analysis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gradFill>
                  <a:gsLst>
                    <a:gs pos="2917">
                      <a:schemeClr val="tx1"/>
                    </a:gs>
                    <a:gs pos="30000">
                      <a:schemeClr val="tx1"/>
                    </a:gs>
                  </a:gsLst>
                  <a:lin ang="5400000" scaled="0"/>
                </a:gradFill>
              </a:rPr>
              <a:t>Business intelligence models use enterprise models but focus on a single subject area in more detail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gradFill>
                  <a:gsLst>
                    <a:gs pos="2917">
                      <a:schemeClr val="tx1"/>
                    </a:gs>
                    <a:gs pos="30000">
                      <a:schemeClr val="tx1"/>
                    </a:gs>
                  </a:gsLst>
                  <a:lin ang="5400000" scaled="0"/>
                </a:gradFill>
              </a:rPr>
              <a:t>And ML models are developed from raw sources and are often experimental and require specialty skills for production use. </a:t>
            </a:r>
          </a:p>
          <a:p>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18</a:t>
            </a:fld>
            <a:endParaRPr lang="en-US"/>
          </a:p>
        </p:txBody>
      </p:sp>
    </p:spTree>
    <p:extLst>
      <p:ext uri="{BB962C8B-B14F-4D97-AF65-F5344CB8AC3E}">
        <p14:creationId xmlns:p14="http://schemas.microsoft.com/office/powerpoint/2010/main" val="2938002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 Now we’ll revisit the different data models and talk through why they still matter if businesses are tech-smart and data literate:</a:t>
            </a:r>
          </a:p>
          <a:p>
            <a:pPr marL="171450" indent="-171450">
              <a:spcAft>
                <a:spcPts val="1800"/>
              </a:spcAft>
              <a:buFont typeface="Arial" panose="020B0604020202020204" pitchFamily="34" charset="0"/>
              <a:buChar char="•"/>
            </a:pPr>
            <a:r>
              <a:rPr lang="en-US" sz="1000" b="1" kern="1200" dirty="0">
                <a:solidFill>
                  <a:schemeClr val="accent1"/>
                </a:solidFill>
                <a:latin typeface="+mn-lt"/>
                <a:ea typeface="+mn-ea"/>
                <a:cs typeface="+mn-cs"/>
              </a:rPr>
              <a:t>For consistency. </a:t>
            </a:r>
            <a:r>
              <a:rPr lang="en-US" dirty="0">
                <a:gradFill>
                  <a:gsLst>
                    <a:gs pos="2917">
                      <a:schemeClr val="tx1"/>
                    </a:gs>
                    <a:gs pos="30000">
                      <a:schemeClr val="tx1"/>
                    </a:gs>
                  </a:gsLst>
                  <a:lin ang="5400000" scaled="0"/>
                </a:gradFill>
              </a:rPr>
              <a:t>There are numerous business processes which should be built once and shared as a corporate standard, such as defining product catalogs, staff hierarchies, and client organization IDs.</a:t>
            </a:r>
          </a:p>
          <a:p>
            <a:pPr marL="171450" indent="-171450">
              <a:spcAft>
                <a:spcPts val="1800"/>
              </a:spcAft>
              <a:buFont typeface="Arial" panose="020B0604020202020204" pitchFamily="34" charset="0"/>
              <a:buChar char="•"/>
            </a:pPr>
            <a:r>
              <a:rPr lang="en-US" sz="1200" b="1" kern="1200" dirty="0">
                <a:solidFill>
                  <a:schemeClr val="accent1"/>
                </a:solidFill>
                <a:latin typeface="+mn-lt"/>
                <a:ea typeface="+mn-ea"/>
                <a:cs typeface="+mn-cs"/>
              </a:rPr>
              <a:t>For governance. </a:t>
            </a:r>
            <a:r>
              <a:rPr lang="en-US" sz="1200" b="0" kern="1200" dirty="0">
                <a:solidFill>
                  <a:schemeClr val="accent1"/>
                </a:solidFill>
                <a:latin typeface="+mn-lt"/>
                <a:ea typeface="+mn-ea"/>
                <a:cs typeface="+mn-cs"/>
              </a:rPr>
              <a:t>Certai</a:t>
            </a:r>
            <a:r>
              <a:rPr lang="en-US" dirty="0">
                <a:gradFill>
                  <a:gsLst>
                    <a:gs pos="2917">
                      <a:schemeClr val="tx1"/>
                    </a:gs>
                    <a:gs pos="30000">
                      <a:schemeClr val="tx1"/>
                    </a:gs>
                  </a:gsLst>
                  <a:lin ang="5400000" scaled="0"/>
                </a:gradFill>
              </a:rPr>
              <a:t>n data sets, such as customer information or financials, need security and privacy controls, which may be complex and dynamic.</a:t>
            </a:r>
          </a:p>
          <a:p>
            <a:pPr marL="171450" indent="-171450">
              <a:spcAft>
                <a:spcPts val="1800"/>
              </a:spcAft>
              <a:buFont typeface="Arial" panose="020B0604020202020204" pitchFamily="34" charset="0"/>
              <a:buChar char="•"/>
            </a:pPr>
            <a:r>
              <a:rPr lang="en-US" sz="1000" b="1" kern="1200" dirty="0">
                <a:solidFill>
                  <a:schemeClr val="accent1"/>
                </a:solidFill>
                <a:latin typeface="+mn-lt"/>
                <a:ea typeface="+mn-ea"/>
                <a:cs typeface="+mn-cs"/>
              </a:rPr>
              <a:t>For efficiency. </a:t>
            </a:r>
            <a:r>
              <a:rPr lang="en-US" dirty="0">
                <a:gradFill>
                  <a:gsLst>
                    <a:gs pos="2917">
                      <a:schemeClr val="tx1"/>
                    </a:gs>
                    <a:gs pos="30000">
                      <a:schemeClr val="tx1"/>
                    </a:gs>
                  </a:gsLst>
                  <a:lin ang="5400000" scaled="0"/>
                </a:gradFill>
              </a:rPr>
              <a:t>If models already exist in the data warehouse, there is no need to repeat the work of design, preparing and loading data, or securing the model.</a:t>
            </a:r>
          </a:p>
          <a:p>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19</a:t>
            </a:fld>
            <a:endParaRPr lang="en-US"/>
          </a:p>
        </p:txBody>
      </p:sp>
    </p:spTree>
    <p:extLst>
      <p:ext uri="{BB962C8B-B14F-4D97-AF65-F5344CB8AC3E}">
        <p14:creationId xmlns:p14="http://schemas.microsoft.com/office/powerpoint/2010/main" val="1760485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0" dirty="0"/>
              <a:t>TALK TRACK: In this workshop we will cover the breath of cloud data warehouse capabilities. We’ll teach you how to </a:t>
            </a:r>
            <a:r>
              <a:rPr lang="en-US" sz="1200" b="0"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reate an analytics pipeline that goes from data ingestion to business intelligence, empower self-service, and enable a truly data-driven culture in your business.</a:t>
            </a:r>
          </a:p>
          <a:p>
            <a:r>
              <a:rPr lang="en-US" b="0" dirty="0"/>
              <a:t> </a:t>
            </a:r>
          </a:p>
          <a:p>
            <a:endParaRPr lang="en-US" b="0" dirty="0"/>
          </a:p>
          <a:p>
            <a:r>
              <a:rPr lang="en-US" b="0" dirty="0"/>
              <a:t>Later in the workshop we’ll walk you through hands-on training, to get started on your own cloud analytics journey.</a:t>
            </a:r>
          </a:p>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TALK TRACK: Enterprise models are clearly important, but you can’t get by just with them. Let’s now talk about how business intelligence models play a role. Why do users need them: </a:t>
            </a: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4472C4"/>
                </a:solidFill>
                <a:effectLst/>
                <a:uLnTx/>
                <a:uFillTx/>
                <a:latin typeface="+mn-lt"/>
                <a:ea typeface="+mn-ea"/>
                <a:cs typeface="+mn-cs"/>
              </a:rPr>
              <a:t>For flexibility.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mn-lt"/>
                <a:ea typeface="+mn-ea"/>
                <a:cs typeface="+mn-cs"/>
              </a:rPr>
              <a:t>There are numerous data sets which are temporary, or external, or ad-hoc and unlikely to be consolidated in the data warehouse. In these cases, business intelligence models are useful, for example for planning and monitoring a short term campaign, or modelling a budget for a departmental project. </a:t>
            </a: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4472C4"/>
                </a:solidFill>
                <a:effectLst/>
                <a:uLnTx/>
                <a:uFillTx/>
                <a:latin typeface="+mn-lt"/>
                <a:ea typeface="+mn-ea"/>
                <a:cs typeface="+mn-cs"/>
              </a:rPr>
              <a:t>For efficiency.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mn-lt"/>
                <a:ea typeface="+mn-ea"/>
                <a:cs typeface="+mn-cs"/>
              </a:rPr>
              <a:t>Tech-smart business users have fresh and innovative ideas they need to explore with agility. The process of building centralized models to support all these initiatives is too cumbersome. But successful and widely adopted business intelligence models may be re-factored into the data warehouse for future enterprise 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5"/>
          </p:nvPr>
        </p:nvSpPr>
        <p:spPr/>
        <p:txBody>
          <a:bodyPr/>
          <a:lstStyle/>
          <a:p>
            <a:fld id="{34E3BBFA-A8E6-4536-8FB4-4AF29A422DDF}" type="slidenum">
              <a:rPr lang="en-US" smtClean="0"/>
              <a:t>20</a:t>
            </a:fld>
            <a:endParaRPr lang="en-US"/>
          </a:p>
        </p:txBody>
      </p:sp>
    </p:spTree>
    <p:extLst>
      <p:ext uri="{BB962C8B-B14F-4D97-AF65-F5344CB8AC3E}">
        <p14:creationId xmlns:p14="http://schemas.microsoft.com/office/powerpoint/2010/main" val="2680814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TALK TRACK: Enterprise models are clearly important, but you can’t get by just with them. Let’s now talk about how business intelligence models play a role. Why do users need them: </a:t>
            </a: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4472C4"/>
                </a:solidFill>
                <a:effectLst/>
                <a:uLnTx/>
                <a:uFillTx/>
                <a:latin typeface="+mn-lt"/>
                <a:ea typeface="+mn-ea"/>
                <a:cs typeface="+mn-cs"/>
              </a:rPr>
              <a:t>For flexibility.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mn-lt"/>
                <a:ea typeface="+mn-ea"/>
                <a:cs typeface="+mn-cs"/>
              </a:rPr>
              <a:t>There are numerous data sets which are temporary, or external, or ad-hoc and unlikely to be consolidated in the data warehouse. In these cases, business intelligence models are useful, for example for planning and monitoring a short term campaign, or modelling a budget for a departmental project. </a:t>
            </a: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4472C4"/>
                </a:solidFill>
                <a:effectLst/>
                <a:uLnTx/>
                <a:uFillTx/>
                <a:latin typeface="+mn-lt"/>
                <a:ea typeface="+mn-ea"/>
                <a:cs typeface="+mn-cs"/>
              </a:rPr>
              <a:t>For efficiency.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mn-lt"/>
                <a:ea typeface="+mn-ea"/>
                <a:cs typeface="+mn-cs"/>
              </a:rPr>
              <a:t>Tech-smart business users have fresh and innovative ideas they need to explore with agility. The process of building centralized models to support all these initiatives is too cumbersome. But successful and widely adopted business intelligence models may be re-factored into the data warehouse for future enterprise 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5"/>
          </p:nvPr>
        </p:nvSpPr>
        <p:spPr/>
        <p:txBody>
          <a:bodyPr/>
          <a:lstStyle/>
          <a:p>
            <a:fld id="{34E3BBFA-A8E6-4536-8FB4-4AF29A422DDF}" type="slidenum">
              <a:rPr lang="en-US" smtClean="0"/>
              <a:t>21</a:t>
            </a:fld>
            <a:endParaRPr lang="en-US"/>
          </a:p>
        </p:txBody>
      </p:sp>
    </p:spTree>
    <p:extLst>
      <p:ext uri="{BB962C8B-B14F-4D97-AF65-F5344CB8AC3E}">
        <p14:creationId xmlns:p14="http://schemas.microsoft.com/office/powerpoint/2010/main" val="1785163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 We’ve talked about key elements to a modern data warehouse, but why should it be in the cloud?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9698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TALK TRACK: The Cloud enables projects that are easier to start and easier to scale.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 </a:t>
            </a:r>
            <a:r>
              <a:rPr lang="en-US" sz="1200" dirty="0">
                <a:gradFill>
                  <a:gsLst>
                    <a:gs pos="2917">
                      <a:schemeClr val="tx1"/>
                    </a:gs>
                    <a:gs pos="30000">
                      <a:schemeClr val="tx1"/>
                    </a:gs>
                  </a:gsLst>
                  <a:lin ang="5400000" scaled="0"/>
                </a:gradFill>
              </a:rPr>
              <a:t>ERP, CRM, and operational applications are increasingly cloud-native.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 </a:t>
            </a:r>
            <a:r>
              <a:rPr lang="en-US" sz="1200" dirty="0">
                <a:gradFill>
                  <a:gsLst>
                    <a:gs pos="2917">
                      <a:schemeClr val="tx1"/>
                    </a:gs>
                    <a:gs pos="30000">
                      <a:schemeClr val="tx1"/>
                    </a:gs>
                  </a:gsLst>
                  <a:lin ang="5400000" scaled="0"/>
                </a:gradFill>
              </a:rPr>
              <a:t>Collaboration platforms and file-sharing have been transformed by cloud’s flexibility and scale.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 Even when governance requires on-premises data management, modern business tends to be hybrid.</a:t>
            </a:r>
          </a:p>
          <a:p>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23</a:t>
            </a:fld>
            <a:endParaRPr lang="en-US"/>
          </a:p>
        </p:txBody>
      </p:sp>
    </p:spTree>
    <p:extLst>
      <p:ext uri="{BB962C8B-B14F-4D97-AF65-F5344CB8AC3E}">
        <p14:creationId xmlns:p14="http://schemas.microsoft.com/office/powerpoint/2010/main" val="2307801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TALK TRACK: Cloud-based data warehouse services provide layers of protection and built-in security and compliance tools.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 In the data warehouse itself you expect encryption, sensitive data classification, row and column based security.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 </a:t>
            </a:r>
            <a:r>
              <a:rPr lang="en-US" sz="1200" dirty="0">
                <a:gradFill>
                  <a:gsLst>
                    <a:gs pos="2917">
                      <a:schemeClr val="tx1"/>
                    </a:gs>
                    <a:gs pos="30000">
                      <a:schemeClr val="tx1"/>
                    </a:gs>
                  </a:gsLst>
                  <a:lin ang="5400000" scaled="0"/>
                </a:gradFill>
              </a:rPr>
              <a:t>But you also need services such as threat detection and monitoring, virtual networks and integrated ID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 Resilience and availability are not just good objectives, but vital security features for global, always-on services. Geo-replication, point in time restore and the highest availability come with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24</a:t>
            </a:fld>
            <a:endParaRPr lang="en-US"/>
          </a:p>
        </p:txBody>
      </p:sp>
    </p:spTree>
    <p:extLst>
      <p:ext uri="{BB962C8B-B14F-4D97-AF65-F5344CB8AC3E}">
        <p14:creationId xmlns:p14="http://schemas.microsoft.com/office/powerpoint/2010/main" val="3005241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TALK TRACK: Cloud-based data warehouses eliminate the need for large capex investments.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 Deploying your data warehouse in the cloud is faster, easier and more flexible than a traditional data solution, without the high hardware and infrastructure costs.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 Iterating designs and handling diverse data is far more efficient than for a on-premises 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 World-class performance is available to all users as Azure Synapse Analytics optimizes analytic and operational workloads with elastic scaling.</a:t>
            </a:r>
          </a:p>
          <a:p>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25</a:t>
            </a:fld>
            <a:endParaRPr lang="en-US"/>
          </a:p>
        </p:txBody>
      </p:sp>
    </p:spTree>
    <p:extLst>
      <p:ext uri="{BB962C8B-B14F-4D97-AF65-F5344CB8AC3E}">
        <p14:creationId xmlns:p14="http://schemas.microsoft.com/office/powerpoint/2010/main" val="860519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TALK TRACK: As the volume and variety of data continually expands modern, cloud-based data warehouses can serve as the home for all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 Enterprise models, BI sandboxes and predictions can all be stored, managed and provisioned together.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 Enterprise ETL or self-service data-wrangling: both are efficiently handled with no need to juggle processing schedules.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 Deliver enterprise-wide reports and enable ad-hoc data discovery with an endless variety of visualization or data science tools. </a:t>
            </a:r>
          </a:p>
          <a:p>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26</a:t>
            </a:fld>
            <a:endParaRPr lang="en-US"/>
          </a:p>
        </p:txBody>
      </p:sp>
    </p:spTree>
    <p:extLst>
      <p:ext uri="{BB962C8B-B14F-4D97-AF65-F5344CB8AC3E}">
        <p14:creationId xmlns:p14="http://schemas.microsoft.com/office/powerpoint/2010/main" val="1115747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 Power BI is the market leading platform, and offers incredible capabilities on Azure Synapse Analytics – the highest performance cloud DW.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gradFill>
                  <a:gsLst>
                    <a:gs pos="2917">
                      <a:schemeClr val="tx1"/>
                    </a:gs>
                    <a:gs pos="30000">
                      <a:schemeClr val="tx1"/>
                    </a:gs>
                  </a:gsLst>
                  <a:lin ang="5400000" scaled="0"/>
                </a:gradFill>
                <a:latin typeface="+mn-lt"/>
                <a:ea typeface="+mn-ea"/>
                <a:cs typeface="+mn-cs"/>
              </a:rPr>
              <a:t>EDW query performance is no longer a matter just for IT. </a:t>
            </a:r>
            <a:r>
              <a:rPr lang="en-US" sz="1200" dirty="0">
                <a:gradFill>
                  <a:gsLst>
                    <a:gs pos="2917">
                      <a:schemeClr val="tx1"/>
                    </a:gs>
                    <a:gs pos="30000">
                      <a:schemeClr val="tx1"/>
                    </a:gs>
                  </a:gsLst>
                  <a:lin ang="5400000" scaled="0"/>
                </a:gradFill>
              </a:rPr>
              <a:t>Today’s leading tools, like Power BI, can analyze and visualize large volumes of data. Self-service users’ queries are often exploratory and ad-hoc, not scheduled.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gradFill>
                  <a:gsLst>
                    <a:gs pos="2917">
                      <a:schemeClr val="tx1"/>
                    </a:gs>
                    <a:gs pos="30000">
                      <a:schemeClr val="tx1"/>
                    </a:gs>
                  </a:gsLst>
                  <a:lin ang="5400000" scaled="0"/>
                </a:gradFill>
                <a:latin typeface="+mn-lt"/>
                <a:ea typeface="+mn-ea"/>
                <a:cs typeface="+mn-cs"/>
              </a:rPr>
              <a:t>Power BI users wishing to analyze real-time or unstructured data need a scalable platform </a:t>
            </a:r>
            <a:r>
              <a:rPr lang="en-US" sz="1200" dirty="0">
                <a:gradFill>
                  <a:gsLst>
                    <a:gs pos="2917">
                      <a:schemeClr val="tx1"/>
                    </a:gs>
                    <a:gs pos="30000">
                      <a:schemeClr val="tx1"/>
                    </a:gs>
                  </a:gsLst>
                  <a:lin ang="5400000" scaled="0"/>
                </a:gradFill>
              </a:rPr>
              <a:t>which can be queried easily with familiar syntax and connectivity.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gradFill>
                <a:gsLst>
                  <a:gs pos="2917">
                    <a:schemeClr val="tx1"/>
                  </a:gs>
                  <a:gs pos="30000">
                    <a:schemeClr val="tx1"/>
                  </a:gs>
                </a:gsLst>
                <a:lin ang="5400000" scaled="0"/>
              </a:gra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27</a:t>
            </a:fld>
            <a:endParaRPr lang="en-US"/>
          </a:p>
        </p:txBody>
      </p:sp>
    </p:spTree>
    <p:extLst>
      <p:ext uri="{BB962C8B-B14F-4D97-AF65-F5344CB8AC3E}">
        <p14:creationId xmlns:p14="http://schemas.microsoft.com/office/powerpoint/2010/main" val="3589360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 Now we’ll wrap up this overview session with some final thoughts…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0791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TRACK: </a:t>
            </a:r>
            <a:r>
              <a:rPr lang="en-US" sz="1200" dirty="0">
                <a:gradFill>
                  <a:gsLst>
                    <a:gs pos="2917">
                      <a:schemeClr val="tx1"/>
                    </a:gs>
                    <a:gs pos="30000">
                      <a:schemeClr val="tx1"/>
                    </a:gs>
                  </a:gsLst>
                  <a:lin ang="5400000" scaled="0"/>
                </a:gradFill>
              </a:rPr>
              <a:t>As we have seen, the modern data warehouse serves many enterprise data functions. It can consolidate business data, integrate machine learning into the mainstream business and provision vital resources for governed self-service.</a:t>
            </a:r>
          </a:p>
          <a:p>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29</a:t>
            </a:fld>
            <a:endParaRPr lang="en-US"/>
          </a:p>
        </p:txBody>
      </p:sp>
    </p:spTree>
    <p:extLst>
      <p:ext uri="{BB962C8B-B14F-4D97-AF65-F5344CB8AC3E}">
        <p14:creationId xmlns:p14="http://schemas.microsoft.com/office/powerpoint/2010/main" val="1882558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 Welcome Analytics In a Day! We’re excited to explain how analytics can transform your business – and more importantly, what concepts you must understand to do more with data. Let’s get started! </a:t>
            </a:r>
          </a:p>
        </p:txBody>
      </p:sp>
      <p:sp>
        <p:nvSpPr>
          <p:cNvPr id="4" name="Slide Number Placeholder 3"/>
          <p:cNvSpPr>
            <a:spLocks noGrp="1"/>
          </p:cNvSpPr>
          <p:nvPr>
            <p:ph type="sldNum" sz="quarter" idx="5"/>
          </p:nvPr>
        </p:nvSpPr>
        <p:spPr/>
        <p:txBody>
          <a:bodyPr/>
          <a:lstStyle/>
          <a:p>
            <a:fld id="{34E3BBFA-A8E6-4536-8FB4-4AF29A422DDF}" type="slidenum">
              <a:rPr lang="en-US" smtClean="0"/>
              <a:t>3</a:t>
            </a:fld>
            <a:endParaRPr lang="en-US"/>
          </a:p>
        </p:txBody>
      </p:sp>
    </p:spTree>
    <p:extLst>
      <p:ext uri="{BB962C8B-B14F-4D97-AF65-F5344CB8AC3E}">
        <p14:creationId xmlns:p14="http://schemas.microsoft.com/office/powerpoint/2010/main" val="34942133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It’s a mistake to think that new technologies such as big data, self-service BI and data science have somehow superseded established technologies such as the data warehouse.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In fact, Microsoft’s Azure Synapse Analytics, a modern data warehouse with advanced architecture, security and manageability, is more relevant than ever.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This is especially true when provisioning data for self-service, as regulations world-wide demand greater governance, even while business demands greater autonomy.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30</a:t>
            </a:fld>
            <a:endParaRPr lang="en-US"/>
          </a:p>
        </p:txBody>
      </p:sp>
    </p:spTree>
    <p:extLst>
      <p:ext uri="{BB962C8B-B14F-4D97-AF65-F5344CB8AC3E}">
        <p14:creationId xmlns:p14="http://schemas.microsoft.com/office/powerpoint/2010/main" val="3817775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31</a:t>
            </a:fld>
            <a:endParaRPr lang="en-US"/>
          </a:p>
        </p:txBody>
      </p:sp>
    </p:spTree>
    <p:extLst>
      <p:ext uri="{BB962C8B-B14F-4D97-AF65-F5344CB8AC3E}">
        <p14:creationId xmlns:p14="http://schemas.microsoft.com/office/powerpoint/2010/main" val="2766894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industry leading data warehouse: </a:t>
            </a:r>
            <a:r>
              <a:rPr lang="en-US" dirty="0">
                <a:hlinkClick r:id="rId3"/>
              </a:rPr>
              <a:t>https://azure.microsoft.com/en-ca/blog/analytics-in-azure-is-up-to-14x-faster-and-costs-94-less-than-other-cloud-providers-why-go-anywhere-else/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78568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Lets look at some of our customers who have taken advantage of Azure analytics and reaped benefit. </a:t>
            </a:r>
          </a:p>
          <a:p>
            <a:pPr marL="228600" indent="-228600">
              <a:buAutoNum type="arabicPeriod"/>
            </a:pPr>
            <a:r>
              <a:rPr lang="en-US" dirty="0"/>
              <a:t>Each of these stories highlights an unique benefit that they realized.</a:t>
            </a:r>
          </a:p>
          <a:p>
            <a:pPr marL="228600" indent="-228600">
              <a:buAutoNum type="arabicPeriod"/>
            </a:pPr>
            <a:r>
              <a:rPr lang="en-US" dirty="0"/>
              <a:t>ABI’s case highlights the performance enhancements they experienced</a:t>
            </a:r>
          </a:p>
          <a:p>
            <a:pPr marL="228600" indent="-228600">
              <a:buAutoNum type="arabicPeriod"/>
            </a:pPr>
            <a:r>
              <a:rPr lang="en-US" dirty="0"/>
              <a:t>Newell noticed significant cost savings</a:t>
            </a:r>
          </a:p>
          <a:p>
            <a:pPr marL="228600" indent="-228600">
              <a:buAutoNum type="arabicPeriod"/>
            </a:pPr>
            <a:r>
              <a:rPr lang="en-US" dirty="0"/>
              <a:t>Maritz took advantage of the ability to ingest high volumes of data.</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11/21/2019 3:57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4295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All the customers we spoke about in the slides before used cloud scale analytics to achieve their goals. </a:t>
            </a:r>
          </a:p>
          <a:p>
            <a:pPr marL="228600" indent="-228600">
              <a:buAutoNum type="arabicPeriod"/>
            </a:pPr>
            <a:r>
              <a:rPr lang="en-US" dirty="0"/>
              <a:t>For example, we have customers who leverage our Modern Data Warehouse track to ingest and analyze varied data sources or customers performing fraud detection analysis. </a:t>
            </a:r>
          </a:p>
          <a:p>
            <a:pPr marL="228600" indent="-228600">
              <a:buAutoNum type="arabicPeriod"/>
            </a:pPr>
            <a:r>
              <a:rPr lang="en-US" dirty="0"/>
              <a:t>While we talk of all these use cases and how customers are benefitting from them, notice at the core of all these use cases is the Azure Synapse Analytics.</a:t>
            </a:r>
          </a:p>
          <a:p>
            <a:pPr marL="0" indent="0">
              <a:buNone/>
            </a:pPr>
            <a:endParaRPr lang="en-US" dirty="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416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72">
              <a:defRPr/>
            </a:pPr>
            <a:endParaRPr lang="en-US"/>
          </a:p>
        </p:txBody>
      </p:sp>
      <p:sp>
        <p:nvSpPr>
          <p:cNvPr id="4" name="Slide Number Placeholder 3"/>
          <p:cNvSpPr>
            <a:spLocks noGrp="1"/>
          </p:cNvSpPr>
          <p:nvPr>
            <p:ph type="sldNum" sz="quarter" idx="5"/>
          </p:nvPr>
        </p:nvSpPr>
        <p:spPr/>
        <p:txBody>
          <a:bodyPr/>
          <a:lstStyle/>
          <a:p>
            <a:pPr marL="0" marR="0" lvl="0" indent="0" algn="r" defTabSz="933172"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17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0452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772">
              <a:lnSpc>
                <a:spcPct val="100000"/>
              </a:lnSpc>
              <a:spcAft>
                <a:spcPts val="0"/>
              </a:spcAft>
              <a:defRPr/>
            </a:pPr>
            <a:r>
              <a:rPr lang="en-US" sz="900"/>
              <a:t>Azure Synapse is a limitless analytics service, that brings together enterprise data warehousing and Big Data analytics. It gives you the freedom to query data on your terms, using either serverless on-demand or provisioned resources—at scale. Azure Synapse brings these two worlds together with a unified experience to ingest, prepare, manage, and serve data for immediate BI and machine learning needs. </a:t>
            </a:r>
          </a:p>
          <a:p>
            <a:endParaRPr lang="en-US" sz="900"/>
          </a:p>
          <a:p>
            <a:endParaRPr lang="en-US" sz="900"/>
          </a:p>
          <a:p>
            <a:r>
              <a:rPr lang="en-US" sz="900"/>
              <a:t>We have taken the </a:t>
            </a:r>
            <a:r>
              <a:rPr lang="en-US" sz="900" u="sng">
                <a:hlinkClick r:id="rId3" tooltip="https://azure.microsoft.com/en-ca/blog/analytics-in-azure-is-up-to-14x-faster-and-costs-94-less-than-other-cloud-providers-why-go-anywhere-else/"/>
              </a:rPr>
              <a:t>same industry leading data warehouse</a:t>
            </a:r>
            <a:r>
              <a:rPr lang="en-US" sz="900"/>
              <a:t> to a whole new level of performance and capabilities. Businesses can continue running their existing data warehouse workloads in production today with Azure Synapse and will automatically benefit from the new capabilities which are in preview. Businesses can put their data to work much more quickly, productively, and securely, pulling together </a:t>
            </a:r>
            <a:r>
              <a:rPr lang="en-US" sz="900">
                <a:highlight>
                  <a:srgbClr val="FFFF00"/>
                </a:highlight>
              </a:rPr>
              <a:t>insights from all data </a:t>
            </a:r>
            <a:r>
              <a:rPr lang="en-US" sz="900"/>
              <a:t>sources, data warehouses, and big data analytics systems</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33172"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17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4908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latin typeface="Calibri"/>
                <a:cs typeface="Calibri"/>
              </a:rPr>
              <a:t>Multiple compute pools over common shared data provides workload isolation and predictable performance for different teams within an enterprise. Transactional consistency of data is guaranteed and no silo’s are created.</a:t>
            </a:r>
          </a:p>
          <a:p>
            <a:pPr marL="342900" indent="-342900">
              <a:buAutoNum type="arabicPeriod"/>
            </a:pPr>
            <a:r>
              <a:rPr lang="en-US">
                <a:latin typeface="Calibri"/>
                <a:cs typeface="Calibri"/>
              </a:rPr>
              <a:t>Online scaling provides Synapse to adjust compute resources allocated to a workload in real-time without any interruption to running queries</a:t>
            </a:r>
          </a:p>
          <a:p>
            <a:pPr marL="342900" indent="-342900">
              <a:buAutoNum type="arabicPeriod"/>
            </a:pPr>
            <a:r>
              <a:rPr lang="en-US">
                <a:latin typeface="Calibri"/>
                <a:cs typeface="Calibri"/>
              </a:rPr>
              <a:t>The new cloud scale distributed query processor dynamically assigns resources to maximize query throughput and automatically rebalances compute as workload characteristics change</a:t>
            </a:r>
          </a:p>
          <a:p>
            <a:pPr marL="342900" indent="-342900">
              <a:buAutoNum type="arabicPeriod"/>
            </a:pPr>
            <a:r>
              <a:rPr lang="en-US">
                <a:latin typeface="Calibri"/>
                <a:cs typeface="Calibri"/>
              </a:rPr>
              <a:t>One experience for both data warehouse and data lake, manage, monitored, and secured through a single platform experience</a:t>
            </a:r>
          </a:p>
          <a:p>
            <a:pPr marL="342900" indent="-342900">
              <a:buAutoNum type="arabicPeriod"/>
            </a:pPr>
            <a:r>
              <a:rPr lang="en-US">
                <a:latin typeface="Calibri"/>
                <a:cs typeface="Calibri"/>
              </a:rPr>
              <a:t>One-click choice of SQL or Spark runtime within the single service enables any analytics of all data in one place</a:t>
            </a:r>
          </a:p>
          <a:p>
            <a:pPr marL="342900" indent="-342900">
              <a:buAutoNum type="arabicPeriod"/>
            </a:pPr>
            <a:r>
              <a:rPr lang="en-US">
                <a:latin typeface="Calibri"/>
                <a:cs typeface="Calibri"/>
              </a:rPr>
              <a:t>Cluster and Serverless form factors provides flexible compute allocation to suit the analytics workload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3:57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70444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83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943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 This presentation will be organized into a number of different sections. We’ll start by first talking about how a data warehouse is fundamental to actually get the most out of your data. </a:t>
            </a:r>
          </a:p>
        </p:txBody>
      </p:sp>
      <p:sp>
        <p:nvSpPr>
          <p:cNvPr id="4" name="Slide Number Placeholder 3"/>
          <p:cNvSpPr>
            <a:spLocks noGrp="1"/>
          </p:cNvSpPr>
          <p:nvPr>
            <p:ph type="sldNum" sz="quarter" idx="5"/>
          </p:nvPr>
        </p:nvSpPr>
        <p:spPr/>
        <p:txBody>
          <a:bodyPr/>
          <a:lstStyle/>
          <a:p>
            <a:fld id="{34E3BBFA-A8E6-4536-8FB4-4AF29A422DDF}" type="slidenum">
              <a:rPr lang="en-US" smtClean="0"/>
              <a:t>4</a:t>
            </a:fld>
            <a:endParaRPr lang="en-US"/>
          </a:p>
        </p:txBody>
      </p:sp>
    </p:spTree>
    <p:extLst>
      <p:ext uri="{BB962C8B-B14F-4D97-AF65-F5344CB8AC3E}">
        <p14:creationId xmlns:p14="http://schemas.microsoft.com/office/powerpoint/2010/main" val="3421575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 Now let’s describe how data warehouse serves a business through a simple architectural diagram.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dirty="0">
                <a:gradFill>
                  <a:gsLst>
                    <a:gs pos="2917">
                      <a:schemeClr val="tx1"/>
                    </a:gs>
                    <a:gs pos="30000">
                      <a:schemeClr val="tx1"/>
                    </a:gs>
                  </a:gsLst>
                  <a:lin ang="5400000" scaled="0"/>
                </a:gradFill>
              </a:rPr>
              <a:t>The modern data warehouse sits at the heart of enterprise analytics, as a source of sanctioned data, as a system of record and as a hub, serving models for reporting, business intelligence and data science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526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not only fast, but we are fast and inexpensive. </a:t>
            </a:r>
            <a:r>
              <a:rPr lang="en-US" err="1"/>
              <a:t>GigaOm</a:t>
            </a:r>
            <a:r>
              <a:rPr lang="en-US"/>
              <a:t> recently benchmarked all the top cloud data warehouse providers and found that for every unit of performance, our customers pay $0.75 and $0.06, while customers of our competitors pay $1.00.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0085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Extending the data point from last time, this graph clearly shows that we lead at any level of compute. </a:t>
            </a:r>
          </a:p>
          <a:p>
            <a:pPr marL="0" indent="0">
              <a:buNone/>
            </a:pP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2276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 continue our leadership in the analytics space, as seen in the TPC-DS results published by </a:t>
            </a:r>
            <a:r>
              <a:rPr lang="en-US" dirty="0" err="1"/>
              <a:t>GigaOm</a:t>
            </a:r>
            <a:r>
              <a:rPr lang="en-US" dirty="0"/>
              <a:t> in Feb 2019.</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307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multiple levels of security between the user and the data warehouse. This keeps your data safe and secure. While some of our competition charges for different levels of security, we don’t! We offer one comprehensive security plan, all at no additional cost. Lets dive a bit deeper into these features and see how they keep your data safe and secure.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With threat protection provides, </a:t>
            </a:r>
            <a:r>
              <a:rPr lang="en-US" sz="1200" b="0" i="0" u="none" strike="noStrike" kern="1200" dirty="0">
                <a:solidFill>
                  <a:schemeClr val="tx1"/>
                </a:solidFill>
                <a:effectLst/>
                <a:latin typeface="+mn-lt"/>
                <a:ea typeface="+mn-ea"/>
                <a:cs typeface="+mn-cs"/>
              </a:rPr>
              <a:t>get notified of potential threats​ with auditing tools and​ anomalous activity alerting​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dirty="0">
                <a:solidFill>
                  <a:schemeClr val="tx1"/>
                </a:solidFill>
                <a:effectLst/>
                <a:latin typeface="+mn-lt"/>
                <a:ea typeface="+mn-ea"/>
                <a:cs typeface="+mn-cs"/>
              </a:rPr>
              <a:t>Leverage network security to ensure that all the data is within the secure environment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dirty="0">
                <a:solidFill>
                  <a:schemeClr val="tx1"/>
                </a:solidFill>
                <a:effectLst/>
                <a:latin typeface="+mn-lt"/>
                <a:ea typeface="+mn-ea"/>
                <a:cs typeface="+mn-cs"/>
              </a:rPr>
              <a:t>Centrally manage and control identity and user access ​with Azure Active Directory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dirty="0">
                <a:solidFill>
                  <a:schemeClr val="tx1"/>
                </a:solidFill>
                <a:effectLst/>
                <a:latin typeface="+mn-lt"/>
                <a:ea typeface="+mn-ea"/>
                <a:cs typeface="+mn-cs"/>
              </a:rPr>
              <a:t>Row and column level security provides granular access control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dirty="0">
                <a:solidFill>
                  <a:schemeClr val="tx1"/>
                </a:solidFill>
                <a:effectLst/>
                <a:latin typeface="+mn-lt"/>
                <a:ea typeface="+mn-ea"/>
                <a:cs typeface="+mn-cs"/>
              </a:rPr>
              <a:t>You data is protected at rest, in transit and in in use.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7989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Synapse Analytics provides fine-grained access control for your platform. </a:t>
            </a:r>
          </a:p>
          <a:p>
            <a:pPr marL="228600" indent="-228600">
              <a:buAutoNum type="arabicParenR"/>
            </a:pPr>
            <a:r>
              <a:rPr lang="en-US" dirty="0"/>
              <a:t>With the combination of native row-level </a:t>
            </a:r>
            <a:r>
              <a:rPr lang="en-US" b="1" dirty="0"/>
              <a:t>and</a:t>
            </a:r>
            <a:r>
              <a:rPr lang="en-US" dirty="0"/>
              <a:t> column-level security, you can ensure that data is secure for each user</a:t>
            </a:r>
          </a:p>
          <a:p>
            <a:pPr marL="228600" indent="-228600">
              <a:buAutoNum type="arabicParenR"/>
            </a:pPr>
            <a:r>
              <a:rPr lang="en-US" dirty="0"/>
              <a:t>Dynamic Data Masking </a:t>
            </a:r>
            <a:r>
              <a:rPr lang="en-US" sz="1200" b="0" i="0" kern="1200" dirty="0">
                <a:solidFill>
                  <a:schemeClr val="tx1"/>
                </a:solidFill>
                <a:effectLst/>
                <a:latin typeface="+mn-lt"/>
                <a:ea typeface="+mn-ea"/>
                <a:cs typeface="+mn-cs"/>
              </a:rPr>
              <a:t>enables administrators and data developers to control access to their company's data, allowing sensitive data to be safe and restricted. It prevents unauthorized access to private data by obscuring the data on-the-fly</a:t>
            </a:r>
          </a:p>
          <a:p>
            <a:pPr marL="228600" indent="-228600">
              <a:buAutoNum type="arabicParenR"/>
            </a:pPr>
            <a:r>
              <a:rPr lang="en-US" sz="1200" b="0" i="0" kern="1200" dirty="0">
                <a:solidFill>
                  <a:schemeClr val="tx1"/>
                </a:solidFill>
                <a:effectLst/>
                <a:latin typeface="+mn-lt"/>
                <a:ea typeface="+mn-ea"/>
                <a:cs typeface="+mn-cs"/>
              </a:rPr>
              <a:t>Because your data warehouse stores your most important and valuable business data, you should never compromise on security features. Azure Synapse Analytics is the industry-leader in security. </a:t>
            </a:r>
            <a:endParaRPr lang="en-US" b="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3:57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60194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a:solidFill>
                  <a:schemeClr val="tx1"/>
                </a:solidFill>
              </a:rPr>
              <a:t>Workload management helps you control and prioritize your workloads. </a:t>
            </a:r>
          </a:p>
          <a:p>
            <a:pPr marL="0" indent="0">
              <a:buFont typeface="Arial" panose="020B0604020202020204" pitchFamily="34" charset="0"/>
              <a:buNone/>
            </a:pPr>
            <a:r>
              <a:rPr lang="en-US" sz="1200">
                <a:solidFill>
                  <a:schemeClr val="tx1"/>
                </a:solidFill>
              </a:rPr>
              <a:t>Use this feature to have granular control on how your workloads are being run or how you allocate resources to the different users, based on the importance of their queries.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79430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Let’s consider the following case, where the CEO wants to run a quick analysis on revenue. He or she is stuck behind three workloads in the queue and will have to wait for their turn. Clearly,  a frustrating situation, given that the CEO needs the results immediately. </a:t>
            </a:r>
          </a:p>
          <a:p>
            <a:r>
              <a:rPr lang="en-US" dirty="0">
                <a:cs typeface="Calibri"/>
              </a:rPr>
              <a:t>This is not an uncommon situation and is encountered by several data driven organizations. So how do we solve this?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55638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Introduce workload management</a:t>
            </a:r>
          </a:p>
          <a:p>
            <a:r>
              <a:rPr lang="en-US">
                <a:cs typeface="Calibri"/>
              </a:rPr>
              <a:t>With workload management, you can define the importance of a workload as low, normal or high.</a:t>
            </a:r>
          </a:p>
          <a:p>
            <a:r>
              <a:rPr lang="en-US">
                <a:cs typeface="Calibri"/>
              </a:rPr>
              <a:t>Let us now consider the same situation but with the CEO's importance set at high, that workload takes predominance over others in the queue.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9625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Charles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21EEC-C17C-443A-AB62-F7C9433137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98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gradFill>
                  <a:gsLst>
                    <a:gs pos="2917">
                      <a:schemeClr val="tx1"/>
                    </a:gs>
                    <a:gs pos="30000">
                      <a:schemeClr val="tx1"/>
                    </a:gs>
                  </a:gsLst>
                  <a:lin ang="5400000" scaled="0"/>
                </a:gradFill>
              </a:rPr>
              <a:t>TALK TRACK: We all know that the world of technology moves fast. New products come to market at alarming speeds, and there are more and more sophisticated ways to capture and manage the ever-increasing amount and variety of data. So you might think it’s surprising to hear the data warehouse is as relevant today as it was in its origins 30 years ago. </a:t>
            </a:r>
          </a:p>
          <a:p>
            <a:pPr algn="l"/>
            <a:endParaRPr lang="en-US" sz="1200" dirty="0">
              <a:gradFill>
                <a:gsLst>
                  <a:gs pos="2917">
                    <a:schemeClr val="tx1"/>
                  </a:gs>
                  <a:gs pos="30000">
                    <a:schemeClr val="tx1"/>
                  </a:gs>
                </a:gsLst>
                <a:lin ang="5400000" scaled="0"/>
              </a:gradFill>
            </a:endParaRPr>
          </a:p>
          <a:p>
            <a:pPr algn="l"/>
            <a:r>
              <a:rPr lang="en-US" sz="1200" dirty="0">
                <a:gradFill>
                  <a:gsLst>
                    <a:gs pos="2917">
                      <a:schemeClr val="tx1"/>
                    </a:gs>
                    <a:gs pos="30000">
                      <a:schemeClr val="tx1"/>
                    </a:gs>
                  </a:gsLst>
                  <a:lin ang="5400000" scaled="0"/>
                </a:gradFill>
              </a:rPr>
              <a:t>Yes, this is true, but it’s only the case because the data warehouse has modernized over time and is a distant relative of the DW architecture from 1988. </a:t>
            </a:r>
          </a:p>
        </p:txBody>
      </p:sp>
      <p:sp>
        <p:nvSpPr>
          <p:cNvPr id="4" name="Slide Number Placeholder 3"/>
          <p:cNvSpPr>
            <a:spLocks noGrp="1"/>
          </p:cNvSpPr>
          <p:nvPr>
            <p:ph type="sldNum" sz="quarter" idx="5"/>
          </p:nvPr>
        </p:nvSpPr>
        <p:spPr/>
        <p:txBody>
          <a:bodyPr/>
          <a:lstStyle/>
          <a:p>
            <a:fld id="{34E3BBFA-A8E6-4536-8FB4-4AF29A422DDF}" type="slidenum">
              <a:rPr lang="en-US" smtClean="0"/>
              <a:t>5</a:t>
            </a:fld>
            <a:endParaRPr lang="en-US"/>
          </a:p>
        </p:txBody>
      </p:sp>
    </p:spTree>
    <p:extLst>
      <p:ext uri="{BB962C8B-B14F-4D97-AF65-F5344CB8AC3E}">
        <p14:creationId xmlns:p14="http://schemas.microsoft.com/office/powerpoint/2010/main" val="38119335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1" i="0" u="none" strike="noStrike" kern="1200" cap="none" spc="-50" normalizeH="0" baseline="0" noProof="0" dirty="0">
              <a:ln w="3175">
                <a:noFill/>
              </a:ln>
              <a:solidFill>
                <a:prstClr val="black"/>
              </a:solidFill>
              <a:effectLst/>
              <a:uLnTx/>
              <a:uFillTx/>
              <a:latin typeface="Segoe UI Semibold"/>
              <a:ea typeface="+mn-ea"/>
              <a:cs typeface="Segoe UI"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50" normalizeH="0" baseline="0" noProof="0" dirty="0">
                <a:ln w="3175">
                  <a:noFill/>
                </a:ln>
                <a:solidFill>
                  <a:prstClr val="black"/>
                </a:solidFill>
                <a:effectLst/>
                <a:uLnTx/>
                <a:uFillTx/>
                <a:latin typeface="Segoe UI Semibold"/>
                <a:ea typeface="+mn-ea"/>
                <a:cs typeface="Segoe UI" pitchFamily="34" charset="0"/>
              </a:rPr>
              <a:t>Predictable cost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50" normalizeH="0" baseline="0" noProof="0" dirty="0">
                <a:ln w="3175">
                  <a:noFill/>
                </a:ln>
                <a:solidFill>
                  <a:prstClr val="black"/>
                </a:solidFill>
                <a:effectLst/>
                <a:uLnTx/>
                <a:uFillTx/>
                <a:latin typeface="Segoe UI Semibold"/>
                <a:ea typeface="+mn-ea"/>
                <a:cs typeface="Segoe UI" pitchFamily="34" charset="0"/>
              </a:rPr>
              <a:t>Online elasticity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50" normalizeH="0" baseline="0" noProof="0" dirty="0">
                <a:ln w="3175">
                  <a:noFill/>
                </a:ln>
                <a:solidFill>
                  <a:prstClr val="black"/>
                </a:solidFill>
                <a:effectLst/>
                <a:uLnTx/>
                <a:uFillTx/>
                <a:latin typeface="Segoe UI Semibold"/>
                <a:ea typeface="+mn-ea"/>
                <a:cs typeface="Segoe UI" pitchFamily="34" charset="0"/>
              </a:rPr>
              <a:t>Efficient for unpredictable workloads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50" normalizeH="0" baseline="0" noProof="0" dirty="0">
                <a:ln w="3175">
                  <a:noFill/>
                </a:ln>
                <a:solidFill>
                  <a:prstClr val="black"/>
                </a:solidFill>
                <a:effectLst/>
                <a:uLnTx/>
                <a:uFillTx/>
                <a:latin typeface="Segoe UI Semibold"/>
                <a:ea typeface="+mn-ea"/>
                <a:cs typeface="Segoe UI" pitchFamily="34" charset="0"/>
              </a:rPr>
              <a:t>No cache eviction for scaling</a:t>
            </a:r>
            <a:endParaRPr kumimoji="0" lang="en-US" sz="48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
        <p:nvSpPr>
          <p:cNvPr id="4" name="Slide Number Placeholder 3"/>
          <p:cNvSpPr>
            <a:spLocks noGrp="1"/>
          </p:cNvSpPr>
          <p:nvPr>
            <p:ph type="sldNum" sz="quarter" idx="5"/>
          </p:nvPr>
        </p:nvSpPr>
        <p:spPr/>
        <p:txBody>
          <a:bodyPr/>
          <a:lstStyle/>
          <a:p>
            <a:fld id="{1A221EEC-C17C-443A-AB62-F7C94331378F}" type="slidenum">
              <a:rPr lang="en-US" smtClean="0"/>
              <a:t>51</a:t>
            </a:fld>
            <a:endParaRPr lang="en-US"/>
          </a:p>
        </p:txBody>
      </p:sp>
    </p:spTree>
    <p:extLst>
      <p:ext uri="{BB962C8B-B14F-4D97-AF65-F5344CB8AC3E}">
        <p14:creationId xmlns:p14="http://schemas.microsoft.com/office/powerpoint/2010/main" val="35481993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0" dirty="0">
                <a:solidFill>
                  <a:prstClr val="black"/>
                </a:solidFill>
              </a:rPr>
              <a:t>Materialized views give you a new level of insight, by adding </a:t>
            </a:r>
            <a:r>
              <a:rPr lang="en-US" sz="1200" b="0" dirty="0">
                <a:solidFill>
                  <a:prstClr val="black"/>
                </a:solidFill>
              </a:rPr>
              <a:t>transactional consistency to data modification and automatic Query Optimizer matching.</a:t>
            </a:r>
            <a:br>
              <a:rPr lang="en-US" sz="3600" b="1" dirty="0">
                <a:solidFill>
                  <a:prstClr val="black"/>
                </a:solidFill>
              </a:rPr>
            </a:br>
            <a:br>
              <a:rPr lang="en-US" sz="3600" b="1" dirty="0">
                <a:solidFill>
                  <a:prstClr val="black"/>
                </a:solidFill>
              </a:rPr>
            </a:br>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52</a:t>
            </a:fld>
            <a:endParaRPr lang="en-US"/>
          </a:p>
        </p:txBody>
      </p:sp>
    </p:spTree>
    <p:extLst>
      <p:ext uri="{BB962C8B-B14F-4D97-AF65-F5344CB8AC3E}">
        <p14:creationId xmlns:p14="http://schemas.microsoft.com/office/powerpoint/2010/main" val="22405532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53</a:t>
            </a:fld>
            <a:endParaRPr lang="en-US"/>
          </a:p>
        </p:txBody>
      </p:sp>
    </p:spTree>
    <p:extLst>
      <p:ext uri="{BB962C8B-B14F-4D97-AF65-F5344CB8AC3E}">
        <p14:creationId xmlns:p14="http://schemas.microsoft.com/office/powerpoint/2010/main" val="12598913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1" dirty="0">
                <a:solidFill>
                  <a:prstClr val="black"/>
                </a:solidFill>
              </a:rPr>
              <a:t>Result set Cache</a:t>
            </a:r>
            <a:br>
              <a:rPr lang="en-US" sz="3600" b="1" dirty="0">
                <a:solidFill>
                  <a:prstClr val="black"/>
                </a:solidFill>
              </a:rPr>
            </a:br>
            <a:r>
              <a:rPr lang="en-US" sz="1200" b="1" dirty="0">
                <a:solidFill>
                  <a:prstClr val="black"/>
                </a:solidFill>
              </a:rPr>
              <a:t>Automatic query matching</a:t>
            </a:r>
            <a:br>
              <a:rPr lang="en-US" sz="1200" b="1" dirty="0">
                <a:solidFill>
                  <a:prstClr val="black"/>
                </a:solidFill>
              </a:rPr>
            </a:br>
            <a:r>
              <a:rPr lang="en-US" sz="1200" b="1" dirty="0">
                <a:solidFill>
                  <a:prstClr val="black"/>
                </a:solidFill>
              </a:rPr>
              <a:t>Implicit creating from query activity</a:t>
            </a:r>
            <a:br>
              <a:rPr lang="en-US" sz="1200" b="1" dirty="0">
                <a:solidFill>
                  <a:prstClr val="black"/>
                </a:solidFill>
              </a:rPr>
            </a:br>
            <a:r>
              <a:rPr lang="en-US" sz="1200" b="1" dirty="0">
                <a:solidFill>
                  <a:prstClr val="black"/>
                </a:solidFill>
              </a:rPr>
              <a:t>Resilient to cluster elasticity</a:t>
            </a:r>
            <a:endParaRPr lang="en-US" b="0" dirty="0"/>
          </a:p>
        </p:txBody>
      </p:sp>
      <p:sp>
        <p:nvSpPr>
          <p:cNvPr id="4" name="Slide Number Placeholder 3"/>
          <p:cNvSpPr>
            <a:spLocks noGrp="1"/>
          </p:cNvSpPr>
          <p:nvPr>
            <p:ph type="sldNum" sz="quarter" idx="5"/>
          </p:nvPr>
        </p:nvSpPr>
        <p:spPr/>
        <p:txBody>
          <a:bodyPr/>
          <a:lstStyle/>
          <a:p>
            <a:fld id="{34E3BBFA-A8E6-4536-8FB4-4AF29A422DDF}" type="slidenum">
              <a:rPr lang="en-US" smtClean="0"/>
              <a:t>54</a:t>
            </a:fld>
            <a:endParaRPr lang="en-US"/>
          </a:p>
        </p:txBody>
      </p:sp>
    </p:spTree>
    <p:extLst>
      <p:ext uri="{BB962C8B-B14F-4D97-AF65-F5344CB8AC3E}">
        <p14:creationId xmlns:p14="http://schemas.microsoft.com/office/powerpoint/2010/main" val="42531402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Concurrency is an important ask for many of our customers. In a nutshell, it indicated the number of simultaneous users or queries that can be run at the same time.</a:t>
            </a:r>
          </a:p>
          <a:p>
            <a:r>
              <a:rPr lang="en-US" dirty="0"/>
              <a:t>Azure Synapse Analytics leads the industry in concurrency, with up to 128 concurrent queries for a single data warehouse. </a:t>
            </a:r>
          </a:p>
          <a:p>
            <a:r>
              <a:rPr lang="en-US" dirty="0"/>
              <a:t>Concurrency increased with an increase in compute power. Adding more compute power would let more users access the data warehouse.</a:t>
            </a:r>
            <a:endParaRPr lang="en-US" dirty="0">
              <a:cs typeface="Calibri"/>
            </a:endParaRPr>
          </a:p>
          <a:p>
            <a:r>
              <a:rPr lang="en-US" dirty="0"/>
              <a:t>There are preset functions called resource classes that users can leverage to set concurrency limits thereby diverting resources to the more important workloads.</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58155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dirty="0">
                <a:solidFill>
                  <a:schemeClr val="tx1"/>
                </a:solidFill>
              </a:rPr>
              <a:t>Azure Synapse Analytics has deep and tight integration with </a:t>
            </a:r>
            <a:r>
              <a:rPr lang="en-US" sz="1200" b="0" i="0" u="none" strike="noStrike" kern="1200" dirty="0">
                <a:solidFill>
                  <a:schemeClr val="tx1"/>
                </a:solidFill>
                <a:effectLst/>
                <a:latin typeface="+mn-lt"/>
                <a:ea typeface="+mn-ea"/>
                <a:cs typeface="+mn-cs"/>
              </a:rPr>
              <a:t>SQL Server Management Studio​, SQL Server Data Tools in Visual Studio​, Azure Data Studio​, Visual Studio Code​, Command line and PowerShell tools​.</a:t>
            </a:r>
          </a:p>
          <a:p>
            <a:pPr marL="0" indent="0">
              <a:buFont typeface="Arial" panose="020B0604020202020204" pitchFamily="34" charset="0"/>
              <a:buNone/>
            </a:pPr>
            <a:endParaRPr lang="en-US" sz="1200" dirty="0">
              <a:solidFill>
                <a:schemeClr val="tx1"/>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6303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SQL has a robust ALM for data warehouse deployment, ensuring low risk of breaking changes and inefficiencies in team development.</a:t>
            </a:r>
          </a:p>
          <a:p>
            <a:pPr fontAlgn="base">
              <a:lnSpc>
                <a:spcPct val="110000"/>
              </a:lnSpc>
              <a:spcAft>
                <a:spcPts val="1000"/>
              </a:spcAft>
            </a:pPr>
            <a:r>
              <a:rPr lang="en-US" dirty="0">
                <a:cs typeface="+mn-lt"/>
              </a:rPr>
              <a:t>Furthermore </a:t>
            </a:r>
            <a:r>
              <a:rPr lang="en-US" dirty="0"/>
              <a:t>Visual Studio provides comprehensive Load testing framework, and can efficiently orchestrate end-to-end Integration Testing</a:t>
            </a:r>
            <a:endParaRPr lang="en-US" dirty="0">
              <a:cs typeface="Calibri"/>
            </a:endParaRPr>
          </a:p>
          <a:p>
            <a:pPr fontAlgn="base">
              <a:lnSpc>
                <a:spcPct val="110000"/>
              </a:lnSpc>
              <a:spcAft>
                <a:spcPts val="1000"/>
              </a:spcAft>
            </a:pPr>
            <a:r>
              <a:rPr lang="en-US" dirty="0">
                <a:cs typeface="+mn-lt"/>
              </a:rPr>
              <a:t>Azure Synapse Analytics supports version control, unit testing, app development lifecycle. Unique to Synapse Analytics, as competitors don’t offer this.</a:t>
            </a:r>
          </a:p>
          <a:p>
            <a:pPr fontAlgn="base"/>
            <a:br>
              <a:rPr lang="en-US" dirty="0">
                <a:cs typeface="+mn-lt"/>
              </a:rPr>
            </a:br>
            <a:endParaRPr lang="en-US" dirty="0">
              <a:cs typeface="Calibri"/>
            </a:endParaRPr>
          </a:p>
          <a:p>
            <a:pPr marL="0" indent="0">
              <a:buFont typeface="Arial" panose="020B0604020202020204" pitchFamily="34" charset="0"/>
              <a:buNone/>
            </a:pPr>
            <a:endParaRPr lang="en-US" sz="1200" dirty="0">
              <a:solidFill>
                <a:schemeClr val="tx1"/>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0634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58</a:t>
            </a:fld>
            <a:endParaRPr lang="en-US"/>
          </a:p>
        </p:txBody>
      </p:sp>
    </p:spTree>
    <p:extLst>
      <p:ext uri="{BB962C8B-B14F-4D97-AF65-F5344CB8AC3E}">
        <p14:creationId xmlns:p14="http://schemas.microsoft.com/office/powerpoint/2010/main" val="40134966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en-US" sz="1200" b="1" i="0" u="none" strike="noStrike" kern="1200" dirty="0">
                <a:solidFill>
                  <a:schemeClr val="tx1"/>
                </a:solidFill>
                <a:effectLst/>
                <a:latin typeface="+mn-lt"/>
                <a:ea typeface="+mn-ea"/>
                <a:cs typeface="+mn-cs"/>
              </a:rPr>
              <a:t>Milliman </a:t>
            </a:r>
          </a:p>
          <a:p>
            <a:pPr marL="0" indent="0" rtl="0" fontAlgn="base">
              <a:buFont typeface="Arial" panose="020B0604020202020204" pitchFamily="34" charset="0"/>
              <a:buNone/>
            </a:pPr>
            <a:r>
              <a:rPr lang="en-US" sz="1200" b="0" i="0" u="none" strike="noStrike" kern="1200" dirty="0">
                <a:solidFill>
                  <a:schemeClr val="tx1"/>
                </a:solidFill>
                <a:effectLst/>
                <a:latin typeface="+mn-lt"/>
                <a:ea typeface="+mn-ea"/>
                <a:cs typeface="+mn-cs"/>
              </a:rPr>
              <a:t>“Integrate takes a holistic, forward-looking approach to the automation and governance of actuarial modeling and reporting. Powered by Microsoft Azure, Integrate reimagines the relationship between people, processes, and technology and unlocks the full potential of actuarial staff. It takes advantage of Azure for complex computational tasks, and leverages services such as Azure Data Factory and Azure HDInsight to automate extract, transform, and load (ETL) processes and crunch big data.”</a:t>
            </a:r>
          </a:p>
          <a:p>
            <a:pPr marL="0" indent="0" rtl="0" fontAlgn="base">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https://customers.microsoft.com/en-us/story/732463-top-actuarial-firm-transforms-the-insurance-industry-w</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rtl="0" fontAlgn="base">
              <a:buFont typeface="Arial" panose="020B0604020202020204" pitchFamily="34" charset="0"/>
              <a:buNone/>
            </a:pPr>
            <a:endParaRPr lang="en-US" sz="1200" b="1" i="0" u="none" strike="noStrike" kern="1200" dirty="0">
              <a:solidFill>
                <a:schemeClr val="tx1"/>
              </a:solidFill>
              <a:effectLst/>
              <a:latin typeface="+mn-lt"/>
              <a:ea typeface="+mn-ea"/>
              <a:cs typeface="+mn-cs"/>
            </a:endParaRPr>
          </a:p>
          <a:p>
            <a:pPr marL="0" indent="0" rtl="0" fontAlgn="base">
              <a:buFont typeface="Arial" panose="020B0604020202020204" pitchFamily="34" charset="0"/>
              <a:buNone/>
            </a:pPr>
            <a:r>
              <a:rPr lang="en-US" sz="1200" b="1" i="0" u="none" strike="noStrike" kern="1200" dirty="0">
                <a:solidFill>
                  <a:schemeClr val="tx1"/>
                </a:solidFill>
                <a:effectLst/>
                <a:latin typeface="+mn-lt"/>
                <a:ea typeface="+mn-ea"/>
                <a:cs typeface="+mn-cs"/>
              </a:rPr>
              <a:t>LUMEDX</a:t>
            </a:r>
          </a:p>
          <a:p>
            <a:pPr marL="0" indent="0" rtl="0" fontAlgn="base">
              <a:buFont typeface="Arial" panose="020B0604020202020204" pitchFamily="34" charset="0"/>
              <a:buNone/>
            </a:pPr>
            <a:r>
              <a:rPr lang="en-US" sz="1200" b="0" i="0" u="none" strike="noStrike" kern="1200" dirty="0">
                <a:solidFill>
                  <a:schemeClr val="tx1"/>
                </a:solidFill>
                <a:effectLst/>
                <a:latin typeface="+mn-lt"/>
                <a:ea typeface="+mn-ea"/>
                <a:cs typeface="+mn-cs"/>
              </a:rPr>
              <a:t>“Oakland, California–based LUMEDX provides cardiovascular information systems that consolidate the images and data cardiologists use to plan patient care. Until recently, healthcare providers could spend months analyzing data, making it difficult to relate outcomes to variables in the system. Now LUMEDX uses Microsoft Azure Data Factory to produce insights in a fraction of that time. The quality-enhancing data could be just the prescription healthcare organizations need to provide better care at a lower cost.”</a:t>
            </a:r>
          </a:p>
          <a:p>
            <a:pPr marL="0" indent="0" rtl="0" fontAlgn="base">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https://customers.microsoft.com/en-us/story/lumedx-partner-professional-services-azure-data-factory</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rtl="0" fontAlgn="base">
              <a:buFont typeface="Arial" panose="020B0604020202020204" pitchFamily="34" charset="0"/>
              <a:buNone/>
            </a:pPr>
            <a:r>
              <a:rPr lang="en-US" sz="1200" b="1" i="0" u="none" strike="noStrike" kern="1200" dirty="0" err="1">
                <a:solidFill>
                  <a:schemeClr val="tx1"/>
                </a:solidFill>
                <a:effectLst/>
                <a:latin typeface="+mn-lt"/>
                <a:ea typeface="+mn-ea"/>
                <a:cs typeface="+mn-cs"/>
              </a:rPr>
              <a:t>Concerta</a:t>
            </a:r>
            <a:endParaRPr lang="en-US" sz="1200" b="1" i="0" u="none" strike="noStrike" kern="1200" dirty="0">
              <a:solidFill>
                <a:schemeClr val="tx1"/>
              </a:solidFill>
              <a:effectLst/>
              <a:latin typeface="+mn-lt"/>
              <a:ea typeface="+mn-ea"/>
              <a:cs typeface="+mn-cs"/>
            </a:endParaRPr>
          </a:p>
          <a:p>
            <a:pPr marL="0" indent="0" rtl="0" fontAlgn="base">
              <a:buFont typeface="Arial" panose="020B0604020202020204" pitchFamily="34" charset="0"/>
              <a:buNone/>
            </a:pPr>
            <a:r>
              <a:rPr lang="en-US" sz="1200" b="0" i="0" u="none" strike="noStrike" kern="1200" dirty="0">
                <a:solidFill>
                  <a:schemeClr val="tx1"/>
                </a:solidFill>
                <a:effectLst/>
                <a:latin typeface="+mn-lt"/>
                <a:ea typeface="+mn-ea"/>
                <a:cs typeface="+mn-cs"/>
              </a:rPr>
              <a:t>“London-based data analytics consultancy Concentra Analytics creates software as a service (SaaS) data solutions that its enterprise clients use to make transformative, data-driven decisions. While developing a set of robust standards for its project-based development teams, leaders from the firm’s Business Intelligence practice created a platform based on Microsoft Azure that automatically generates data warehouses and extract, transform, and load (ETL) packages to customer specs, drastically reducing development time and cost and delivering deeper, data-based insights.”</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https://customers.microsoft.com/en-us/story/concentra-partner-professional-services-azure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11/21/2019 3:57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57948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11/21/2019 3:57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9458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TRACK: </a:t>
            </a:r>
            <a:r>
              <a:rPr lang="en-US" sz="1200" dirty="0">
                <a:gradFill>
                  <a:gsLst>
                    <a:gs pos="2917">
                      <a:schemeClr val="tx1"/>
                    </a:gs>
                    <a:gs pos="30000">
                      <a:schemeClr val="tx1"/>
                    </a:gs>
                  </a:gsLst>
                  <a:lin ang="5400000" scaled="0"/>
                </a:gradFill>
              </a:rPr>
              <a:t>Let’s now talk about how the world of data has changed.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gradFill>
                  <a:gsLst>
                    <a:gs pos="2917">
                      <a:schemeClr val="tx1"/>
                    </a:gs>
                    <a:gs pos="30000">
                      <a:schemeClr val="tx1"/>
                    </a:gs>
                  </a:gsLst>
                  <a:lin ang="5400000" scaled="0"/>
                </a:gradFill>
              </a:rPr>
              <a:t>First, all businesses are data businesses. From the corner store with online accounting and stock-keeping to the largest internet retailers, we all run on data.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gradFill>
                  <a:gsLst>
                    <a:gs pos="2917">
                      <a:schemeClr val="tx1"/>
                    </a:gs>
                    <a:gs pos="30000">
                      <a:schemeClr val="tx1"/>
                    </a:gs>
                  </a:gsLst>
                  <a:lin ang="5400000" scaled="0"/>
                </a:gradFill>
              </a:rPr>
              <a:t>And an enterprise that does not manage, govern and secure its data will simply not survive in the new economy.</a:t>
            </a:r>
          </a:p>
          <a:p>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6</a:t>
            </a:fld>
            <a:endParaRPr lang="en-US"/>
          </a:p>
        </p:txBody>
      </p:sp>
    </p:spTree>
    <p:extLst>
      <p:ext uri="{BB962C8B-B14F-4D97-AF65-F5344CB8AC3E}">
        <p14:creationId xmlns:p14="http://schemas.microsoft.com/office/powerpoint/2010/main" val="18626021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 Now let’s describe how data warehouse serves a business through a simple architectural diagram.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dirty="0">
                <a:gradFill>
                  <a:gsLst>
                    <a:gs pos="2917">
                      <a:schemeClr val="tx1"/>
                    </a:gs>
                    <a:gs pos="30000">
                      <a:schemeClr val="tx1"/>
                    </a:gs>
                  </a:gsLst>
                  <a:lin ang="5400000" scaled="0"/>
                </a:gradFill>
              </a:rPr>
              <a:t>The modern data warehouse sits at the heart of enterprise analytics, as a source of sanctioned data, as a system of record and as a hub, serving models for reporting, business intelligence and data science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3651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016">
              <a:lnSpc>
                <a:spcPct val="100000"/>
              </a:lnSpc>
              <a:spcBef>
                <a:spcPts val="200"/>
              </a:spcBef>
              <a:buNone/>
              <a:defRPr/>
            </a:pPr>
            <a:r>
              <a:rPr lang="en-US" sz="1050" b="1" dirty="0">
                <a:solidFill>
                  <a:srgbClr val="0079D5"/>
                </a:solidFill>
                <a:latin typeface="Segoe UI Semibold" panose="020B0502040204020203" pitchFamily="34" charset="0"/>
                <a:cs typeface="Segoe UI Semibold" panose="020B0502040204020203" pitchFamily="34" charset="0"/>
              </a:rPr>
              <a:t>Data Factory</a:t>
            </a:r>
          </a:p>
          <a:p>
            <a:pPr marL="0" indent="0" defTabSz="914016">
              <a:lnSpc>
                <a:spcPct val="100000"/>
              </a:lnSpc>
              <a:spcBef>
                <a:spcPts val="200"/>
              </a:spcBef>
              <a:buNone/>
              <a:defRPr/>
            </a:pPr>
            <a:r>
              <a:rPr lang="en-US" sz="900" dirty="0">
                <a:solidFill>
                  <a:srgbClr val="353535"/>
                </a:solidFill>
                <a:latin typeface="Segoe UI" panose="020B0502040204020203" pitchFamily="34" charset="0"/>
                <a:cs typeface="Segoe UI" panose="020B0502040204020203" pitchFamily="34" charset="0"/>
              </a:rPr>
              <a:t>A data integration account</a:t>
            </a:r>
          </a:p>
          <a:p>
            <a:pPr marL="0" indent="0" defTabSz="914016">
              <a:lnSpc>
                <a:spcPct val="100000"/>
              </a:lnSpc>
              <a:spcBef>
                <a:spcPts val="200"/>
              </a:spcBef>
              <a:buNone/>
              <a:defRPr/>
            </a:pPr>
            <a:r>
              <a:rPr lang="en-US" sz="900" dirty="0">
                <a:solidFill>
                  <a:srgbClr val="353535"/>
                </a:solidFill>
                <a:latin typeface="Segoe UI" panose="020B0502040204020203" pitchFamily="34" charset="0"/>
                <a:cs typeface="Segoe UI" panose="020B0502040204020203" pitchFamily="34" charset="0"/>
              </a:rPr>
              <a:t>Location of orchestration, service metadata</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61271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65</a:t>
            </a:fld>
            <a:endParaRPr lang="en-US"/>
          </a:p>
        </p:txBody>
      </p:sp>
    </p:spTree>
    <p:extLst>
      <p:ext uri="{BB962C8B-B14F-4D97-AF65-F5344CB8AC3E}">
        <p14:creationId xmlns:p14="http://schemas.microsoft.com/office/powerpoint/2010/main" val="806473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47305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68</a:t>
            </a:fld>
            <a:endParaRPr lang="en-US"/>
          </a:p>
        </p:txBody>
      </p:sp>
    </p:spTree>
    <p:extLst>
      <p:ext uri="{BB962C8B-B14F-4D97-AF65-F5344CB8AC3E}">
        <p14:creationId xmlns:p14="http://schemas.microsoft.com/office/powerpoint/2010/main" val="5133627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rtl="0" fontAlgn="base">
              <a:buFont typeface="Arial" panose="020B0604020202020204" pitchFamily="34" charset="0"/>
              <a:buNone/>
            </a:pPr>
            <a:r>
              <a:rPr lang="en-US" sz="1200" b="0" i="0" u="none" strike="noStrike" kern="1200" dirty="0">
                <a:solidFill>
                  <a:schemeClr val="tx1"/>
                </a:solidFill>
                <a:effectLst/>
                <a:latin typeface="+mn-lt"/>
                <a:ea typeface="+mn-ea"/>
                <a:cs typeface="+mn-cs"/>
              </a:rPr>
              <a:t>Customers that overcome these challenges and fully harness the value of their data outperform:</a:t>
            </a:r>
          </a:p>
          <a:p>
            <a:pPr marL="0" indent="0" rtl="0" fontAlgn="base">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Heathrow Airport, one of the busiest in the world, extracts insights from its massive set of constantly changing data in real-time to </a:t>
            </a:r>
            <a:r>
              <a:rPr lang="en-US" sz="1200" b="0" i="0" u="none" strike="noStrike" kern="1200" dirty="0">
                <a:solidFill>
                  <a:schemeClr val="tx1"/>
                </a:solidFill>
                <a:effectLst/>
                <a:latin typeface="+mn-lt"/>
                <a:ea typeface="+mn-ea"/>
                <a:cs typeface="+mn-cs"/>
              </a:rPr>
              <a:t>anticipate passenger flow and stay ahead of disruption</a:t>
            </a:r>
            <a:r>
              <a:rPr lang="en-US" sz="1200" b="0" i="0" kern="1200" dirty="0">
                <a:solidFill>
                  <a:schemeClr val="tx1"/>
                </a:solidFill>
                <a:effectLst/>
                <a:latin typeface="+mn-lt"/>
                <a:ea typeface="+mn-ea"/>
                <a:cs typeface="+mn-cs"/>
              </a:rPr>
              <a:t>, transforming the travel experience and making it less nerve-racking for the airport’s 200,000 daily passengers.  </a:t>
            </a:r>
          </a:p>
          <a:p>
            <a:pPr marL="0" indent="0" rtl="0" fontAlgn="base">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Rockwell automation sells oil drilling manufacturing equipment, and these drills when they go down, can cause a company 100s of thousands of dollars so they’re using AI models to predict when equipment will fail. Then they send a text or an alert to field technicians to service the equipment at the opportune time, enabling Rockwell to save $300k/day with predictive maintenance.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ASOS is one of the leading online retailers in Europe. They’ve built a personalization engine because they get 5000 new products a week, so they want to be able to get the right products to the right customers. They’ve built a recommendation engine which has driven their mobile app platform to doing 33 orders a second, growth of 25% YoY.</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11/21/2019 3:57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57948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dive deeper into this scenario, we know that BI customer have been investing in answers for years. BI has become increasingly important for customers to understand their data, bring their data together, and primarily in order to gain insights into their customer base or how they can improve as a company. </a:t>
            </a:r>
          </a:p>
          <a:p>
            <a:endParaRPr lang="en-US" dirty="0"/>
          </a:p>
          <a:p>
            <a:r>
              <a:rPr lang="en-US" dirty="0"/>
              <a:t>This has been done by creating </a:t>
            </a:r>
            <a:r>
              <a:rPr lang="en-US" b="1" dirty="0"/>
              <a:t>dashboards</a:t>
            </a:r>
            <a:r>
              <a:rPr lang="en-US" dirty="0"/>
              <a:t>—focused providing an over-arching view of how sales, marketing campaigns, or other initiatives are performing.</a:t>
            </a:r>
          </a:p>
          <a:p>
            <a:endParaRPr lang="en-US" dirty="0"/>
          </a:p>
          <a:p>
            <a:r>
              <a:rPr lang="en-US" b="1" dirty="0"/>
              <a:t>Ad-hoc reporting </a:t>
            </a:r>
            <a:r>
              <a:rPr lang="en-US" dirty="0"/>
              <a:t>when businesses need to dive into the data and find answers quickly and efficiently </a:t>
            </a:r>
          </a:p>
          <a:p>
            <a:endParaRPr lang="en-US" dirty="0"/>
          </a:p>
          <a:p>
            <a:r>
              <a:rPr lang="en-US" dirty="0"/>
              <a:t>Or by creating </a:t>
            </a:r>
            <a:r>
              <a:rPr lang="en-US" b="1" dirty="0"/>
              <a:t>advanced visualizations </a:t>
            </a:r>
            <a:r>
              <a:rPr lang="en-US" dirty="0"/>
              <a:t>to illustrate the story that data is telling and how to consume it.</a:t>
            </a:r>
          </a:p>
          <a:p>
            <a:endParaRPr lang="en-US" dirty="0"/>
          </a:p>
          <a:p>
            <a:r>
              <a:rPr lang="en-US" dirty="0"/>
              <a:t>However, as BI customers have continued to </a:t>
            </a:r>
            <a:r>
              <a:rPr lang="en-US" dirty="0" err="1"/>
              <a:t>invst</a:t>
            </a:r>
            <a:r>
              <a:rPr lang="en-US" dirty="0"/>
              <a:t> in answers for so long, their data remains </a:t>
            </a:r>
            <a:r>
              <a:rPr lang="en-US" b="1" dirty="0"/>
              <a:t>siloed, under-utilized, and slow to provide the insights they need</a:t>
            </a:r>
            <a:r>
              <a:rPr lang="en-US" dirty="0"/>
              <a:t>. </a:t>
            </a: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9F7479A-47BA-4D3A-B625-77BCFC7E678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08025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 BI customers need an industry-leading cloud data warehouse.</a:t>
            </a:r>
          </a:p>
          <a:p>
            <a:endParaRPr lang="en-US" dirty="0"/>
          </a:p>
          <a:p>
            <a:r>
              <a:rPr lang="en-US" b="1" dirty="0"/>
              <a:t>It allows them to:</a:t>
            </a:r>
          </a:p>
          <a:p>
            <a:pPr marL="174708" indent="-174708">
              <a:buFont typeface="Arial" panose="020B0604020202020204" pitchFamily="34" charset="0"/>
              <a:buChar char="•"/>
            </a:pPr>
            <a:r>
              <a:rPr lang="en-US" dirty="0"/>
              <a:t>Unify all of their data</a:t>
            </a:r>
          </a:p>
          <a:p>
            <a:pPr marL="174708" indent="-174708">
              <a:buFont typeface="Arial" panose="020B0604020202020204" pitchFamily="34" charset="0"/>
              <a:buChar char="•"/>
            </a:pPr>
            <a:r>
              <a:rPr lang="en-US" dirty="0"/>
              <a:t>Have one source of truth</a:t>
            </a:r>
          </a:p>
          <a:p>
            <a:pPr marL="174708" indent="-174708">
              <a:buFont typeface="Arial" panose="020B0604020202020204" pitchFamily="34" charset="0"/>
              <a:buChar char="•"/>
            </a:pPr>
            <a:r>
              <a:rPr lang="en-US" dirty="0"/>
              <a:t>Extract instant insights on the fly with unmatched compute power and query performance </a:t>
            </a:r>
          </a:p>
          <a:p>
            <a:pPr marL="174708" indent="-174708">
              <a:buFont typeface="Arial" panose="020B0604020202020204" pitchFamily="34" charset="0"/>
              <a:buChar char="•"/>
            </a:pPr>
            <a:endParaRPr lang="en-US" dirty="0"/>
          </a:p>
          <a:p>
            <a:r>
              <a:rPr lang="en-US" dirty="0"/>
              <a:t>Helping customer combine their BI tools with Azure Synapse Analytics in particular opens them up to new possibilities</a:t>
            </a:r>
          </a:p>
          <a:p>
            <a:pPr marL="174708" indent="-174708">
              <a:buFont typeface="Arial" panose="020B0604020202020204" pitchFamily="34" charset="0"/>
              <a:buChar char="•"/>
            </a:pPr>
            <a:r>
              <a:rPr lang="en-US" b="1" dirty="0"/>
              <a:t>Petabyte scale analytics: </a:t>
            </a:r>
            <a:r>
              <a:rPr lang="en-US" dirty="0"/>
              <a:t>customers can reason and analyze over a trillion rows of data and discover insights in seconds </a:t>
            </a:r>
          </a:p>
          <a:p>
            <a:pPr marL="174708" indent="-174708">
              <a:buFont typeface="Arial" panose="020B0604020202020204" pitchFamily="34" charset="0"/>
              <a:buChar char="•"/>
            </a:pPr>
            <a:r>
              <a:rPr lang="en-US" b="1" dirty="0"/>
              <a:t>Insights for all: </a:t>
            </a:r>
            <a:r>
              <a:rPr lang="en-US" dirty="0"/>
              <a:t>What we mean by this is that data is no longer siloed, difficult to access, or a hassle to share and collaborate on.  One source of truth of where your data resides means that dashboards created in, say, Power BI pulls from all company data. And everyone, from executives to business </a:t>
            </a:r>
            <a:r>
              <a:rPr lang="en-US" dirty="0" err="1"/>
              <a:t>analytits</a:t>
            </a:r>
            <a:r>
              <a:rPr lang="en-US" dirty="0"/>
              <a:t> to architects can quickly get access to the insights they need that spans across their business</a:t>
            </a:r>
          </a:p>
          <a:p>
            <a:pPr marL="174708" indent="-174708">
              <a:buFont typeface="Arial" panose="020B0604020202020204" pitchFamily="34" charset="0"/>
              <a:buChar char="•"/>
            </a:pPr>
            <a:r>
              <a:rPr lang="en-US" b="1" dirty="0"/>
              <a:t>Advanced analytics &amp; AI: </a:t>
            </a:r>
            <a:r>
              <a:rPr lang="en-US" dirty="0"/>
              <a:t>As customers take the step from going to just reactive reporting and creating static dashboards with their BI tools to then using an industry-leading data warehouse for their one source of truth, this enables them to use that data warehouse for their serving layer of AI and to begin going from just basic reporting to real-time reporting, predictive analytics, and machine learning.</a:t>
            </a:r>
          </a:p>
          <a:p>
            <a:pPr marL="174708" indent="-174708">
              <a:buFont typeface="Arial" panose="020B0604020202020204" pitchFamily="34" charset="0"/>
              <a:buChar char="•"/>
            </a:pPr>
            <a:r>
              <a:rPr lang="en-US" b="1" dirty="0"/>
              <a:t>Fast, fast, fast: </a:t>
            </a:r>
            <a:r>
              <a:rPr lang="en-US" dirty="0"/>
              <a:t>Data analysts, business analysts, anyone using BI tools to build important reports to </a:t>
            </a:r>
            <a:r>
              <a:rPr lang="en-US" dirty="0" err="1"/>
              <a:t>disover</a:t>
            </a:r>
            <a:r>
              <a:rPr lang="en-US" dirty="0"/>
              <a:t> insights shouldn’t have to be  impeded by slow query performance or low concurrency. With Power BI and Synapse Analytics, complex queries that take other systems minutes to execute can be done within seconds. This is the speed that customers need to capitalize on their digital transformation rather than being met with more roadblocks as they try to deliver on the promise of insights with BI. </a:t>
            </a: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9F7479A-47BA-4D3A-B625-77BCFC7E678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05614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But collaboration is extremely challenging by design, as enterprises are plagued by data silos and incompatible tooling. There’s lots of complexity when it comes to interoperating over siloed data, plus an additional layer of complexity when it comes to integration between the various tools and platforms across an organization.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4084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*In presentation mode, the two boxes unite on click*</a:t>
            </a:r>
          </a:p>
          <a:p>
            <a:endParaRPr lang="en-US" dirty="0"/>
          </a:p>
          <a:p>
            <a:r>
              <a:rPr lang="en-US" dirty="0"/>
              <a:t>We enable you to unify your organization by helping you unify your data and your tooling. </a:t>
            </a:r>
          </a:p>
          <a:p>
            <a:endParaRPr lang="en-US" dirty="0"/>
          </a:p>
          <a:p>
            <a:r>
              <a:rPr lang="en-US" b="1" dirty="0"/>
              <a:t>*Click*</a:t>
            </a:r>
          </a:p>
          <a:p>
            <a:r>
              <a:rPr lang="en-US" dirty="0"/>
              <a:t>To unify your data, Power BI and Azure Data Services have teamed up to leverage </a:t>
            </a:r>
            <a:r>
              <a:rPr lang="en-US" sz="1200" b="0" i="0"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Common Data Model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(CDM) </a:t>
            </a:r>
            <a:r>
              <a:rPr lang="en-US" sz="1200" b="0" i="0" kern="1200" dirty="0">
                <a:solidFill>
                  <a:schemeClr val="tx1"/>
                </a:solidFill>
                <a:effectLst/>
                <a:latin typeface="+mn-lt"/>
                <a:ea typeface="+mn-ea"/>
                <a:cs typeface="+mn-cs"/>
              </a:rPr>
              <a:t>as a standard to store and describe data, with </a:t>
            </a:r>
            <a:r>
              <a:rPr lang="en-US" sz="1200" b="1" i="0" kern="1200" dirty="0">
                <a:solidFill>
                  <a:schemeClr val="tx1"/>
                </a:solidFill>
                <a:effectLst/>
                <a:latin typeface="+mn-lt"/>
                <a:ea typeface="+mn-ea"/>
                <a:cs typeface="+mn-cs"/>
              </a:rPr>
              <a:t>Azure Data Lake Storage (ADLS) </a:t>
            </a:r>
            <a:r>
              <a:rPr lang="en-US" sz="1200" b="0" i="0" kern="1200" dirty="0">
                <a:solidFill>
                  <a:schemeClr val="tx1"/>
                </a:solidFill>
                <a:effectLst/>
                <a:latin typeface="+mn-lt"/>
                <a:ea typeface="+mn-ea"/>
                <a:cs typeface="+mn-cs"/>
              </a:rPr>
              <a:t>as the unified storage layer for all enterprise data.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Common Data Model (CDM) is a shared data language used across Microsoft apps and services including Power BI, Dynamics 365 and Azure. Furthermore, Microsoft has joined with SAP and Adobe to form the </a:t>
            </a:r>
            <a:r>
              <a:rPr lang="en-US" b="1" u="none" dirty="0">
                <a:solidFill>
                  <a:schemeClr val="tx1"/>
                </a:solidFill>
                <a:hlinkClick r:id="rId3">
                  <a:extLst>
                    <a:ext uri="{A12FA001-AC4F-418D-AE19-62706E023703}">
                      <ahyp:hlinkClr xmlns:ahyp="http://schemas.microsoft.com/office/drawing/2018/hyperlinkcolor" val="tx"/>
                    </a:ext>
                  </a:extLst>
                </a:hlinkClick>
              </a:rPr>
              <a:t>Open Data Initiative</a:t>
            </a:r>
            <a:r>
              <a:rPr lang="en-US" sz="1200" b="0" i="0" u="none" strike="noStrike" kern="1200" dirty="0">
                <a:solidFill>
                  <a:schemeClr val="tx1"/>
                </a:solidFill>
                <a:effectLst/>
                <a:latin typeface="+mn-lt"/>
                <a:ea typeface="+mn-ea"/>
                <a:cs typeface="+mn-cs"/>
              </a:rPr>
              <a:t>, </a:t>
            </a:r>
            <a:r>
              <a:rPr lang="en-US" dirty="0"/>
              <a:t>ensuring that the Common Data Model extends through all of the popular application stacks that enterprises use and love. </a:t>
            </a:r>
            <a:r>
              <a:rPr lang="en-US" sz="1200" b="0" i="0" kern="1200" dirty="0">
                <a:solidFill>
                  <a:schemeClr val="tx1"/>
                </a:solidFill>
                <a:effectLst/>
                <a:latin typeface="+mn-lt"/>
                <a:ea typeface="+mn-ea"/>
                <a:cs typeface="+mn-cs"/>
              </a:rPr>
              <a:t>Data stored in the CDM format provides semantic consistency across apps and deployments, enabling data interoperability and collaboration.</a:t>
            </a:r>
            <a:endParaRPr lang="en-US" dirty="0"/>
          </a:p>
          <a:p>
            <a:endParaRPr lang="en-US" b="1" i="1" dirty="0"/>
          </a:p>
          <a:p>
            <a:r>
              <a:rPr lang="en-US" b="1" i="0" dirty="0"/>
              <a:t>*Click*</a:t>
            </a:r>
          </a:p>
          <a:p>
            <a:r>
              <a:rPr lang="en-US" dirty="0"/>
              <a:t>As you would expect, the Common Data Model is natively integrated with Power BI and Azure Data Services, which also seamlessly integrate with each other. The result for your organization is unified tooling that’s natively connected to unified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7726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 It’s one thing to gather and manage data, but it’s another to make decisions based on it. This is where analytics comes in. Without analytics, data doesn’t serve any role. </a:t>
            </a:r>
          </a:p>
          <a:p>
            <a:pPr marL="171450" indent="-171450">
              <a:buFontTx/>
              <a:buChar char="-"/>
            </a:pPr>
            <a:r>
              <a:rPr lang="en-US" sz="1200" dirty="0">
                <a:gradFill>
                  <a:gsLst>
                    <a:gs pos="2917">
                      <a:schemeClr val="tx1"/>
                    </a:gs>
                    <a:gs pos="30000">
                      <a:schemeClr val="tx1"/>
                    </a:gs>
                  </a:gsLst>
                  <a:lin ang="5400000" scaled="0"/>
                </a:gradFill>
              </a:rPr>
              <a:t>Dashboards and reports support awareness of the current state of the business.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gradFill>
                  <a:gsLst>
                    <a:gs pos="2917">
                      <a:schemeClr val="tx1"/>
                    </a:gs>
                    <a:gs pos="30000">
                      <a:schemeClr val="tx1"/>
                    </a:gs>
                  </a:gsLst>
                  <a:lin ang="5400000" scaled="0"/>
                </a:gradFill>
              </a:rPr>
              <a:t>BI and visualization strengthen the role of knowledge workers with informed insight.</a:t>
            </a:r>
          </a:p>
          <a:p>
            <a:pPr marL="171450" indent="-171450">
              <a:buFontTx/>
              <a:buChar char="-"/>
            </a:pPr>
            <a:r>
              <a:rPr lang="en-US" dirty="0"/>
              <a:t>Augmented intelligence can discover information and patterns that even experts may overlook. </a:t>
            </a:r>
          </a:p>
        </p:txBody>
      </p:sp>
      <p:sp>
        <p:nvSpPr>
          <p:cNvPr id="4" name="Slide Number Placeholder 3"/>
          <p:cNvSpPr>
            <a:spLocks noGrp="1"/>
          </p:cNvSpPr>
          <p:nvPr>
            <p:ph type="sldNum" sz="quarter" idx="5"/>
          </p:nvPr>
        </p:nvSpPr>
        <p:spPr/>
        <p:txBody>
          <a:bodyPr/>
          <a:lstStyle/>
          <a:p>
            <a:fld id="{34E3BBFA-A8E6-4536-8FB4-4AF29A422DDF}" type="slidenum">
              <a:rPr lang="en-US" smtClean="0"/>
              <a:t>7</a:t>
            </a:fld>
            <a:endParaRPr lang="en-US"/>
          </a:p>
        </p:txBody>
      </p:sp>
    </p:spTree>
    <p:extLst>
      <p:ext uri="{BB962C8B-B14F-4D97-AF65-F5344CB8AC3E}">
        <p14:creationId xmlns:p14="http://schemas.microsoft.com/office/powerpoint/2010/main" val="30357187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*In presentation mode, the two boxes unite on click*</a:t>
            </a:r>
          </a:p>
          <a:p>
            <a:endParaRPr lang="en-US" dirty="0"/>
          </a:p>
          <a:p>
            <a:r>
              <a:rPr lang="en-US" dirty="0"/>
              <a:t>We enable you to unify your organization by helping you unify your data and your tooling. </a:t>
            </a:r>
          </a:p>
          <a:p>
            <a:endParaRPr lang="en-US" dirty="0"/>
          </a:p>
          <a:p>
            <a:r>
              <a:rPr lang="en-US" b="1" dirty="0"/>
              <a:t>*Click*</a:t>
            </a:r>
          </a:p>
          <a:p>
            <a:r>
              <a:rPr lang="en-US" dirty="0"/>
              <a:t>To unify your data, Power BI and Azure Data Services have teamed up to leverage </a:t>
            </a:r>
            <a:r>
              <a:rPr lang="en-US" sz="1200" b="0" i="0"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Common Data Model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(CDM) </a:t>
            </a:r>
            <a:r>
              <a:rPr lang="en-US" sz="1200" b="0" i="0" kern="1200" dirty="0">
                <a:solidFill>
                  <a:schemeClr val="tx1"/>
                </a:solidFill>
                <a:effectLst/>
                <a:latin typeface="+mn-lt"/>
                <a:ea typeface="+mn-ea"/>
                <a:cs typeface="+mn-cs"/>
              </a:rPr>
              <a:t>as a standard to store and describe data, with </a:t>
            </a:r>
            <a:r>
              <a:rPr lang="en-US" sz="1200" b="1" i="0" kern="1200" dirty="0">
                <a:solidFill>
                  <a:schemeClr val="tx1"/>
                </a:solidFill>
                <a:effectLst/>
                <a:latin typeface="+mn-lt"/>
                <a:ea typeface="+mn-ea"/>
                <a:cs typeface="+mn-cs"/>
              </a:rPr>
              <a:t>Azure Data Lake Storage (ADLS) </a:t>
            </a:r>
            <a:r>
              <a:rPr lang="en-US" sz="1200" b="0" i="0" kern="1200" dirty="0">
                <a:solidFill>
                  <a:schemeClr val="tx1"/>
                </a:solidFill>
                <a:effectLst/>
                <a:latin typeface="+mn-lt"/>
                <a:ea typeface="+mn-ea"/>
                <a:cs typeface="+mn-cs"/>
              </a:rPr>
              <a:t>as the unified storage layer for all enterprise data.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Common Data Model (CDM) is a shared data language used across Microsoft apps and services including Power BI, Dynamics 365 and Azure. Furthermore, Microsoft has joined with SAP and Adobe to form the </a:t>
            </a:r>
            <a:r>
              <a:rPr lang="en-US" b="1" u="none" dirty="0">
                <a:solidFill>
                  <a:schemeClr val="tx1"/>
                </a:solidFill>
                <a:hlinkClick r:id="rId3">
                  <a:extLst>
                    <a:ext uri="{A12FA001-AC4F-418D-AE19-62706E023703}">
                      <ahyp:hlinkClr xmlns:ahyp="http://schemas.microsoft.com/office/drawing/2018/hyperlinkcolor" val="tx"/>
                    </a:ext>
                  </a:extLst>
                </a:hlinkClick>
              </a:rPr>
              <a:t>Open Data Initiative</a:t>
            </a:r>
            <a:r>
              <a:rPr lang="en-US" sz="1200" b="0" i="0" u="none" strike="noStrike" kern="1200" dirty="0">
                <a:solidFill>
                  <a:schemeClr val="tx1"/>
                </a:solidFill>
                <a:effectLst/>
                <a:latin typeface="+mn-lt"/>
                <a:ea typeface="+mn-ea"/>
                <a:cs typeface="+mn-cs"/>
              </a:rPr>
              <a:t>, </a:t>
            </a:r>
            <a:r>
              <a:rPr lang="en-US" dirty="0"/>
              <a:t>ensuring that the Common Data Model extends through all of the popular application stacks that enterprises use and love. </a:t>
            </a:r>
            <a:r>
              <a:rPr lang="en-US" sz="1200" b="0" i="0" kern="1200" dirty="0">
                <a:solidFill>
                  <a:schemeClr val="tx1"/>
                </a:solidFill>
                <a:effectLst/>
                <a:latin typeface="+mn-lt"/>
                <a:ea typeface="+mn-ea"/>
                <a:cs typeface="+mn-cs"/>
              </a:rPr>
              <a:t>Data stored in the CDM format provides semantic consistency across apps and deployments, enabling data interoperability and collaboration.</a:t>
            </a:r>
            <a:endParaRPr lang="en-US" dirty="0"/>
          </a:p>
          <a:p>
            <a:endParaRPr lang="en-US" b="1" i="1" dirty="0"/>
          </a:p>
          <a:p>
            <a:r>
              <a:rPr lang="en-US" b="1" i="0" dirty="0"/>
              <a:t>*Click*</a:t>
            </a:r>
          </a:p>
          <a:p>
            <a:r>
              <a:rPr lang="en-US" dirty="0"/>
              <a:t>As you would expect, the Common Data Model is natively integrated with Power BI and Azure Data Services, which also seamlessly integrate with each other. The result for your organization is unified tooling that’s natively connected to unified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4329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unifying your data and unifying your tooling, business analysts using Power BI can easily collaborate with IT and data scientists using Azure Data Services to unlock more value from your data than ever.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576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How do you fully harness your data in today’s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a:t>You need </a:t>
            </a:r>
            <a:r>
              <a:rPr lang="en-US" b="1"/>
              <a:t>powerful visualization and reporting </a:t>
            </a:r>
            <a:r>
              <a:rPr lang="en-US" b="0"/>
              <a:t>to put insights into the hands of those who need it.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In Heathrow’s case, they needed to convert all their back-end data into visual reports and dashboards that deliver aha! Insights to airport staff and employees. Say </a:t>
            </a:r>
            <a:r>
              <a:rPr lang="en-US" sz="1200" b="0" i="0" u="none" strike="noStrike" kern="1200">
                <a:solidFill>
                  <a:schemeClr val="tx1"/>
                </a:solidFill>
                <a:effectLst/>
                <a:latin typeface="+mn-lt"/>
                <a:ea typeface="+mn-ea"/>
                <a:cs typeface="+mn-cs"/>
              </a:rPr>
              <a:t>a shift in the jet stream just delayed the landing of 20 flights, putting 6,000 extra passengers in the airport at 6:00 PM, airport personnel can anticipate one to two hours beforehand so they can add extra people, buses, French fries, and other resources to support the influx.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Today, it is not uncommon for companies to have petabytes of data across the organization. Y</a:t>
            </a:r>
            <a:r>
              <a:rPr lang="en-US" b="0"/>
              <a:t>ou need to </a:t>
            </a:r>
            <a:r>
              <a:rPr lang="en-US" b="1"/>
              <a:t>power your dashboards with analytics that can handle that kind of scale </a:t>
            </a:r>
            <a:r>
              <a:rPr lang="en-US" b="0"/>
              <a:t>in order to quickly reason such massive amounts of data. Otherwise, running a query could take hours if not days.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In Rockwell’s case, they needed to reason over real-time and historical data from hundreds of sensors in their manufacturing equipment, each producing hundreds of data points every second, in order to predict points of failure. This requires massively powerful analytics and lighting fast performance over datasets that are trillions of rows long.</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With the advancement of AI, opportunities to derive even deeper insights have emerged. </a:t>
            </a:r>
            <a:r>
              <a:rPr lang="en-US" b="1"/>
              <a:t>Successful organizations today leverage AI.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 ASOS’s case, their recommendation engine is powered by machine learning models that look at a customer’s own browsing/purchase history, and that of similar customers, to intelligently recommend products that they’re more likely to buy.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78189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 Now let’s describe how data warehouse serves a business through a simple architectural diagram.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dirty="0">
                <a:gradFill>
                  <a:gsLst>
                    <a:gs pos="2917">
                      <a:schemeClr val="tx1"/>
                    </a:gs>
                    <a:gs pos="30000">
                      <a:schemeClr val="tx1"/>
                    </a:gs>
                  </a:gsLst>
                  <a:lin ang="5400000" scaled="0"/>
                </a:gradFill>
              </a:rPr>
              <a:t>The modern data warehouse sits at the heart of enterprise analytics, as a source of sanctioned data, as a system of record and as a hub, serving models for reporting, business intelligence and data science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3BBFA-A8E6-4536-8FB4-4AF29A422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526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and Azure Data Services unlock big data in a way that would otherwise be impossible. As previously mentioned, it is not uncommon for companies today to have petabytes of data across the organization. Analyzing and extracting insights from such massive amounts of data used to take hours, if not days.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Not so with Power BI and </a:t>
            </a:r>
            <a:r>
              <a:rPr lang="en-US" sz="1200" b="1" i="0" kern="1200" dirty="0">
                <a:solidFill>
                  <a:schemeClr val="tx1"/>
                </a:solidFill>
                <a:effectLst/>
                <a:latin typeface="+mn-lt"/>
                <a:ea typeface="+mn-ea"/>
                <a:cs typeface="+mn-cs"/>
              </a:rPr>
              <a:t>Azure Synapse Analytics</a:t>
            </a:r>
            <a:r>
              <a:rPr lang="en-US" sz="1200" b="0" i="0" kern="1200" dirty="0">
                <a:solidFill>
                  <a:schemeClr val="tx1"/>
                </a:solidFill>
                <a:effectLst/>
                <a:latin typeface="+mn-lt"/>
                <a:ea typeface="+mn-ea"/>
                <a:cs typeface="+mn-cs"/>
              </a:rPr>
              <a:t>. Using </a:t>
            </a:r>
            <a:r>
              <a:rPr lang="en-US" sz="1200" b="1" i="0" kern="1200" dirty="0" err="1">
                <a:solidFill>
                  <a:schemeClr val="tx1"/>
                </a:solidFill>
                <a:effectLst/>
                <a:latin typeface="+mn-lt"/>
                <a:ea typeface="+mn-ea"/>
                <a:cs typeface="+mn-cs"/>
              </a:rPr>
              <a:t>DirectQuery</a:t>
            </a:r>
            <a:r>
              <a:rPr lang="en-US" sz="1200" b="0" i="0" kern="1200" dirty="0">
                <a:solidFill>
                  <a:schemeClr val="tx1"/>
                </a:solidFill>
                <a:effectLst/>
                <a:latin typeface="+mn-lt"/>
                <a:ea typeface="+mn-ea"/>
                <a:cs typeface="+mn-cs"/>
              </a:rPr>
              <a:t>, you can take advantage of Azure Synapse Analytics’ industry leading performance right from Power BI, without limits on concurrency.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new </a:t>
            </a:r>
            <a:r>
              <a:rPr lang="en-US" sz="1200" b="1" i="0" kern="1200" dirty="0">
                <a:solidFill>
                  <a:schemeClr val="tx1"/>
                </a:solidFill>
                <a:effectLst/>
                <a:latin typeface="+mn-lt"/>
                <a:ea typeface="+mn-ea"/>
                <a:cs typeface="+mn-cs"/>
              </a:rPr>
              <a:t>aggregations</a:t>
            </a:r>
            <a:r>
              <a:rPr lang="en-US" sz="1200" b="0" i="0" kern="1200" dirty="0">
                <a:solidFill>
                  <a:schemeClr val="tx1"/>
                </a:solidFill>
                <a:effectLst/>
                <a:latin typeface="+mn-lt"/>
                <a:ea typeface="+mn-ea"/>
                <a:cs typeface="+mn-cs"/>
              </a:rPr>
              <a:t> feature in Power BI boosts performance even further by caching data at the aggregated level, enabling instant response times on petabyte scale datasets with trillions of rows. If the user happens to drill down to the detailed level, Power BI will submit a </a:t>
            </a:r>
            <a:r>
              <a:rPr lang="en-US" sz="1200" b="0" i="0" kern="1200" dirty="0" err="1">
                <a:solidFill>
                  <a:schemeClr val="tx1"/>
                </a:solidFill>
                <a:effectLst/>
                <a:latin typeface="+mn-lt"/>
                <a:ea typeface="+mn-ea"/>
                <a:cs typeface="+mn-cs"/>
              </a:rPr>
              <a:t>DirectQuery</a:t>
            </a:r>
            <a:r>
              <a:rPr lang="en-US" sz="1200" b="0" i="0" kern="1200" dirty="0">
                <a:solidFill>
                  <a:schemeClr val="tx1"/>
                </a:solidFill>
                <a:effectLst/>
                <a:latin typeface="+mn-lt"/>
                <a:ea typeface="+mn-ea"/>
                <a:cs typeface="+mn-cs"/>
              </a:rPr>
              <a:t> as usual, invoking Azure Synapse Analytics’ lightning fast query performance. How fast exactly? Up to </a:t>
            </a:r>
            <a:r>
              <a:rPr lang="en-US" sz="1200" b="1" i="0" kern="1200" dirty="0">
                <a:solidFill>
                  <a:schemeClr val="tx1"/>
                </a:solidFill>
                <a:effectLst/>
                <a:latin typeface="+mn-lt"/>
                <a:ea typeface="+mn-ea"/>
                <a:cs typeface="+mn-cs"/>
              </a:rPr>
              <a:t>14x times faster </a:t>
            </a:r>
            <a:r>
              <a:rPr lang="en-US" sz="1200" b="0" i="0" kern="1200" dirty="0">
                <a:solidFill>
                  <a:schemeClr val="tx1"/>
                </a:solidFill>
                <a:effectLst/>
                <a:latin typeface="+mn-lt"/>
                <a:ea typeface="+mn-ea"/>
                <a:cs typeface="+mn-cs"/>
              </a:rPr>
              <a:t>than other cloud providers. And it’s up to </a:t>
            </a:r>
            <a:r>
              <a:rPr lang="en-US" sz="1200" b="1" i="0" kern="1200" dirty="0">
                <a:solidFill>
                  <a:schemeClr val="tx1"/>
                </a:solidFill>
                <a:effectLst/>
                <a:latin typeface="+mn-lt"/>
                <a:ea typeface="+mn-ea"/>
                <a:cs typeface="+mn-cs"/>
              </a:rPr>
              <a:t>94% cheaper </a:t>
            </a:r>
            <a:r>
              <a:rPr lang="en-US" sz="1200" b="0" i="0" kern="1200" dirty="0">
                <a:solidFill>
                  <a:schemeClr val="tx1"/>
                </a:solidFill>
                <a:effectLst/>
                <a:latin typeface="+mn-lt"/>
                <a:ea typeface="+mn-ea"/>
                <a:cs typeface="+mn-cs"/>
              </a:rPr>
              <a:t>too. (According to a study by </a:t>
            </a:r>
            <a:r>
              <a:rPr lang="en-US" sz="1200" b="0" i="0" kern="1200" dirty="0" err="1">
                <a:solidFill>
                  <a:schemeClr val="tx1"/>
                </a:solidFill>
                <a:effectLst/>
                <a:latin typeface="+mn-lt"/>
                <a:ea typeface="+mn-ea"/>
                <a:cs typeface="+mn-cs"/>
              </a:rPr>
              <a:t>Gigaom</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Together, Power BI and Azure Synapse Analytics give users the performance they need to do petabyte scale analytics.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15058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and Azure Data Services unlock big data in a way that would otherwise be impossible. As previously mentioned, it is not uncommon for companies today to have petabytes of data across the organization. Analyzing and extracting insights from such massive amounts of data used to take hours, if not days.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Not so with Power BI and </a:t>
            </a:r>
            <a:r>
              <a:rPr lang="en-US" sz="1200" b="1" i="0" kern="1200" dirty="0">
                <a:solidFill>
                  <a:schemeClr val="tx1"/>
                </a:solidFill>
                <a:effectLst/>
                <a:latin typeface="+mn-lt"/>
                <a:ea typeface="+mn-ea"/>
                <a:cs typeface="+mn-cs"/>
              </a:rPr>
              <a:t>Azure Synapse Analytics</a:t>
            </a:r>
            <a:r>
              <a:rPr lang="en-US" sz="1200" b="0" i="0" kern="1200" dirty="0">
                <a:solidFill>
                  <a:schemeClr val="tx1"/>
                </a:solidFill>
                <a:effectLst/>
                <a:latin typeface="+mn-lt"/>
                <a:ea typeface="+mn-ea"/>
                <a:cs typeface="+mn-cs"/>
              </a:rPr>
              <a:t>. Using </a:t>
            </a:r>
            <a:r>
              <a:rPr lang="en-US" sz="1200" b="1" i="0" kern="1200" dirty="0" err="1">
                <a:solidFill>
                  <a:schemeClr val="tx1"/>
                </a:solidFill>
                <a:effectLst/>
                <a:latin typeface="+mn-lt"/>
                <a:ea typeface="+mn-ea"/>
                <a:cs typeface="+mn-cs"/>
              </a:rPr>
              <a:t>DirectQuery</a:t>
            </a:r>
            <a:r>
              <a:rPr lang="en-US" sz="1200" b="0" i="0" kern="1200" dirty="0">
                <a:solidFill>
                  <a:schemeClr val="tx1"/>
                </a:solidFill>
                <a:effectLst/>
                <a:latin typeface="+mn-lt"/>
                <a:ea typeface="+mn-ea"/>
                <a:cs typeface="+mn-cs"/>
              </a:rPr>
              <a:t>, you can take advantage of Azure Synapse Analytics’ industry leading performance right from Power BI, without limits on concurrency.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new </a:t>
            </a:r>
            <a:r>
              <a:rPr lang="en-US" sz="1200" b="1" i="0" kern="1200" dirty="0">
                <a:solidFill>
                  <a:schemeClr val="tx1"/>
                </a:solidFill>
                <a:effectLst/>
                <a:latin typeface="+mn-lt"/>
                <a:ea typeface="+mn-ea"/>
                <a:cs typeface="+mn-cs"/>
              </a:rPr>
              <a:t>aggregations</a:t>
            </a:r>
            <a:r>
              <a:rPr lang="en-US" sz="1200" b="0" i="0" kern="1200" dirty="0">
                <a:solidFill>
                  <a:schemeClr val="tx1"/>
                </a:solidFill>
                <a:effectLst/>
                <a:latin typeface="+mn-lt"/>
                <a:ea typeface="+mn-ea"/>
                <a:cs typeface="+mn-cs"/>
              </a:rPr>
              <a:t> feature in Power BI boosts performance even further by caching data at the aggregated level, enabling instant response times on petabyte scale datasets with trillions of rows. If the user happens to drill down to the detailed level, Power BI will submit a </a:t>
            </a:r>
            <a:r>
              <a:rPr lang="en-US" sz="1200" b="0" i="0" kern="1200" dirty="0" err="1">
                <a:solidFill>
                  <a:schemeClr val="tx1"/>
                </a:solidFill>
                <a:effectLst/>
                <a:latin typeface="+mn-lt"/>
                <a:ea typeface="+mn-ea"/>
                <a:cs typeface="+mn-cs"/>
              </a:rPr>
              <a:t>DirectQuery</a:t>
            </a:r>
            <a:r>
              <a:rPr lang="en-US" sz="1200" b="0" i="0" kern="1200" dirty="0">
                <a:solidFill>
                  <a:schemeClr val="tx1"/>
                </a:solidFill>
                <a:effectLst/>
                <a:latin typeface="+mn-lt"/>
                <a:ea typeface="+mn-ea"/>
                <a:cs typeface="+mn-cs"/>
              </a:rPr>
              <a:t> as usual, invoking Azure Synapse Analytics’ lightning fast query performance. How fast exactly? Up to </a:t>
            </a:r>
            <a:r>
              <a:rPr lang="en-US" sz="1200" b="1" i="0" kern="1200" dirty="0">
                <a:solidFill>
                  <a:schemeClr val="tx1"/>
                </a:solidFill>
                <a:effectLst/>
                <a:latin typeface="+mn-lt"/>
                <a:ea typeface="+mn-ea"/>
                <a:cs typeface="+mn-cs"/>
              </a:rPr>
              <a:t>14x times faster </a:t>
            </a:r>
            <a:r>
              <a:rPr lang="en-US" sz="1200" b="0" i="0" kern="1200" dirty="0">
                <a:solidFill>
                  <a:schemeClr val="tx1"/>
                </a:solidFill>
                <a:effectLst/>
                <a:latin typeface="+mn-lt"/>
                <a:ea typeface="+mn-ea"/>
                <a:cs typeface="+mn-cs"/>
              </a:rPr>
              <a:t>than other cloud providers. And it’s up to </a:t>
            </a:r>
            <a:r>
              <a:rPr lang="en-US" sz="1200" b="1" i="0" kern="1200" dirty="0">
                <a:solidFill>
                  <a:schemeClr val="tx1"/>
                </a:solidFill>
                <a:effectLst/>
                <a:latin typeface="+mn-lt"/>
                <a:ea typeface="+mn-ea"/>
                <a:cs typeface="+mn-cs"/>
              </a:rPr>
              <a:t>94% cheaper </a:t>
            </a:r>
            <a:r>
              <a:rPr lang="en-US" sz="1200" b="0" i="0" kern="1200" dirty="0">
                <a:solidFill>
                  <a:schemeClr val="tx1"/>
                </a:solidFill>
                <a:effectLst/>
                <a:latin typeface="+mn-lt"/>
                <a:ea typeface="+mn-ea"/>
                <a:cs typeface="+mn-cs"/>
              </a:rPr>
              <a:t>too. (According to a study by </a:t>
            </a:r>
            <a:r>
              <a:rPr lang="en-US" sz="1200" b="0" i="0" kern="1200" dirty="0" err="1">
                <a:solidFill>
                  <a:schemeClr val="tx1"/>
                </a:solidFill>
                <a:effectLst/>
                <a:latin typeface="+mn-lt"/>
                <a:ea typeface="+mn-ea"/>
                <a:cs typeface="+mn-cs"/>
              </a:rPr>
              <a:t>Gigaom</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Together, Power BI and Azure SQL DW give users the performance they need to do petabyte scale analytics.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0111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Finally, Power BI and Azure help organizations unlock deep insights with advanced analytics and AI. When it comes to AI, Power BI comes with automated machine learning, which allows business analysts to train commonly used ML models without writing a single line of code. </a:t>
            </a:r>
          </a:p>
          <a:p>
            <a:endParaRPr lang="en-US" sz="1600" dirty="0"/>
          </a:p>
          <a:p>
            <a:r>
              <a:rPr lang="en-US" sz="1600" dirty="0"/>
              <a:t>More difficult business problems that call for advanced methods require specialized data science tools.</a:t>
            </a:r>
            <a:r>
              <a:rPr lang="en-US" sz="1400" b="0" i="0" kern="1200" dirty="0">
                <a:solidFill>
                  <a:schemeClr val="tx1"/>
                </a:solidFill>
                <a:effectLst/>
                <a:latin typeface="+mn-lt"/>
                <a:ea typeface="+mn-ea"/>
                <a:cs typeface="+mn-cs"/>
              </a:rPr>
              <a:t> </a:t>
            </a:r>
            <a:r>
              <a:rPr lang="en-US" sz="1400" b="1" i="0" kern="1200" dirty="0">
                <a:solidFill>
                  <a:schemeClr val="tx1"/>
                </a:solidFill>
                <a:effectLst/>
                <a:latin typeface="+mn-lt"/>
                <a:ea typeface="+mn-ea"/>
                <a:cs typeface="+mn-cs"/>
              </a:rPr>
              <a:t>Azure Machine Learning </a:t>
            </a:r>
            <a:r>
              <a:rPr lang="en-US" sz="1400" b="0" i="0" kern="1200" dirty="0">
                <a:solidFill>
                  <a:schemeClr val="tx1"/>
                </a:solidFill>
                <a:effectLst/>
                <a:latin typeface="+mn-lt"/>
                <a:ea typeface="+mn-ea"/>
                <a:cs typeface="+mn-cs"/>
              </a:rPr>
              <a:t>is a platform where data scientists develop machine learning models to take on complex business challenges. Data scientists can easily use data in ADLS to train models in Azure ML, which has a load of productivity enhancing capabilities that can reduce time-to-insight from weeks to hours.</a:t>
            </a:r>
          </a:p>
          <a:p>
            <a:endParaRPr lang="en-US" sz="1400" b="0" i="0" kern="1200" dirty="0">
              <a:solidFill>
                <a:schemeClr val="tx1"/>
              </a:solidFill>
              <a:effectLst/>
              <a:latin typeface="+mn-lt"/>
              <a:ea typeface="+mn-ea"/>
              <a:cs typeface="+mn-cs"/>
            </a:endParaRPr>
          </a:p>
          <a:p>
            <a:r>
              <a:rPr lang="en-US" sz="1400" b="1" i="0" kern="1200" dirty="0">
                <a:solidFill>
                  <a:schemeClr val="tx1"/>
                </a:solidFill>
                <a:effectLst/>
                <a:latin typeface="+mn-lt"/>
                <a:ea typeface="+mn-ea"/>
                <a:cs typeface="+mn-cs"/>
              </a:rPr>
              <a:t>Azure ML models built by data scientists can be easily shared with business analysts.</a:t>
            </a:r>
            <a:r>
              <a:rPr lang="en-US" sz="1400" b="0" i="0" kern="1200" dirty="0">
                <a:solidFill>
                  <a:schemeClr val="tx1"/>
                </a:solidFill>
                <a:effectLst/>
                <a:latin typeface="+mn-lt"/>
                <a:ea typeface="+mn-ea"/>
                <a:cs typeface="+mn-cs"/>
              </a:rPr>
              <a:t> Power BI works behind the scenes to discover the models to which each user has access and automatically creates a point and click user interface to invoke them. This makes collaboration among business analysts and data scientists easier and faster than ever before.</a:t>
            </a:r>
            <a:endParaRPr lang="en-US" sz="1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16931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Christian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PROTECTION</a:t>
            </a:r>
          </a:p>
          <a:p>
            <a:r>
              <a:rPr lang="en-US" sz="1200" b="0" i="0" kern="1200" dirty="0">
                <a:solidFill>
                  <a:schemeClr val="tx1"/>
                </a:solidFill>
                <a:effectLst/>
                <a:latin typeface="+mn-lt"/>
                <a:ea typeface="+mn-ea"/>
                <a:cs typeface="+mn-cs"/>
              </a:rPr>
              <a:t>Classify and label Power BI artefacts</a:t>
            </a:r>
          </a:p>
          <a:p>
            <a:r>
              <a:rPr lang="en-US" sz="1200" b="0" i="0" kern="1200" dirty="0">
                <a:solidFill>
                  <a:schemeClr val="tx1"/>
                </a:solidFill>
                <a:effectLst/>
                <a:latin typeface="+mn-lt"/>
                <a:ea typeface="+mn-ea"/>
                <a:cs typeface="+mn-cs"/>
              </a:rPr>
              <a:t>Oversight for administrators on sensitive data being used in Power BI and data protection incidents that occurred</a:t>
            </a:r>
          </a:p>
          <a:p>
            <a:r>
              <a:rPr lang="en-US" sz="1200" b="0" i="0" kern="1200" dirty="0">
                <a:solidFill>
                  <a:schemeClr val="tx1"/>
                </a:solidFill>
                <a:effectLst/>
                <a:latin typeface="+mn-lt"/>
                <a:ea typeface="+mn-ea"/>
                <a:cs typeface="+mn-cs"/>
              </a:rPr>
              <a:t>Integration with Microsoft Cloud App Security for auditing across the Microsoft Office ecosystem including Power BI artefacts</a:t>
            </a:r>
            <a:endParaRPr lang="en-US" sz="85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3:57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73134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49253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Go to Instructor-led Labs: </a:t>
            </a:r>
            <a:r>
              <a:rPr lang="en-US" dirty="0">
                <a:hlinkClick r:id="rId3"/>
              </a:rPr>
              <a:t>https://www.microsoft.com/handsonlabs/instructorledlabs/</a:t>
            </a:r>
            <a:endParaRPr lang="en-US" dirty="0"/>
          </a:p>
          <a:p>
            <a:r>
              <a:rPr lang="en-US" dirty="0"/>
              <a:t>Step 2: Sign 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Step 3: Search for </a:t>
            </a:r>
            <a:r>
              <a:rPr lang="en-US" sz="1200" b="1" i="0" kern="1200" dirty="0">
                <a:solidFill>
                  <a:schemeClr val="tx1"/>
                </a:solidFill>
                <a:effectLst/>
                <a:latin typeface="+mn-lt"/>
                <a:ea typeface="+mn-ea"/>
                <a:cs typeface="+mn-cs"/>
              </a:rPr>
              <a:t>Delivering the Modern Data Warehouse with Azure Synapse Analytics, Azure Databricks, and Power BI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Step 4: Select </a:t>
            </a:r>
            <a:r>
              <a:rPr lang="en-US" sz="1200" b="1" i="0" kern="1200" dirty="0">
                <a:solidFill>
                  <a:schemeClr val="tx1"/>
                </a:solidFill>
                <a:effectLst/>
                <a:latin typeface="+mn-lt"/>
                <a:ea typeface="+mn-ea"/>
                <a:cs typeface="+mn-cs"/>
              </a:rPr>
              <a:t>Schedule Lab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Step 5: Enter Lab Information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*Note: This lab is based on this GitHub Repo: </a:t>
            </a:r>
            <a:r>
              <a:rPr lang="en-US" dirty="0">
                <a:hlinkClick r:id="rId4"/>
              </a:rPr>
              <a:t>https://github.com/solliancenet/tech-immersion-data-ai/tree/master/data-exp6</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*Note: Schedule this lab at 7-10 days before delivering this workshop so you can ensure it is provisioned and all seats are ready for attendees. </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08264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 Analytics are important, but it’s increasingly evident that not all analytics are equal. Businesses can do more and more complex analytics for better, faster, and more automated insights.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dirty="0">
                <a:gradFill>
                  <a:gsLst>
                    <a:gs pos="2917">
                      <a:schemeClr val="tx1"/>
                    </a:gs>
                    <a:gs pos="30000">
                      <a:schemeClr val="tx1"/>
                    </a:gs>
                  </a:gsLst>
                  <a:lin ang="5400000" scaled="0"/>
                </a:gradFill>
              </a:rPr>
              <a:t>Data science enables automated insight with a depth and scale beyond the abilities of human analysts.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dirty="0">
                <a:gradFill>
                  <a:gsLst>
                    <a:gs pos="2917">
                      <a:schemeClr val="tx1"/>
                    </a:gs>
                    <a:gs pos="30000">
                      <a:schemeClr val="tx1"/>
                    </a:gs>
                  </a:gsLst>
                  <a:lin ang="5400000" scaled="0"/>
                </a:gradFill>
              </a:rPr>
              <a:t>Even small businesses today need scalable analytics of social media, digital interactions and markets.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dirty="0">
                <a:gradFill>
                  <a:gsLst>
                    <a:gs pos="2917">
                      <a:schemeClr val="tx1"/>
                    </a:gs>
                    <a:gs pos="30000">
                      <a:schemeClr val="tx1"/>
                    </a:gs>
                  </a:gsLst>
                  <a:lin ang="5400000" scaled="0"/>
                </a:gradFill>
              </a:rPr>
              <a:t>Increasingly, machine learning and artificial intelligence drive autonomous processes and decisions for smart organizations.</a:t>
            </a:r>
          </a:p>
          <a:p>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8</a:t>
            </a:fld>
            <a:endParaRPr lang="en-US"/>
          </a:p>
        </p:txBody>
      </p:sp>
    </p:spTree>
    <p:extLst>
      <p:ext uri="{BB962C8B-B14F-4D97-AF65-F5344CB8AC3E}">
        <p14:creationId xmlns:p14="http://schemas.microsoft.com/office/powerpoint/2010/main" val="2646106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Go to Instructor-led Labs: </a:t>
            </a:r>
            <a:r>
              <a:rPr lang="en-US" dirty="0">
                <a:hlinkClick r:id="rId3"/>
              </a:rPr>
              <a:t>https://www.microsoft.com/handsonlabs/instructorledlabs/</a:t>
            </a:r>
            <a:endParaRPr lang="en-US" dirty="0"/>
          </a:p>
          <a:p>
            <a:r>
              <a:rPr lang="en-US" dirty="0"/>
              <a:t>Step 2: Sign 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Step 3: Search for </a:t>
            </a:r>
            <a:r>
              <a:rPr lang="en-US" sz="1200" b="1" i="0" kern="1200" dirty="0">
                <a:solidFill>
                  <a:schemeClr val="tx1"/>
                </a:solidFill>
                <a:effectLst/>
                <a:latin typeface="+mn-lt"/>
                <a:ea typeface="+mn-ea"/>
                <a:cs typeface="+mn-cs"/>
              </a:rPr>
              <a:t>Modern Data Warehouse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Step 4: Select </a:t>
            </a:r>
            <a:r>
              <a:rPr lang="en-US" sz="1200" b="1" i="0" kern="1200" dirty="0">
                <a:solidFill>
                  <a:schemeClr val="tx1"/>
                </a:solidFill>
                <a:effectLst/>
                <a:latin typeface="+mn-lt"/>
                <a:ea typeface="+mn-ea"/>
                <a:cs typeface="+mn-cs"/>
              </a:rPr>
              <a:t>Schedule Lab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Step 5: Enter Lab Information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Step 6: Focus only on the Azure Synapse Analytics sections in this lab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*Note: Schedule this lab at 7-10 days before delivering this workshop so you can ensure it is provisioned and all seats are ready for attendees. </a:t>
            </a:r>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87041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CTA 1: </a:t>
            </a:r>
            <a:r>
              <a:rPr lang="en-US" sz="1200" b="0" i="0" kern="1200" dirty="0">
                <a:solidFill>
                  <a:schemeClr val="tx1"/>
                </a:solidFill>
                <a:effectLst/>
                <a:latin typeface="+mn-lt"/>
                <a:ea typeface="+mn-ea"/>
                <a:cs typeface="+mn-cs"/>
              </a:rPr>
              <a:t>Get in touch with us: </a:t>
            </a:r>
            <a:r>
              <a:rPr lang="en-US" dirty="0">
                <a:hlinkClick r:id="rId3"/>
              </a:rPr>
              <a:t>https://info.microsoft.com/ww-landing-azure-sql-data-warehouse-contactme.html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CTA 2: Attend a hands-on Azure Analytics workshop with Informatica: </a:t>
            </a:r>
            <a:r>
              <a:rPr lang="en-US" dirty="0">
                <a:hlinkClick r:id="rId4"/>
              </a:rPr>
              <a:t>https://now.informatica.com/Microsoft_CDW_Workshops.html#fbid=uqwtl_SXNFV</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CTA 3: Create a free Azure account and get started with SQL Data Warehouse: </a:t>
            </a:r>
            <a:r>
              <a:rPr lang="en-US" dirty="0">
                <a:hlinkClick r:id="rId5"/>
              </a:rPr>
              <a:t>https://azure.microsoft.com/free/sql-data-warehouse/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23542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273630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2681615"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736306"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736306" rtl="0" eaLnBrk="1" fontAlgn="auto" latinLnBrk="0" hangingPunct="1">
                <a:lnSpc>
                  <a:spcPct val="100000"/>
                </a:lnSpc>
                <a:spcBef>
                  <a:spcPts val="0"/>
                </a:spcBef>
                <a:spcAft>
                  <a:spcPts val="0"/>
                </a:spcAft>
                <a:buClrTx/>
                <a:buSzTx/>
                <a:buFontTx/>
                <a:buNone/>
                <a:tabLst/>
                <a:defRPr/>
              </a:pPr>
              <a:t>11/21/2019 3:57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73630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736306"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73334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 Now let’s describe how data warehouse serves a business through a simple architectural diagram.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dirty="0">
                <a:gradFill>
                  <a:gsLst>
                    <a:gs pos="2917">
                      <a:schemeClr val="tx1"/>
                    </a:gs>
                    <a:gs pos="30000">
                      <a:schemeClr val="tx1"/>
                    </a:gs>
                  </a:gsLst>
                  <a:lin ang="5400000" scaled="0"/>
                </a:gradFill>
              </a:rPr>
              <a:t>The modern data warehouse sits at the heart of enterprise analytics, as a source of sanctioned data, as a system of record and as a hub, serving models for reporting, business intelligence and data science</a:t>
            </a:r>
          </a:p>
          <a:p>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88</a:t>
            </a:fld>
            <a:endParaRPr lang="en-US"/>
          </a:p>
        </p:txBody>
      </p:sp>
    </p:spTree>
    <p:extLst>
      <p:ext uri="{BB962C8B-B14F-4D97-AF65-F5344CB8AC3E}">
        <p14:creationId xmlns:p14="http://schemas.microsoft.com/office/powerpoint/2010/main" val="16755757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panose="020B0502040204020203" pitchFamily="34" charset="0"/>
                <a:ea typeface="+mn-ea"/>
                <a:cs typeface="+mn-cs"/>
              </a:rPr>
              <a:t>Now, let’s go deeper into the new features available in Azure Synapse. </a:t>
            </a:r>
          </a:p>
          <a:p>
            <a:r>
              <a:rPr lang="en-US" sz="882" kern="1200">
                <a:solidFill>
                  <a:schemeClr val="tx1"/>
                </a:solidFill>
                <a:effectLst/>
                <a:latin typeface="Segoe UI" panose="020B0502040204020203" pitchFamily="34" charset="0"/>
                <a:ea typeface="+mn-ea"/>
                <a:cs typeface="+mn-cs"/>
              </a:rPr>
              <a:t> </a:t>
            </a:r>
          </a:p>
          <a:p>
            <a:r>
              <a:rPr lang="en-US" sz="882" kern="1200">
                <a:solidFill>
                  <a:schemeClr val="tx1"/>
                </a:solidFill>
                <a:effectLst/>
                <a:latin typeface="Segoe UI" panose="020B0502040204020203" pitchFamily="34" charset="0"/>
                <a:ea typeface="+mn-ea"/>
                <a:cs typeface="+mn-cs"/>
              </a:rPr>
              <a:t>Truly, I’m excited what this announcement means for the world of data. We have taken our industry leading data warehouse to a whole new level of performance and capabilities. </a:t>
            </a:r>
          </a:p>
          <a:p>
            <a:r>
              <a:rPr lang="en-US" sz="882" kern="1200">
                <a:solidFill>
                  <a:schemeClr val="tx1"/>
                </a:solidFill>
                <a:effectLst/>
                <a:latin typeface="Segoe UI" panose="020B0502040204020203" pitchFamily="34" charset="0"/>
                <a:ea typeface="+mn-ea"/>
                <a:cs typeface="+mn-cs"/>
              </a:rPr>
              <a:t> </a:t>
            </a:r>
          </a:p>
          <a:p>
            <a:pPr marL="171450" lvl="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Azure Synapse provides a single analytics service that integrates the management, security, and monitoring of data into an easy-to-use, unified environment. </a:t>
            </a:r>
          </a:p>
          <a:p>
            <a:pPr marL="171450" lvl="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This includes a built-in data integration layer so that data engineers can use a code-free visual environment for managing data pipelines in the same service that DBAs use to optimize query performance </a:t>
            </a:r>
          </a:p>
          <a:p>
            <a:pPr marL="171450" lvl="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On top of this, we’ve natively integrated a big data engine for big data processing and machine learning to the most powerful  data warehousing engine—bringing these two worlds together so that businesses aren’t forced to choose between managing a data lake or a data warehouse</a:t>
            </a:r>
          </a:p>
          <a:p>
            <a:pPr marL="171450" lvl="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These can both be consumed using our traditional model of provisioned compute, as well as our new serverless on-demand mode where you can use T-SQL to query data directly from the lake, in your data warehousing environment, at petabyte-scale</a:t>
            </a:r>
          </a:p>
          <a:p>
            <a:pPr marL="171450" lvl="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And, as you can see, Azure Synapse is deeply integrated with Power BI so that there is truly end-to-end analytics in a single service—imagine how this will help data professionals accelerate time-to-insight and accomplish more</a:t>
            </a:r>
          </a:p>
          <a:p>
            <a:pPr marL="171450" lvl="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And all of this comes together in a unified experience in the Azure Synapse studio—a unified workspace to build end-to-end analytics solutions. </a:t>
            </a:r>
          </a:p>
          <a:p>
            <a:r>
              <a:rPr lang="en-US" sz="882" kern="1200">
                <a:solidFill>
                  <a:schemeClr val="tx1"/>
                </a:solidFill>
                <a:effectLst/>
                <a:latin typeface="Segoe UI" panose="020B0502040204020203" pitchFamily="34" charset="0"/>
                <a:ea typeface="+mn-ea"/>
                <a:cs typeface="+mn-cs"/>
              </a:rPr>
              <a:t> </a:t>
            </a:r>
          </a:p>
          <a:p>
            <a:r>
              <a:rPr lang="en-US" sz="882" kern="1200">
                <a:solidFill>
                  <a:schemeClr val="tx1"/>
                </a:solidFill>
                <a:effectLst/>
                <a:latin typeface="Segoe UI" panose="020B0502040204020203" pitchFamily="34" charset="0"/>
                <a:ea typeface="+mn-ea"/>
                <a:cs typeface="+mn-cs"/>
              </a:rPr>
              <a:t>I’m excited to see what you go and build with Azure Synapse!</a:t>
            </a:r>
          </a:p>
          <a:p>
            <a:r>
              <a:rPr lang="en-US" sz="882" kern="1200">
                <a:solidFill>
                  <a:schemeClr val="tx1"/>
                </a:solidFill>
                <a:effectLst/>
                <a:latin typeface="Segoe UI" panose="020B0502040204020203" pitchFamily="34" charset="0"/>
                <a:ea typeface="+mn-ea"/>
                <a:cs typeface="+mn-cs"/>
              </a:rPr>
              <a:t> </a:t>
            </a:r>
          </a:p>
          <a:p>
            <a:r>
              <a:rPr lang="en-US" sz="882" kern="1200">
                <a:solidFill>
                  <a:schemeClr val="tx1"/>
                </a:solidFill>
                <a:effectLst/>
                <a:latin typeface="Segoe UI" panose="020B0502040204020203" pitchFamily="34" charset="0"/>
                <a:ea typeface="+mn-ea"/>
                <a:cs typeface="+mn-cs"/>
              </a:rPr>
              <a:t>Now, let’s jump into our last announcement.</a:t>
            </a:r>
          </a:p>
          <a:p>
            <a:r>
              <a:rPr lang="en-US" sz="882" kern="1200">
                <a:solidFill>
                  <a:schemeClr val="tx1"/>
                </a:solidFill>
                <a:effectLst/>
                <a:latin typeface="Segoe UI" panose="020B0502040204020203" pitchFamily="34" charset="0"/>
                <a:ea typeface="+mn-ea"/>
                <a:cs typeface="+mn-cs"/>
              </a:rPr>
              <a:t> </a:t>
            </a:r>
          </a:p>
          <a:p>
            <a:r>
              <a:rPr lang="en-US" sz="882" kern="1200">
                <a:solidFill>
                  <a:schemeClr val="tx1"/>
                </a:solidFill>
                <a:effectLst/>
                <a:latin typeface="Segoe UI" panose="020B0502040204020203" pitchFamily="34" charset="0"/>
                <a:ea typeface="+mn-ea"/>
                <a:cs typeface="+mn-cs"/>
              </a:rPr>
              <a:t>[click]</a:t>
            </a:r>
          </a:p>
          <a:p>
            <a:r>
              <a:rPr lang="en-US" sz="882" kern="1200">
                <a:solidFill>
                  <a:schemeClr val="tx1"/>
                </a:solidFill>
                <a:effectLst/>
                <a:latin typeface="Segoe UI" panose="020B0502040204020203" pitchFamily="34" charset="0"/>
                <a:ea typeface="+mn-ea"/>
                <a:cs typeface="+mn-cs"/>
              </a:rPr>
              <a:t>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3:57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4935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 Now let’s describe how data warehouse serves a business through a simple architectural diagram.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dirty="0">
                <a:gradFill>
                  <a:gsLst>
                    <a:gs pos="2917">
                      <a:schemeClr val="tx1"/>
                    </a:gs>
                    <a:gs pos="30000">
                      <a:schemeClr val="tx1"/>
                    </a:gs>
                  </a:gsLst>
                  <a:lin ang="5400000" scaled="0"/>
                </a:gradFill>
              </a:rPr>
              <a:t>The modern data warehouse sits at the heart of enterprise analytics, as a source of sanctioned data, as a system of record and as a hub, serving models for reporting, business intelligence and data science</a:t>
            </a:r>
          </a:p>
          <a:p>
            <a:endParaRPr lang="en-US" dirty="0"/>
          </a:p>
        </p:txBody>
      </p:sp>
      <p:sp>
        <p:nvSpPr>
          <p:cNvPr id="4" name="Slide Number Placeholder 3"/>
          <p:cNvSpPr>
            <a:spLocks noGrp="1"/>
          </p:cNvSpPr>
          <p:nvPr>
            <p:ph type="sldNum" sz="quarter" idx="5"/>
          </p:nvPr>
        </p:nvSpPr>
        <p:spPr/>
        <p:txBody>
          <a:bodyPr/>
          <a:lstStyle/>
          <a:p>
            <a:fld id="{34E3BBFA-A8E6-4536-8FB4-4AF29A422DDF}" type="slidenum">
              <a:rPr lang="en-US" smtClean="0"/>
              <a:t>9</a:t>
            </a:fld>
            <a:endParaRPr lang="en-US"/>
          </a:p>
        </p:txBody>
      </p:sp>
    </p:spTree>
    <p:extLst>
      <p:ext uri="{BB962C8B-B14F-4D97-AF65-F5344CB8AC3E}">
        <p14:creationId xmlns:p14="http://schemas.microsoft.com/office/powerpoint/2010/main" val="602526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4.xml"/><Relationship Id="rId4" Type="http://schemas.openxmlformats.org/officeDocument/2006/relationships/image" Target="../media/image26.jp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4.xml"/><Relationship Id="rId4" Type="http://schemas.openxmlformats.org/officeDocument/2006/relationships/image" Target="../media/image26.jp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tif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tif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5.xml"/><Relationship Id="rId4" Type="http://schemas.openxmlformats.org/officeDocument/2006/relationships/image" Target="../media/image26.jp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5.xml"/><Relationship Id="rId4" Type="http://schemas.openxmlformats.org/officeDocument/2006/relationships/image" Target="../media/image26.jp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3.xml"/><Relationship Id="rId4" Type="http://schemas.openxmlformats.org/officeDocument/2006/relationships/image" Target="../media/image26.jp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tif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tif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96426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5DA342-80C0-D848-82DD-77952AD19C10}"/>
              </a:ext>
            </a:extLst>
          </p:cNvPr>
          <p:cNvSpPr/>
          <p:nvPr userDrawn="1"/>
        </p:nvSpPr>
        <p:spPr bwMode="auto">
          <a:xfrm>
            <a:off x="0" y="-1"/>
            <a:ext cx="12192000" cy="34290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756457"/>
            <a:ext cx="5272210" cy="1107996"/>
          </a:xfrm>
        </p:spPr>
        <p:txBody>
          <a:bodyPr/>
          <a:lstStyle>
            <a:lvl1pPr>
              <a:defRPr>
                <a:solidFill>
                  <a:schemeClr val="bg1"/>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588963" y="2257089"/>
            <a:ext cx="5271510" cy="276999"/>
          </a:xfrm>
        </p:spPr>
        <p:txBody>
          <a:bodyPr/>
          <a:lstStyle>
            <a:lvl1pPr marL="0" indent="0">
              <a:buNone/>
              <a:defRPr sz="1800">
                <a:solidFill>
                  <a:srgbClr val="50E7FF"/>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35005494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7441564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99302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5231942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6002355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592949598"/>
      </p:ext>
    </p:extLst>
  </p:cSld>
  <p:clrMapOvr>
    <a:masterClrMapping/>
  </p:clrMapOvr>
  <p:transition>
    <p:fade/>
  </p:transition>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402533"/>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161690152"/>
      </p:ext>
    </p:extLst>
  </p:cSld>
  <p:clrMapOvr>
    <a:masterClrMapping/>
  </p:clrMapOvr>
  <p:transition>
    <p:fade/>
  </p:transition>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1384775532"/>
      </p:ext>
    </p:extLst>
  </p:cSld>
  <p:clrMapOvr>
    <a:masterClrMapping/>
  </p:clrMapOvr>
  <p:transition>
    <p:fade/>
  </p:transition>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90278513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1163330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50530751"/>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FDA6EC-4BA0-3040-9BBF-5E7B2929E5FB}"/>
              </a:ext>
            </a:extLst>
          </p:cNvPr>
          <p:cNvSpPr/>
          <p:nvPr userDrawn="1"/>
        </p:nvSpPr>
        <p:spPr bwMode="auto">
          <a:xfrm>
            <a:off x="0" y="0"/>
            <a:ext cx="12192000" cy="3429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6740" y="800541"/>
            <a:ext cx="11018520" cy="1615264"/>
          </a:xfrm>
        </p:spPr>
        <p:txBody>
          <a:bodyPr anchor="ct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87843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032654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0249613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470762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687834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08162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702227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3656345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79856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312726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81916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28931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57353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flipH="1">
            <a:off x="0" y="0"/>
            <a:ext cx="6096000" cy="6858000"/>
          </a:xfrm>
          <a:prstGeom prst="rect">
            <a:avLst/>
          </a:prstGeom>
          <a:solidFill>
            <a:schemeClr val="tx2"/>
          </a:solidFill>
          <a:ln w="12700" cap="flat" cmpd="sng" algn="ctr">
            <a:noFill/>
            <a:prstDash val="solid"/>
            <a:miter lim="800000"/>
          </a:ln>
          <a:effectLst/>
        </p:spPr>
        <p:txBody>
          <a:bodyPr rtlCol="0" anchor="ctr"/>
          <a:lstStyle/>
          <a:p>
            <a:pPr algn="ctr" defTabSz="914225">
              <a:defRPr/>
            </a:pPr>
            <a:endParaRPr lang="en-US" sz="1800" kern="0">
              <a:solidFill>
                <a:prstClr val="white"/>
              </a:solidFill>
              <a:latin typeface="Segoe UI"/>
            </a:endParaRP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302136"/>
            <a:ext cx="5294285" cy="422477"/>
          </a:xfrm>
        </p:spPr>
        <p:txBody>
          <a:bodyPr/>
          <a:lstStyle>
            <a:lvl1pPr marL="0" marR="0" indent="0" algn="l" defTabSz="914225" rtl="0" eaLnBrk="1" fontAlgn="auto" latinLnBrk="0" hangingPunct="1">
              <a:lnSpc>
                <a:spcPct val="100000"/>
              </a:lnSpc>
              <a:spcBef>
                <a:spcPts val="1765"/>
              </a:spcBef>
              <a:spcAft>
                <a:spcPts val="2941"/>
              </a:spcAft>
              <a:buClrTx/>
              <a:buSzPct val="90000"/>
              <a:buFont typeface="Arial" pitchFamily="34" charset="0"/>
              <a:buNone/>
              <a:tabLst/>
              <a:defRPr lang="en-US" sz="1568" kern="1200" spc="0" baseline="0" dirty="0" smtClean="0">
                <a:solidFill>
                  <a:schemeClr val="tx1"/>
                </a:solidFill>
                <a:latin typeface="Segoe UI Semilight" charset="0"/>
                <a:ea typeface="Segoe UI Semilight" charset="0"/>
                <a:cs typeface="Segoe UI Semilight" charset="0"/>
              </a:defRPr>
            </a:lvl1pPr>
          </a:lstStyle>
          <a:p>
            <a:pPr lvl="0"/>
            <a:r>
              <a:rPr lang="en-US"/>
              <a:t>Edit Master text styles</a:t>
            </a:r>
          </a:p>
        </p:txBody>
      </p:sp>
    </p:spTree>
    <p:extLst>
      <p:ext uri="{BB962C8B-B14F-4D97-AF65-F5344CB8AC3E}">
        <p14:creationId xmlns:p14="http://schemas.microsoft.com/office/powerpoint/2010/main" val="423363618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dirty="0"/>
              <a:t>Click to edit Master title style</a:t>
            </a:r>
          </a:p>
        </p:txBody>
      </p:sp>
    </p:spTree>
    <p:extLst>
      <p:ext uri="{BB962C8B-B14F-4D97-AF65-F5344CB8AC3E}">
        <p14:creationId xmlns:p14="http://schemas.microsoft.com/office/powerpoint/2010/main" val="485141986"/>
      </p:ext>
    </p:extLst>
  </p:cSld>
  <p:clrMapOvr>
    <a:masterClrMapping/>
  </p:clrMapOvr>
  <p:transition>
    <p:fade/>
  </p:transition>
  <p:extLst>
    <p:ext uri="{DCECCB84-F9BA-43D5-87BE-67443E8EF086}">
      <p15:sldGuideLst xmlns:p15="http://schemas.microsoft.com/office/powerpoint/2012/main">
        <p15:guide id="26" pos="7416">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81419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23333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151674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3718223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1073795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3113509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7187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703582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8830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3385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04850172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966408" y="2422106"/>
            <a:ext cx="4982411" cy="1990288"/>
          </a:xfrm>
        </p:spPr>
        <p:txBody>
          <a:bodyPr anchor="ctr"/>
          <a:lstStyle>
            <a:lvl1pPr marL="400050" indent="-400050">
              <a:spcBef>
                <a:spcPts val="0"/>
              </a:spcBef>
              <a:spcAft>
                <a:spcPts val="2000"/>
              </a:spcAft>
              <a:defRPr sz="2400">
                <a:latin typeface="+mj-lt"/>
              </a:defRPr>
            </a:lvl1pPr>
            <a:lvl2pPr marL="594360">
              <a:spcAft>
                <a:spcPts val="1600"/>
              </a:spcAft>
              <a:defRPr sz="18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5203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24026"/>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600">
                <a:solidFill>
                  <a:srgbClr val="000000"/>
                </a:solidFill>
              </a:defRPr>
            </a:lvl2pPr>
            <a:lvl3pPr marL="0" indent="0">
              <a:lnSpc>
                <a:spcPct val="100000"/>
              </a:lnSpc>
              <a:spcBef>
                <a:spcPts val="0"/>
              </a:spcBef>
              <a:spcAft>
                <a:spcPts val="1371"/>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05787028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1545184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86160576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bg1"/>
                </a:solidFill>
              </a:defRPr>
            </a:lvl1pPr>
          </a:lstStyle>
          <a:p>
            <a:r>
              <a:rPr lang="en-US"/>
              <a:t>Title</a:t>
            </a:r>
          </a:p>
        </p:txBody>
      </p:sp>
    </p:spTree>
    <p:extLst>
      <p:ext uri="{BB962C8B-B14F-4D97-AF65-F5344CB8AC3E}">
        <p14:creationId xmlns:p14="http://schemas.microsoft.com/office/powerpoint/2010/main" val="116670479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7261594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09654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344040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223173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8864635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001498863"/>
      </p:ext>
    </p:extLst>
  </p:cSld>
  <p:clrMapOvr>
    <a:masterClrMapping/>
  </p:clrMapOvr>
  <p:transition>
    <p:fade/>
  </p:transition>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402533"/>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5518939"/>
      </p:ext>
    </p:extLst>
  </p:cSld>
  <p:clrMapOvr>
    <a:masterClrMapping/>
  </p:clrMapOvr>
  <p:transition>
    <p:fade/>
  </p:transition>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3834269340"/>
      </p:ext>
    </p:extLst>
  </p:cSld>
  <p:clrMapOvr>
    <a:masterClrMapping/>
  </p:clrMapOvr>
  <p:transition>
    <p:fade/>
  </p:transition>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66986"/>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66986"/>
          </a:xfrm>
        </p:spPr>
        <p:txBody>
          <a:bodyPr lIns="0" tIns="0" rIns="0" bIns="0"/>
          <a:lstStyle>
            <a:lvl1pPr marL="0" indent="0">
              <a:lnSpc>
                <a:spcPct val="100000"/>
              </a:lnSpc>
              <a:spcBef>
                <a:spcPts val="0"/>
              </a:spcBef>
              <a:spcAft>
                <a:spcPts val="686"/>
              </a:spcAft>
              <a:buNone/>
              <a:defRPr lang="en-US" sz="1400"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66986"/>
          </a:xfrm>
        </p:spPr>
        <p:txBody>
          <a:bodyPr lIns="0" tIns="0" rIns="0" bIns="0"/>
          <a:lstStyle>
            <a:lvl1pPr marL="0" indent="0">
              <a:lnSpc>
                <a:spcPct val="100000"/>
              </a:lnSpc>
              <a:spcBef>
                <a:spcPts val="0"/>
              </a:spcBef>
              <a:spcAft>
                <a:spcPts val="686"/>
              </a:spcAft>
              <a:buNone/>
              <a:defRPr lang="en-US" sz="1400"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245701562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84177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38629377"/>
      </p:ext>
    </p:extLst>
  </p:cSld>
  <p:clrMapOvr>
    <a:masterClrMapping/>
  </p:clrMapOvr>
  <p:transition>
    <p:fade/>
  </p:transition>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8707437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361196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588130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07933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052256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1496506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503437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819237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99370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19286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058721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108591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dark gray">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F6691E-F62E-4072-BD0A-9639B4F2CA8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9289" y="3204862"/>
            <a:ext cx="2101774" cy="448276"/>
          </a:xfrm>
          <a:prstGeom prst="rect">
            <a:avLst/>
          </a:prstGeom>
        </p:spPr>
      </p:pic>
      <p:sp>
        <p:nvSpPr>
          <p:cNvPr id="4" name="Text Box 3">
            <a:extLst>
              <a:ext uri="{FF2B5EF4-FFF2-40B4-BE49-F238E27FC236}">
                <a16:creationId xmlns:a16="http://schemas.microsoft.com/office/drawing/2014/main" id="{F5C664A7-BE4A-DC4B-B992-5E6EFF943621}"/>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chemeClr val="tx2"/>
                </a:solidFill>
                <a:cs typeface="Segoe UI" pitchFamily="34" charset="0"/>
              </a:rPr>
              <a:t>© Copyright Microsoft Corporation. All rights reserved. </a:t>
            </a:r>
          </a:p>
        </p:txBody>
      </p:sp>
    </p:spTree>
    <p:extLst>
      <p:ext uri="{BB962C8B-B14F-4D97-AF65-F5344CB8AC3E}">
        <p14:creationId xmlns:p14="http://schemas.microsoft.com/office/powerpoint/2010/main" val="1633639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4616279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flipH="1">
            <a:off x="0" y="0"/>
            <a:ext cx="6096000" cy="6858000"/>
          </a:xfrm>
          <a:prstGeom prst="rect">
            <a:avLst/>
          </a:prstGeom>
          <a:solidFill>
            <a:schemeClr val="tx2"/>
          </a:solidFill>
          <a:ln w="12700" cap="flat" cmpd="sng" algn="ctr">
            <a:noFill/>
            <a:prstDash val="solid"/>
            <a:miter lim="800000"/>
          </a:ln>
          <a:effectLst/>
        </p:spPr>
        <p:txBody>
          <a:bodyPr rtlCol="0" anchor="ctr"/>
          <a:lstStyle/>
          <a:p>
            <a:pPr algn="ctr" defTabSz="914225">
              <a:defRPr/>
            </a:pPr>
            <a:endParaRPr lang="en-US" sz="1800" kern="0">
              <a:solidFill>
                <a:prstClr val="white"/>
              </a:solidFill>
              <a:latin typeface="Segoe UI"/>
            </a:endParaRP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302136"/>
            <a:ext cx="5294285" cy="422477"/>
          </a:xfrm>
        </p:spPr>
        <p:txBody>
          <a:bodyPr/>
          <a:lstStyle>
            <a:lvl1pPr marL="0" marR="0" indent="0" algn="l" defTabSz="914225" rtl="0" eaLnBrk="1" fontAlgn="auto" latinLnBrk="0" hangingPunct="1">
              <a:lnSpc>
                <a:spcPct val="100000"/>
              </a:lnSpc>
              <a:spcBef>
                <a:spcPts val="1765"/>
              </a:spcBef>
              <a:spcAft>
                <a:spcPts val="2941"/>
              </a:spcAft>
              <a:buClrTx/>
              <a:buSzPct val="90000"/>
              <a:buFont typeface="Arial" pitchFamily="34" charset="0"/>
              <a:buNone/>
              <a:tabLst/>
              <a:defRPr lang="en-US" sz="1568" kern="1200" spc="0" baseline="0" dirty="0" smtClean="0">
                <a:solidFill>
                  <a:schemeClr val="tx1"/>
                </a:solidFill>
                <a:latin typeface="Segoe UI Semilight" charset="0"/>
                <a:ea typeface="Segoe UI Semilight" charset="0"/>
                <a:cs typeface="Segoe UI Semilight" charset="0"/>
              </a:defRPr>
            </a:lvl1pPr>
          </a:lstStyle>
          <a:p>
            <a:pPr lvl="0"/>
            <a:r>
              <a:rPr lang="en-US"/>
              <a:t>Edit Master text styles</a:t>
            </a:r>
          </a:p>
        </p:txBody>
      </p:sp>
    </p:spTree>
    <p:extLst>
      <p:ext uri="{BB962C8B-B14F-4D97-AF65-F5344CB8AC3E}">
        <p14:creationId xmlns:p14="http://schemas.microsoft.com/office/powerpoint/2010/main" val="157329747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9724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105939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pic>
        <p:nvPicPr>
          <p:cNvPr id="10" name="MS logo white - EMF" descr="Microsoft logo white text version">
            <a:extLst>
              <a:ext uri="{FF2B5EF4-FFF2-40B4-BE49-F238E27FC236}">
                <a16:creationId xmlns:a16="http://schemas.microsoft.com/office/drawing/2014/main" id="{F8E10DA6-9966-48A4-889A-44D31FCD4F6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1" name="Freeform 5" descr="Microsoft Ignite logo">
            <a:extLst>
              <a:ext uri="{FF2B5EF4-FFF2-40B4-BE49-F238E27FC236}">
                <a16:creationId xmlns:a16="http://schemas.microsoft.com/office/drawing/2014/main" id="{17787E86-45FE-4510-95A0-D9907CD694C5}"/>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2" name="Picture 11" descr="A picture containing object, honeycomb&#10;&#10;Description automatically generated">
            <a:extLst>
              <a:ext uri="{FF2B5EF4-FFF2-40B4-BE49-F238E27FC236}">
                <a16:creationId xmlns:a16="http://schemas.microsoft.com/office/drawing/2014/main" id="{3D26FB41-BE56-495D-8D69-B32B054881B0}"/>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98132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A picture containing object, honeycomb&#10;&#10;Description automatically generated">
            <a:extLst>
              <a:ext uri="{FF2B5EF4-FFF2-40B4-BE49-F238E27FC236}">
                <a16:creationId xmlns:a16="http://schemas.microsoft.com/office/drawing/2014/main" id="{B7FF868F-4506-470A-8775-7A80A78D9225}"/>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368330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icture containing table, drawing, clock, brick&#10;&#10;Description automatically generated">
            <a:extLst>
              <a:ext uri="{FF2B5EF4-FFF2-40B4-BE49-F238E27FC236}">
                <a16:creationId xmlns:a16="http://schemas.microsoft.com/office/drawing/2014/main" id="{161BD653-A2B0-4E8A-A9B5-F01A451753AF}"/>
              </a:ext>
            </a:extLst>
          </p:cNvPr>
          <p:cNvPicPr>
            <a:picLocks noChangeAspect="1"/>
          </p:cNvPicPr>
          <p:nvPr userDrawn="1"/>
        </p:nvPicPr>
        <p:blipFill>
          <a:blip r:embed="rId3"/>
          <a:stretch>
            <a:fillRect/>
          </a:stretch>
        </p:blipFill>
        <p:spPr>
          <a:xfrm>
            <a:off x="7013113" y="0"/>
            <a:ext cx="4232746" cy="6858000"/>
          </a:xfrm>
          <a:prstGeom prst="rect">
            <a:avLst/>
          </a:prstGeom>
        </p:spPr>
      </p:pic>
    </p:spTree>
    <p:extLst>
      <p:ext uri="{BB962C8B-B14F-4D97-AF65-F5344CB8AC3E}">
        <p14:creationId xmlns:p14="http://schemas.microsoft.com/office/powerpoint/2010/main" val="80401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6971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2273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4624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711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911933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176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104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940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descr="A picture containing object, honeycomb&#10;&#10;Description automatically generated">
            <a:extLst>
              <a:ext uri="{FF2B5EF4-FFF2-40B4-BE49-F238E27FC236}">
                <a16:creationId xmlns:a16="http://schemas.microsoft.com/office/drawing/2014/main" id="{C6BA8E9F-1842-4F02-A42F-68E0B0B274CD}"/>
              </a:ext>
            </a:extLst>
          </p:cNvPr>
          <p:cNvPicPr>
            <a:picLocks noChangeAspect="1"/>
          </p:cNvPicPr>
          <p:nvPr userDrawn="1"/>
        </p:nvPicPr>
        <p:blipFill rotWithShape="1">
          <a:blip r:embed="rId2"/>
          <a:srcRect l="-218"/>
          <a:stretch/>
        </p:blipFill>
        <p:spPr>
          <a:xfrm>
            <a:off x="4319701" y="399141"/>
            <a:ext cx="7872299" cy="6458859"/>
          </a:xfrm>
          <a:prstGeom prst="rect">
            <a:avLst/>
          </a:prstGeom>
        </p:spPr>
      </p:pic>
    </p:spTree>
    <p:extLst>
      <p:ext uri="{BB962C8B-B14F-4D97-AF65-F5344CB8AC3E}">
        <p14:creationId xmlns:p14="http://schemas.microsoft.com/office/powerpoint/2010/main" val="153592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picture containing table, drawing, clock, brick&#10;&#10;Description automatically generated">
            <a:extLst>
              <a:ext uri="{FF2B5EF4-FFF2-40B4-BE49-F238E27FC236}">
                <a16:creationId xmlns:a16="http://schemas.microsoft.com/office/drawing/2014/main" id="{8C957E08-EF54-441D-851C-E495F1A4BA56}"/>
              </a:ext>
            </a:extLst>
          </p:cNvPr>
          <p:cNvPicPr>
            <a:picLocks noChangeAspect="1"/>
          </p:cNvPicPr>
          <p:nvPr userDrawn="1"/>
        </p:nvPicPr>
        <p:blipFill>
          <a:blip r:embed="rId2"/>
          <a:stretch>
            <a:fillRect/>
          </a:stretch>
        </p:blipFill>
        <p:spPr>
          <a:xfrm>
            <a:off x="7013113" y="0"/>
            <a:ext cx="4232746" cy="6858000"/>
          </a:xfrm>
          <a:prstGeom prst="rect">
            <a:avLst/>
          </a:prstGeom>
        </p:spPr>
      </p:pic>
    </p:spTree>
    <p:extLst>
      <p:ext uri="{BB962C8B-B14F-4D97-AF65-F5344CB8AC3E}">
        <p14:creationId xmlns:p14="http://schemas.microsoft.com/office/powerpoint/2010/main" val="142382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96461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2523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16878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0898587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333774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943406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22029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28649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57060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47645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6521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57133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833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434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67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5845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41299"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2414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06990"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5763612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guide id="32" orient="horz" pos="1968">
          <p15:clr>
            <a:srgbClr val="5ACBF0"/>
          </p15:clr>
        </p15:guide>
        <p15:guide id="33" orient="horz" pos="2160">
          <p15:clr>
            <a:srgbClr val="5ACBF0"/>
          </p15:clr>
        </p15:guide>
        <p15:guide id="34" orient="horz" pos="244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621190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C5B190A5-EEC2-4DB4-BB1A-F932E227E955}"/>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8798193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
        <p:nvSpPr>
          <p:cNvPr id="2" name="Rectangle 1">
            <a:extLst>
              <a:ext uri="{FF2B5EF4-FFF2-40B4-BE49-F238E27FC236}">
                <a16:creationId xmlns:a16="http://schemas.microsoft.com/office/drawing/2014/main" id="{5731DF0C-E1D2-4C63-820D-7F99D19CEE0E}"/>
              </a:ext>
            </a:extLst>
          </p:cNvPr>
          <p:cNvSpPr/>
          <p:nvPr userDrawn="1"/>
        </p:nvSpPr>
        <p:spPr bwMode="auto">
          <a:xfrm>
            <a:off x="5645426" y="0"/>
            <a:ext cx="6546574"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771859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608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866DF2A-010E-4418-A67F-8FA150075153}"/>
              </a:ext>
            </a:extLst>
          </p:cNvPr>
          <p:cNvSpPr>
            <a:spLocks noGrp="1"/>
          </p:cNvSpPr>
          <p:nvPr>
            <p:ph type="body" sz="quarter" idx="10"/>
          </p:nvPr>
        </p:nvSpPr>
        <p:spPr>
          <a:xfrm>
            <a:off x="584200" y="1080244"/>
            <a:ext cx="11018838" cy="246221"/>
          </a:xfrm>
        </p:spPr>
        <p:txBody>
          <a:bodyPr/>
          <a:lstStyle>
            <a:lvl1pPr marL="0" indent="0">
              <a:buNone/>
              <a:defRPr lang="en-US" sz="1600" b="0" kern="1200" spc="0" baseline="0" dirty="0" smtClean="0">
                <a:solidFill>
                  <a:schemeClr val="tx1"/>
                </a:solidFill>
                <a:latin typeface="+mj-lt"/>
                <a:ea typeface="+mn-ea"/>
                <a:cs typeface="Segoe UI" panose="020B0502040204020203" pitchFamily="34"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864730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362795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679516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0066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841061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25653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377210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755320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42083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35778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4098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10100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827009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0478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59768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209061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0533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35121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862696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dirty="0"/>
              <a:t>Drag &amp; drop your screen shot here </a:t>
            </a:r>
            <a:br>
              <a:rPr lang="en-US" dirty="0"/>
            </a:br>
            <a:r>
              <a:rPr lang="en-US" dirty="0"/>
              <a:t>or click or tap icon below to insert </a:t>
            </a:r>
          </a:p>
        </p:txBody>
      </p:sp>
    </p:spTree>
    <p:extLst>
      <p:ext uri="{BB962C8B-B14F-4D97-AF65-F5344CB8AC3E}">
        <p14:creationId xmlns:p14="http://schemas.microsoft.com/office/powerpoint/2010/main" val="3097755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08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7786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25570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66637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499269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74229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83528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5991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24137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9732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178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86527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6734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6647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497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5845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41299"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2414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06990"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0558580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guide id="32" orient="horz" pos="1968">
          <p15:clr>
            <a:srgbClr val="5ACBF0"/>
          </p15:clr>
        </p15:guide>
        <p15:guide id="33" orient="horz" pos="2160">
          <p15:clr>
            <a:srgbClr val="5ACBF0"/>
          </p15:clr>
        </p15:guide>
        <p15:guide id="34" orient="horz" pos="244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90A5-EEC2-4DB4-BB1A-F932E227E955}"/>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5922275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76410020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9290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866DF2A-010E-4418-A67F-8FA150075153}"/>
              </a:ext>
            </a:extLst>
          </p:cNvPr>
          <p:cNvSpPr>
            <a:spLocks noGrp="1"/>
          </p:cNvSpPr>
          <p:nvPr>
            <p:ph type="body" sz="quarter" idx="10"/>
          </p:nvPr>
        </p:nvSpPr>
        <p:spPr>
          <a:xfrm>
            <a:off x="584200" y="1080244"/>
            <a:ext cx="11018838" cy="246221"/>
          </a:xfrm>
        </p:spPr>
        <p:txBody>
          <a:bodyPr/>
          <a:lstStyle>
            <a:lvl1pPr marL="0" indent="0">
              <a:buNone/>
              <a:defRPr lang="en-US" sz="1600" b="0" kern="1200" spc="0" baseline="0" dirty="0" smtClean="0">
                <a:solidFill>
                  <a:schemeClr val="tx1"/>
                </a:solidFill>
                <a:latin typeface="+mj-lt"/>
                <a:ea typeface="+mn-ea"/>
                <a:cs typeface="Segoe UI" panose="020B0502040204020203" pitchFamily="34"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1354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150074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54331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0263763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26452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6074506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75726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60398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52226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2449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17291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891149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4145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9574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458592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268119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5807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33045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99529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763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2213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87782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01010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099904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2389589"/>
            <a:ext cx="9144000" cy="338554"/>
          </a:xfrm>
          <a:noFill/>
        </p:spPr>
        <p:txBody>
          <a:bodyPr lIns="0" tIns="0" rIns="0" bIns="0" anchor="b">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16483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2_Announcin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5772B3-B89E-4D39-8194-3FDB885F3398}"/>
              </a:ext>
            </a:extLst>
          </p:cNvPr>
          <p:cNvSpPr/>
          <p:nvPr userDrawn="1"/>
        </p:nvSpPr>
        <p:spPr bwMode="auto">
          <a:xfrm>
            <a:off x="0" y="-6820"/>
            <a:ext cx="12192000" cy="24029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48AD57E-5133-456E-9905-F5EAB9BCAEB2}"/>
              </a:ext>
            </a:extLst>
          </p:cNvPr>
          <p:cNvSpPr/>
          <p:nvPr userDrawn="1"/>
        </p:nvSpPr>
        <p:spPr>
          <a:xfrm>
            <a:off x="3196809" y="733005"/>
            <a:ext cx="5798382" cy="923330"/>
          </a:xfrm>
          <a:prstGeom prst="rect">
            <a:avLst/>
          </a:prstGeom>
          <a:effectLst>
            <a:outerShdw blurRad="101600" dist="38100" dir="2700000" algn="tl" rotWithShape="0">
              <a:prstClr val="black">
                <a:alpha val="18000"/>
              </a:prstClr>
            </a:outerShdw>
          </a:effectLst>
        </p:spPr>
        <p:txBody>
          <a:bodyPr wrap="none">
            <a:spAutoFit/>
            <a:scene3d>
              <a:camera prst="orthographicFront"/>
              <a:lightRig rig="soft" dir="t"/>
            </a:scene3d>
            <a:sp3d extrusionH="57150">
              <a:bevelT w="0" h="139700" prst="coolSlant"/>
              <a:contourClr>
                <a:schemeClr val="accent3"/>
              </a:contourClr>
            </a:sp3d>
          </a:bodyPr>
          <a:lstStyle/>
          <a:p>
            <a:pPr algn="ctr"/>
            <a:r>
              <a:rPr lang="en-US" sz="5400" b="1" spc="600" baseline="0">
                <a:solidFill>
                  <a:schemeClr val="bg1"/>
                </a:solidFill>
                <a:effectLst>
                  <a:outerShdw blurRad="50800" dist="38100" dir="2700000" algn="tl" rotWithShape="0">
                    <a:prstClr val="black">
                      <a:alpha val="40000"/>
                    </a:prstClr>
                  </a:outerShdw>
                </a:effectLst>
                <a:latin typeface="+mn-lt"/>
                <a:ea typeface="Segoe UI Black" panose="020B0A02040204020203" pitchFamily="34" charset="0"/>
              </a:rPr>
              <a:t>ANNOUNCING</a:t>
            </a:r>
            <a:endParaRPr lang="en-US" sz="6000" b="1" spc="600" baseline="0">
              <a:solidFill>
                <a:schemeClr val="bg1"/>
              </a:solidFill>
              <a:effectLst>
                <a:outerShdw blurRad="50800" dist="38100" dir="2700000" algn="tl" rotWithShape="0">
                  <a:prstClr val="black">
                    <a:alpha val="40000"/>
                  </a:prstClr>
                </a:outerShdw>
              </a:effectLst>
              <a:latin typeface="+mn-lt"/>
              <a:ea typeface="Segoe UI Black" panose="020B0A02040204020203" pitchFamily="34" charset="0"/>
            </a:endParaRP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4484387" y="2143531"/>
            <a:ext cx="3223225" cy="430887"/>
          </a:xfrm>
          <a:solidFill>
            <a:schemeClr val="accent4"/>
          </a:solidFill>
        </p:spPr>
        <p:txBody>
          <a:bodyPr vert="horz" wrap="square" lIns="0" tIns="91440" rIns="0" bIns="9144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lang="en-US" sz="1600" b="1" kern="1200" cap="all" spc="300" baseline="0" dirty="0">
                <a:solidFill>
                  <a:schemeClr val="accent3"/>
                </a:solidFill>
                <a:latin typeface="+mn-lt"/>
                <a:ea typeface="+mn-ea"/>
                <a:cs typeface="Segoe UI" panose="020B0502040204020203" pitchFamily="34" charset="0"/>
              </a:defRPr>
            </a:lvl1pPr>
          </a:lstStyle>
          <a:p>
            <a:pPr marL="342900" lvl="0" indent="-342900" algn="ctr">
              <a:spcBef>
                <a:spcPts val="0"/>
              </a:spcBef>
            </a:pPr>
            <a:r>
              <a:rPr lang="en-US"/>
              <a:t>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884972" y="3258222"/>
            <a:ext cx="10422053" cy="677108"/>
          </a:xfrm>
        </p:spPr>
        <p:txBody>
          <a:bodyPr wrap="square" anchor="t" anchorCtr="0">
            <a:spAutoFit/>
          </a:bodyPr>
          <a:lstStyle>
            <a:lvl1pPr algn="ctr">
              <a:defRPr sz="4400"/>
            </a:lvl1pPr>
          </a:lstStyle>
          <a:p>
            <a:r>
              <a:rPr lang="en-US"/>
              <a:t>Title</a:t>
            </a:r>
          </a:p>
        </p:txBody>
      </p:sp>
    </p:spTree>
    <p:extLst>
      <p:ext uri="{BB962C8B-B14F-4D97-AF65-F5344CB8AC3E}">
        <p14:creationId xmlns:p14="http://schemas.microsoft.com/office/powerpoint/2010/main" val="1842017377"/>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282954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25592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42618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425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47223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2513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64255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08740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92577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485793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49702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0686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364384125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40008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0228287"/>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825516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28645361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3361218931"/>
      </p:ext>
    </p:extLst>
  </p:cSld>
  <p:clrMapOvr>
    <a:masterClrMapping/>
  </p:clrMapOvr>
  <p:transition>
    <p:fade/>
  </p:transition>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121176714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309795687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400579226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6595871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40061931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20295836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800753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449787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58511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53185135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08001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72882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24735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02700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378388040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0036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0449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7084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333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20004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18912466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36557"/>
            <a:ext cx="5146331" cy="984885"/>
          </a:xfrm>
        </p:spPr>
        <p:txBody>
          <a:bodyPr anchor="ctr">
            <a:spAutoFit/>
          </a:bodyPr>
          <a:lstStyle>
            <a:lvl1pPr>
              <a:defRPr sz="3200">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6252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orient="horz" pos="211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265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9165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25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97109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7336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00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89159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0363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2393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6781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455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1049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836299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6449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9286837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895918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058722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3739530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16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658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170077316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554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353795427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42568433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losing dark gray">
    <p:bg>
      <p:bgRef idx="1001">
        <a:schemeClr val="bg2"/>
      </p:bgRef>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chemeClr val="tx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033180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1053790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66986"/>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66986"/>
          </a:xfrm>
        </p:spPr>
        <p:txBody>
          <a:bodyPr lIns="0" tIns="0" rIns="0" bIns="0"/>
          <a:lstStyle>
            <a:lvl1pPr marL="0" indent="0">
              <a:lnSpc>
                <a:spcPct val="100000"/>
              </a:lnSpc>
              <a:spcBef>
                <a:spcPts val="0"/>
              </a:spcBef>
              <a:spcAft>
                <a:spcPts val="686"/>
              </a:spcAft>
              <a:buNone/>
              <a:defRPr lang="en-US" sz="1400"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66986"/>
          </a:xfrm>
        </p:spPr>
        <p:txBody>
          <a:bodyPr lIns="0" tIns="0" rIns="0" bIns="0"/>
          <a:lstStyle>
            <a:lvl1pPr marL="0" indent="0">
              <a:lnSpc>
                <a:spcPct val="100000"/>
              </a:lnSpc>
              <a:spcBef>
                <a:spcPts val="0"/>
              </a:spcBef>
              <a:spcAft>
                <a:spcPts val="686"/>
              </a:spcAft>
              <a:buNone/>
              <a:defRPr lang="en-US" sz="1400"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8665561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942117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2718332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221493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dirty="0"/>
              <a:t>Click to edit Master title style</a:t>
            </a:r>
          </a:p>
        </p:txBody>
      </p:sp>
    </p:spTree>
    <p:extLst>
      <p:ext uri="{BB962C8B-B14F-4D97-AF65-F5344CB8AC3E}">
        <p14:creationId xmlns:p14="http://schemas.microsoft.com/office/powerpoint/2010/main" val="29302980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2019203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3343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6272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8684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1703730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966408" y="2422106"/>
            <a:ext cx="4982411" cy="1990288"/>
          </a:xfrm>
        </p:spPr>
        <p:txBody>
          <a:bodyPr anchor="ctr"/>
          <a:lstStyle>
            <a:lvl1pPr marL="400050" indent="-400050">
              <a:spcBef>
                <a:spcPts val="0"/>
              </a:spcBef>
              <a:spcAft>
                <a:spcPts val="2000"/>
              </a:spcAft>
              <a:defRPr sz="2400">
                <a:latin typeface="+mj-lt"/>
              </a:defRPr>
            </a:lvl1pPr>
            <a:lvl2pPr marL="594360">
              <a:spcAft>
                <a:spcPts val="1600"/>
              </a:spcAft>
              <a:defRPr sz="18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35180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24026"/>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600">
                <a:solidFill>
                  <a:srgbClr val="000000"/>
                </a:solidFill>
              </a:defRPr>
            </a:lvl2pPr>
            <a:lvl3pPr marL="0" indent="0">
              <a:lnSpc>
                <a:spcPct val="100000"/>
              </a:lnSpc>
              <a:spcBef>
                <a:spcPts val="0"/>
              </a:spcBef>
              <a:spcAft>
                <a:spcPts val="1371"/>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71501199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2882687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36450440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bg1"/>
                </a:solidFill>
              </a:defRPr>
            </a:lvl1pPr>
          </a:lstStyle>
          <a:p>
            <a:r>
              <a:rPr lang="en-US"/>
              <a:t>Title</a:t>
            </a:r>
          </a:p>
        </p:txBody>
      </p:sp>
    </p:spTree>
    <p:extLst>
      <p:ext uri="{BB962C8B-B14F-4D97-AF65-F5344CB8AC3E}">
        <p14:creationId xmlns:p14="http://schemas.microsoft.com/office/powerpoint/2010/main" val="26969887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11.pn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emf"/><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2.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34" Type="http://schemas.openxmlformats.org/officeDocument/2006/relationships/image" Target="../media/image22.emf"/><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theme" Target="../theme/theme3.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9" Type="http://schemas.openxmlformats.org/officeDocument/2006/relationships/theme" Target="../theme/theme4.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41" Type="http://schemas.openxmlformats.org/officeDocument/2006/relationships/image" Target="../media/image10.emf"/><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40" Type="http://schemas.openxmlformats.org/officeDocument/2006/relationships/image" Target="../media/image27.png"/><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image" Target="../media/image27.png"/><Relationship Id="rId3" Type="http://schemas.openxmlformats.org/officeDocument/2006/relationships/slideLayout" Target="../slideLayouts/slideLayout128.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theme" Target="../theme/theme5.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image" Target="../media/image10.emf"/><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theme" Target="../theme/theme6.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19" Type="http://schemas.openxmlformats.org/officeDocument/2006/relationships/image" Target="../media/image1.emf"/><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26" Type="http://schemas.openxmlformats.org/officeDocument/2006/relationships/slideLayout" Target="../slideLayouts/slideLayout205.xml"/><Relationship Id="rId3" Type="http://schemas.openxmlformats.org/officeDocument/2006/relationships/slideLayout" Target="../slideLayouts/slideLayout182.xml"/><Relationship Id="rId21" Type="http://schemas.openxmlformats.org/officeDocument/2006/relationships/slideLayout" Target="../slideLayouts/slideLayout200.xml"/><Relationship Id="rId34" Type="http://schemas.openxmlformats.org/officeDocument/2006/relationships/slideLayout" Target="../slideLayouts/slideLayout213.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5" Type="http://schemas.openxmlformats.org/officeDocument/2006/relationships/slideLayout" Target="../slideLayouts/slideLayout204.xml"/><Relationship Id="rId33" Type="http://schemas.openxmlformats.org/officeDocument/2006/relationships/slideLayout" Target="../slideLayouts/slideLayout212.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slideLayout" Target="../slideLayouts/slideLayout199.xml"/><Relationship Id="rId29" Type="http://schemas.openxmlformats.org/officeDocument/2006/relationships/slideLayout" Target="../slideLayouts/slideLayout208.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24" Type="http://schemas.openxmlformats.org/officeDocument/2006/relationships/slideLayout" Target="../slideLayouts/slideLayout203.xml"/><Relationship Id="rId32" Type="http://schemas.openxmlformats.org/officeDocument/2006/relationships/slideLayout" Target="../slideLayouts/slideLayout211.xml"/><Relationship Id="rId37" Type="http://schemas.openxmlformats.org/officeDocument/2006/relationships/image" Target="../media/image1.emf"/><Relationship Id="rId5" Type="http://schemas.openxmlformats.org/officeDocument/2006/relationships/slideLayout" Target="../slideLayouts/slideLayout184.xml"/><Relationship Id="rId15" Type="http://schemas.openxmlformats.org/officeDocument/2006/relationships/slideLayout" Target="../slideLayouts/slideLayout194.xml"/><Relationship Id="rId23" Type="http://schemas.openxmlformats.org/officeDocument/2006/relationships/slideLayout" Target="../slideLayouts/slideLayout202.xml"/><Relationship Id="rId28" Type="http://schemas.openxmlformats.org/officeDocument/2006/relationships/slideLayout" Target="../slideLayouts/slideLayout207.xml"/><Relationship Id="rId36" Type="http://schemas.openxmlformats.org/officeDocument/2006/relationships/theme" Target="../theme/theme7.xml"/><Relationship Id="rId10" Type="http://schemas.openxmlformats.org/officeDocument/2006/relationships/slideLayout" Target="../slideLayouts/slideLayout189.xml"/><Relationship Id="rId19" Type="http://schemas.openxmlformats.org/officeDocument/2006/relationships/slideLayout" Target="../slideLayouts/slideLayout198.xml"/><Relationship Id="rId31" Type="http://schemas.openxmlformats.org/officeDocument/2006/relationships/slideLayout" Target="../slideLayouts/slideLayout210.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 Id="rId22" Type="http://schemas.openxmlformats.org/officeDocument/2006/relationships/slideLayout" Target="../slideLayouts/slideLayout201.xml"/><Relationship Id="rId27" Type="http://schemas.openxmlformats.org/officeDocument/2006/relationships/slideLayout" Target="../slideLayouts/slideLayout206.xml"/><Relationship Id="rId30" Type="http://schemas.openxmlformats.org/officeDocument/2006/relationships/slideLayout" Target="../slideLayouts/slideLayout209.xml"/><Relationship Id="rId35" Type="http://schemas.openxmlformats.org/officeDocument/2006/relationships/slideLayout" Target="../slideLayouts/slideLayout21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34" Type="http://schemas.openxmlformats.org/officeDocument/2006/relationships/slideLayout" Target="../slideLayouts/slideLayout248.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33" Type="http://schemas.openxmlformats.org/officeDocument/2006/relationships/slideLayout" Target="../slideLayouts/slideLayout247.xml"/><Relationship Id="rId38" Type="http://schemas.openxmlformats.org/officeDocument/2006/relationships/image" Target="../media/image1.emf"/><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slideLayout" Target="../slideLayouts/slideLayout246.xml"/><Relationship Id="rId37" Type="http://schemas.openxmlformats.org/officeDocument/2006/relationships/theme" Target="../theme/theme8.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36" Type="http://schemas.openxmlformats.org/officeDocument/2006/relationships/slideLayout" Target="../slideLayouts/slideLayout250.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31" Type="http://schemas.openxmlformats.org/officeDocument/2006/relationships/slideLayout" Target="../slideLayouts/slideLayout245.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 Id="rId35" Type="http://schemas.openxmlformats.org/officeDocument/2006/relationships/slideLayout" Target="../slideLayouts/slideLayout2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5"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09934203"/>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64" r:id="rId10"/>
    <p:sldLayoutId id="2147483863"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 id="2147483861" r:id="rId32"/>
    <p:sldLayoutId id="2147483862"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38606438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2793050"/>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 id="2147483925" r:id="rId23"/>
    <p:sldLayoutId id="2147483926" r:id="rId24"/>
    <p:sldLayoutId id="2147483927" r:id="rId25"/>
    <p:sldLayoutId id="2147483928" r:id="rId26"/>
    <p:sldLayoutId id="2147483929" r:id="rId27"/>
    <p:sldLayoutId id="2147483930" r:id="rId28"/>
    <p:sldLayoutId id="2147483932" r:id="rId29"/>
    <p:sldLayoutId id="2147483933" r:id="rId30"/>
    <p:sldLayoutId id="2147483934" r:id="rId31"/>
    <p:sldLayoutId id="2147484010"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40"/>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54593"/>
            <a:ext cx="11336039" cy="744014"/>
          </a:xfrm>
          <a:prstGeom prst="rect">
            <a:avLst/>
          </a:prstGeom>
        </p:spPr>
        <p:txBody>
          <a:bodyPr vert="horz" wrap="square" lIns="0" tIns="164592" rIns="0" bIns="0" rtlCol="0" anchor="t">
            <a:noAutofit/>
          </a:bodyPr>
          <a:lstStyle/>
          <a:p>
            <a:r>
              <a:rPr lang="en-US" dirty="0"/>
              <a:t>Click to edit Master title style</a:t>
            </a:r>
          </a:p>
        </p:txBody>
      </p:sp>
      <p:sp>
        <p:nvSpPr>
          <p:cNvPr id="4" name="Text Placeholder 3"/>
          <p:cNvSpPr>
            <a:spLocks noGrp="1"/>
          </p:cNvSpPr>
          <p:nvPr>
            <p:ph type="body" idx="1"/>
          </p:nvPr>
        </p:nvSpPr>
        <p:spPr>
          <a:xfrm>
            <a:off x="437320" y="1110106"/>
            <a:ext cx="11336039" cy="225254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1117104426"/>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 id="2147483957" r:id="rId22"/>
    <p:sldLayoutId id="2147483958" r:id="rId23"/>
    <p:sldLayoutId id="2147483959" r:id="rId24"/>
    <p:sldLayoutId id="2147483960" r:id="rId25"/>
    <p:sldLayoutId id="2147483961" r:id="rId26"/>
    <p:sldLayoutId id="2147483962" r:id="rId27"/>
    <p:sldLayoutId id="2147483963" r:id="rId28"/>
    <p:sldLayoutId id="2147483964" r:id="rId29"/>
    <p:sldLayoutId id="2147483965" r:id="rId30"/>
    <p:sldLayoutId id="2147483966" r:id="rId31"/>
    <p:sldLayoutId id="2147483967" r:id="rId32"/>
    <p:sldLayoutId id="2147483968" r:id="rId33"/>
    <p:sldLayoutId id="2147483969" r:id="rId34"/>
    <p:sldLayoutId id="2147483970" r:id="rId35"/>
    <p:sldLayoutId id="2147483971" r:id="rId36"/>
    <p:sldLayoutId id="2147483972" r:id="rId37"/>
    <p:sldLayoutId id="2147484011" r:id="rId38"/>
  </p:sldLayoutIdLst>
  <p:transition>
    <p:fade/>
  </p:transition>
  <p:hf sldNum="0" hdr="0" dt="0"/>
  <p:txStyles>
    <p:titleStyle>
      <a:lvl1pPr algn="l" defTabSz="914192"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9"/>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25254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417287922"/>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3998" r:id="rId25"/>
    <p:sldLayoutId id="2147483999" r:id="rId26"/>
    <p:sldLayoutId id="2147484000" r:id="rId27"/>
    <p:sldLayoutId id="2147484001" r:id="rId28"/>
    <p:sldLayoutId id="2147484002" r:id="rId29"/>
    <p:sldLayoutId id="2147484003" r:id="rId30"/>
    <p:sldLayoutId id="2147484004" r:id="rId31"/>
    <p:sldLayoutId id="2147484005" r:id="rId32"/>
    <p:sldLayoutId id="2147484006" r:id="rId33"/>
    <p:sldLayoutId id="2147484007" r:id="rId34"/>
    <p:sldLayoutId id="2147484008" r:id="rId35"/>
    <p:sldLayoutId id="2147484009" r:id="rId36"/>
    <p:sldLayoutId id="2147484012" r:id="rId37"/>
  </p:sldLayoutIdLst>
  <p:transition>
    <p:fade/>
  </p:transition>
  <p:hf sldNum="0" hdr="0" dt="0"/>
  <p:txStyles>
    <p:titleStyle>
      <a:lvl1pPr algn="l" defTabSz="914192" rtl="0" eaLnBrk="1" latinLnBrk="0" hangingPunct="1">
        <a:lnSpc>
          <a:spcPct val="90000"/>
        </a:lnSpc>
        <a:spcBef>
          <a:spcPct val="0"/>
        </a:spcBef>
        <a:buNone/>
        <a:defRPr lang="en-US" sz="32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84002319"/>
      </p:ext>
    </p:extLst>
  </p:cSld>
  <p:clrMap bg1="dk1" tx1="lt1" bg2="dk2" tx2="lt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41428563"/>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78621637"/>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 id="2147484076" r:id="rId9"/>
    <p:sldLayoutId id="2147484077" r:id="rId10"/>
    <p:sldLayoutId id="2147484078" r:id="rId11"/>
    <p:sldLayoutId id="2147484079" r:id="rId12"/>
    <p:sldLayoutId id="2147484080" r:id="rId13"/>
    <p:sldLayoutId id="2147484081" r:id="rId14"/>
    <p:sldLayoutId id="2147484082" r:id="rId15"/>
    <p:sldLayoutId id="2147484083" r:id="rId16"/>
    <p:sldLayoutId id="2147484084" r:id="rId17"/>
    <p:sldLayoutId id="2147484085" r:id="rId18"/>
    <p:sldLayoutId id="2147484086" r:id="rId19"/>
    <p:sldLayoutId id="2147484087" r:id="rId20"/>
    <p:sldLayoutId id="2147484088" r:id="rId21"/>
    <p:sldLayoutId id="2147484089" r:id="rId22"/>
    <p:sldLayoutId id="2147484090" r:id="rId23"/>
    <p:sldLayoutId id="2147484091" r:id="rId24"/>
    <p:sldLayoutId id="2147484092" r:id="rId25"/>
    <p:sldLayoutId id="2147484093" r:id="rId26"/>
    <p:sldLayoutId id="2147484094" r:id="rId27"/>
    <p:sldLayoutId id="2147484095" r:id="rId28"/>
    <p:sldLayoutId id="2147484096" r:id="rId29"/>
    <p:sldLayoutId id="2147484097" r:id="rId30"/>
    <p:sldLayoutId id="2147484098" r:id="rId31"/>
    <p:sldLayoutId id="2147484099" r:id="rId32"/>
    <p:sldLayoutId id="2147484100" r:id="rId33"/>
    <p:sldLayoutId id="2147484101" r:id="rId34"/>
    <p:sldLayoutId id="2147484102" r:id="rId35"/>
    <p:sldLayoutId id="2147484103"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image" Target="../media/image50.svg"/></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51.xml"/><Relationship Id="rId4" Type="http://schemas.openxmlformats.org/officeDocument/2006/relationships/image" Target="../media/image55.sv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51.xml"/><Relationship Id="rId4" Type="http://schemas.openxmlformats.org/officeDocument/2006/relationships/image" Target="../media/image55.sv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51.xml"/><Relationship Id="rId4" Type="http://schemas.openxmlformats.org/officeDocument/2006/relationships/image" Target="../media/image55.sv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51.xml"/><Relationship Id="rId4" Type="http://schemas.openxmlformats.org/officeDocument/2006/relationships/image" Target="../media/image5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51.xml"/><Relationship Id="rId4" Type="http://schemas.openxmlformats.org/officeDocument/2006/relationships/image" Target="../media/image55.sv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38.xml"/><Relationship Id="rId4" Type="http://schemas.openxmlformats.org/officeDocument/2006/relationships/image" Target="../media/image5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8.xml"/><Relationship Id="rId4" Type="http://schemas.openxmlformats.org/officeDocument/2006/relationships/image" Target="../media/image55.sv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38.xml"/><Relationship Id="rId4" Type="http://schemas.openxmlformats.org/officeDocument/2006/relationships/image" Target="../media/image55.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6.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55.svg"/></Relationships>
</file>

<file path=ppt/slides/_rels/slide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34.xml"/><Relationship Id="rId4" Type="http://schemas.openxmlformats.org/officeDocument/2006/relationships/image" Target="../media/image50.sv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38.xml"/><Relationship Id="rId4" Type="http://schemas.openxmlformats.org/officeDocument/2006/relationships/image" Target="../media/image55.sv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87.xml"/><Relationship Id="rId4" Type="http://schemas.openxmlformats.org/officeDocument/2006/relationships/image" Target="../media/image50.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emf"/><Relationship Id="rId2" Type="http://schemas.openxmlformats.org/officeDocument/2006/relationships/notesSlide" Target="../notesSlides/notesSlide33.xml"/><Relationship Id="rId1" Type="http://schemas.openxmlformats.org/officeDocument/2006/relationships/slideLayout" Target="../slideLayouts/slideLayout86.xml"/><Relationship Id="rId6" Type="http://schemas.openxmlformats.org/officeDocument/2006/relationships/image" Target="../media/image66.emf"/><Relationship Id="rId5" Type="http://schemas.openxmlformats.org/officeDocument/2006/relationships/image" Target="../media/image65.jpg"/><Relationship Id="rId4" Type="http://schemas.openxmlformats.org/officeDocument/2006/relationships/image" Target="../media/image64.jpeg"/><Relationship Id="rId9" Type="http://schemas.microsoft.com/office/2007/relationships/hdphoto" Target="../media/hdphoto1.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69.png"/><Relationship Id="rId7"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75.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175.xml"/><Relationship Id="rId6" Type="http://schemas.microsoft.com/office/2007/relationships/hdphoto" Target="../media/hdphoto2.wdp"/><Relationship Id="rId5" Type="http://schemas.openxmlformats.org/officeDocument/2006/relationships/image" Target="../media/image74.png"/><Relationship Id="rId4" Type="http://schemas.openxmlformats.org/officeDocument/2006/relationships/image" Target="../media/image72.sv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210.xml"/><Relationship Id="rId4" Type="http://schemas.openxmlformats.org/officeDocument/2006/relationships/image" Target="../media/image76.svg"/></Relationships>
</file>

<file path=ppt/slides/_rels/slide3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75.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51.xml"/><Relationship Id="rId4" Type="http://schemas.openxmlformats.org/officeDocument/2006/relationships/image" Target="../media/image7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0.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65.xml"/><Relationship Id="rId4" Type="http://schemas.openxmlformats.org/officeDocument/2006/relationships/image" Target="../media/image55.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1.xml"/></Relationships>
</file>

<file path=ppt/slides/_rels/slide4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42.xml"/><Relationship Id="rId1" Type="http://schemas.openxmlformats.org/officeDocument/2006/relationships/slideLayout" Target="../slideLayouts/slideLayout61.xml"/><Relationship Id="rId6" Type="http://schemas.openxmlformats.org/officeDocument/2006/relationships/image" Target="../media/image82.png"/><Relationship Id="rId5" Type="http://schemas.openxmlformats.org/officeDocument/2006/relationships/image" Target="../media/image81.jpg"/><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43.xml"/><Relationship Id="rId1" Type="http://schemas.openxmlformats.org/officeDocument/2006/relationships/slideLayout" Target="../slideLayouts/slideLayout61.xml"/><Relationship Id="rId6" Type="http://schemas.openxmlformats.org/officeDocument/2006/relationships/image" Target="../media/image82.png"/><Relationship Id="rId5" Type="http://schemas.openxmlformats.org/officeDocument/2006/relationships/image" Target="../media/image81.jpg"/><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44.xml"/><Relationship Id="rId1" Type="http://schemas.openxmlformats.org/officeDocument/2006/relationships/slideLayout" Target="../slideLayouts/slideLayout6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1.xml"/></Relationships>
</file>

<file path=ppt/slides/_rels/slide4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61.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49.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4.png"/><Relationship Id="rId7"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61.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83.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51.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50.xml"/><Relationship Id="rId1" Type="http://schemas.openxmlformats.org/officeDocument/2006/relationships/slideLayout" Target="../slideLayouts/slideLayout61.xml"/><Relationship Id="rId6" Type="http://schemas.openxmlformats.org/officeDocument/2006/relationships/image" Target="../media/image97.svg"/><Relationship Id="rId5" Type="http://schemas.openxmlformats.org/officeDocument/2006/relationships/image" Target="../media/image96.png"/><Relationship Id="rId10" Type="http://schemas.openxmlformats.org/officeDocument/2006/relationships/image" Target="../media/image101.svg"/><Relationship Id="rId4" Type="http://schemas.openxmlformats.org/officeDocument/2006/relationships/image" Target="../media/image95.svg"/><Relationship Id="rId9" Type="http://schemas.openxmlformats.org/officeDocument/2006/relationships/image" Target="../media/image10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1.xml"/></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2.xml"/><Relationship Id="rId1" Type="http://schemas.openxmlformats.org/officeDocument/2006/relationships/slideLayout" Target="../slideLayouts/slideLayout61.xml"/><Relationship Id="rId4" Type="http://schemas.openxmlformats.org/officeDocument/2006/relationships/image" Target="../media/image103.svg"/></Relationships>
</file>

<file path=ppt/slides/_rels/slide5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61.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 Id="rId9" Type="http://schemas.openxmlformats.org/officeDocument/2006/relationships/image" Target="../media/image104.jp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1.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6.xml"/><Relationship Id="rId1" Type="http://schemas.openxmlformats.org/officeDocument/2006/relationships/slideLayout" Target="../slideLayouts/slideLayout61.xml"/><Relationship Id="rId4" Type="http://schemas.openxmlformats.org/officeDocument/2006/relationships/image" Target="../media/image106.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125.xml"/><Relationship Id="rId4" Type="http://schemas.openxmlformats.org/officeDocument/2006/relationships/image" Target="../media/image50.svg"/></Relationships>
</file>

<file path=ppt/slides/_rels/slide59.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7.jpg"/><Relationship Id="rId7" Type="http://schemas.microsoft.com/office/2007/relationships/hdphoto" Target="../media/hdphoto3.wdp"/><Relationship Id="rId2" Type="http://schemas.openxmlformats.org/officeDocument/2006/relationships/notesSlide" Target="../notesSlides/notesSlide58.xml"/><Relationship Id="rId1" Type="http://schemas.openxmlformats.org/officeDocument/2006/relationships/slideLayout" Target="../slideLayouts/slideLayout107.xml"/><Relationship Id="rId6" Type="http://schemas.openxmlformats.org/officeDocument/2006/relationships/image" Target="../media/image110.png"/><Relationship Id="rId5" Type="http://schemas.openxmlformats.org/officeDocument/2006/relationships/image" Target="../media/image109.jpg"/><Relationship Id="rId10" Type="http://schemas.microsoft.com/office/2007/relationships/hdphoto" Target="../media/hdphoto4.wdp"/><Relationship Id="rId4" Type="http://schemas.openxmlformats.org/officeDocument/2006/relationships/image" Target="../media/image108.png"/><Relationship Id="rId9" Type="http://schemas.openxmlformats.org/officeDocument/2006/relationships/image" Target="../media/image112.png"/></Relationships>
</file>

<file path=ppt/slides/_rels/slide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122.xml"/><Relationship Id="rId4" Type="http://schemas.openxmlformats.org/officeDocument/2006/relationships/image" Target="../media/image55.svg"/></Relationships>
</file>

<file path=ppt/slides/_rels/slide62.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61.xml"/><Relationship Id="rId1" Type="http://schemas.openxmlformats.org/officeDocument/2006/relationships/slideLayout" Target="../slideLayouts/slideLayout122.xml"/><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slides/_rels/slide6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22.xml"/></Relationships>
</file>

<file path=ppt/slides/_rels/slide6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22.xml"/></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2.xml"/><Relationship Id="rId1" Type="http://schemas.openxmlformats.org/officeDocument/2006/relationships/slideLayout" Target="../slideLayouts/slideLayout122.xml"/><Relationship Id="rId4" Type="http://schemas.openxmlformats.org/officeDocument/2006/relationships/image" Target="../media/image122.png"/></Relationships>
</file>

<file path=ppt/slides/_rels/slide6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22.xml"/></Relationships>
</file>

<file path=ppt/slides/_rels/slide67.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sv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svg"/><Relationship Id="rId2" Type="http://schemas.openxmlformats.org/officeDocument/2006/relationships/notesSlide" Target="../notesSlides/notesSlide63.xml"/><Relationship Id="rId1" Type="http://schemas.openxmlformats.org/officeDocument/2006/relationships/slideLayout" Target="../slideLayouts/slideLayout122.xml"/><Relationship Id="rId6" Type="http://schemas.openxmlformats.org/officeDocument/2006/relationships/image" Target="../media/image126.sv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svg"/><Relationship Id="rId4" Type="http://schemas.openxmlformats.org/officeDocument/2006/relationships/image" Target="../media/image124.svg"/><Relationship Id="rId9" Type="http://schemas.openxmlformats.org/officeDocument/2006/relationships/image" Target="../media/image129.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162.xml"/><Relationship Id="rId4" Type="http://schemas.openxmlformats.org/officeDocument/2006/relationships/image" Target="../media/image50.svg"/></Relationships>
</file>

<file path=ppt/slides/_rels/slide69.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jpeg"/><Relationship Id="rId7" Type="http://schemas.openxmlformats.org/officeDocument/2006/relationships/image" Target="../media/image138.png"/><Relationship Id="rId2" Type="http://schemas.openxmlformats.org/officeDocument/2006/relationships/notesSlide" Target="../notesSlides/notesSlide65.xml"/><Relationship Id="rId1" Type="http://schemas.openxmlformats.org/officeDocument/2006/relationships/slideLayout" Target="../slideLayouts/slideLayout145.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jpeg"/></Relationships>
</file>

<file path=ppt/slides/_rels/slide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1.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66.xml"/><Relationship Id="rId1" Type="http://schemas.openxmlformats.org/officeDocument/2006/relationships/slideLayout" Target="../slideLayouts/slideLayout136.xml"/></Relationships>
</file>

<file path=ppt/slides/_rels/slide72.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67.xml"/><Relationship Id="rId1" Type="http://schemas.openxmlformats.org/officeDocument/2006/relationships/slideLayout" Target="../slideLayouts/slideLayout136.xml"/><Relationship Id="rId5" Type="http://schemas.openxmlformats.org/officeDocument/2006/relationships/image" Target="../media/image143.emf"/><Relationship Id="rId4" Type="http://schemas.openxmlformats.org/officeDocument/2006/relationships/image" Target="../media/image142.emf"/></Relationships>
</file>

<file path=ppt/slides/_rels/slide73.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emf"/><Relationship Id="rId7" Type="http://schemas.openxmlformats.org/officeDocument/2006/relationships/image" Target="../media/image148.emf"/><Relationship Id="rId2" Type="http://schemas.openxmlformats.org/officeDocument/2006/relationships/notesSlide" Target="../notesSlides/notesSlide68.xml"/><Relationship Id="rId1" Type="http://schemas.openxmlformats.org/officeDocument/2006/relationships/slideLayout" Target="../slideLayouts/slideLayout136.xml"/><Relationship Id="rId6" Type="http://schemas.openxmlformats.org/officeDocument/2006/relationships/image" Target="../media/image147.emf"/><Relationship Id="rId5" Type="http://schemas.openxmlformats.org/officeDocument/2006/relationships/image" Target="../media/image146.emf"/><Relationship Id="rId4" Type="http://schemas.openxmlformats.org/officeDocument/2006/relationships/image" Target="../media/image145.emf"/></Relationships>
</file>

<file path=ppt/slides/_rels/slide7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9.xml"/><Relationship Id="rId1" Type="http://schemas.openxmlformats.org/officeDocument/2006/relationships/slideLayout" Target="../slideLayouts/slideLayout136.xml"/><Relationship Id="rId4" Type="http://schemas.openxmlformats.org/officeDocument/2006/relationships/image" Target="../media/image151.png"/></Relationships>
</file>

<file path=ppt/slides/_rels/slide7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0.xml"/><Relationship Id="rId1" Type="http://schemas.openxmlformats.org/officeDocument/2006/relationships/slideLayout" Target="../slideLayouts/slideLayout136.xml"/><Relationship Id="rId4" Type="http://schemas.openxmlformats.org/officeDocument/2006/relationships/image" Target="../media/image151.png"/></Relationships>
</file>

<file path=ppt/slides/_rels/slide7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1.xml"/><Relationship Id="rId1" Type="http://schemas.openxmlformats.org/officeDocument/2006/relationships/slideLayout" Target="../slideLayouts/slideLayout136.xml"/><Relationship Id="rId4" Type="http://schemas.openxmlformats.org/officeDocument/2006/relationships/image" Target="../media/image150.png"/></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136.xml"/><Relationship Id="rId4" Type="http://schemas.openxmlformats.org/officeDocument/2006/relationships/image" Target="../media/image55.svg"/></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155.xml"/><Relationship Id="rId4" Type="http://schemas.openxmlformats.org/officeDocument/2006/relationships/image" Target="../media/image55.svg"/></Relationships>
</file>

<file path=ppt/slides/_rels/slide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4.xml"/><Relationship Id="rId1" Type="http://schemas.openxmlformats.org/officeDocument/2006/relationships/slideLayout" Target="../slideLayouts/slideLayout136.xml"/><Relationship Id="rId4" Type="http://schemas.openxmlformats.org/officeDocument/2006/relationships/image" Target="../media/image153.emf"/></Relationships>
</file>

<file path=ppt/slides/_rels/slide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5.xml"/><Relationship Id="rId1" Type="http://schemas.openxmlformats.org/officeDocument/2006/relationships/slideLayout" Target="../slideLayouts/slideLayout136.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153.emf"/></Relationships>
</file>

<file path=ppt/slides/_rels/slide8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6.xml"/><Relationship Id="rId1" Type="http://schemas.openxmlformats.org/officeDocument/2006/relationships/slideLayout" Target="../slideLayouts/slideLayout136.xml"/><Relationship Id="rId4" Type="http://schemas.openxmlformats.org/officeDocument/2006/relationships/image" Target="../media/image153.emf"/></Relationships>
</file>

<file path=ppt/slides/_rels/slide82.xml.rels><?xml version="1.0" encoding="UTF-8" standalone="yes"?>
<Relationships xmlns="http://schemas.openxmlformats.org/package/2006/relationships"><Relationship Id="rId8" Type="http://schemas.openxmlformats.org/officeDocument/2006/relationships/image" Target="../media/image159.svg"/><Relationship Id="rId13" Type="http://schemas.openxmlformats.org/officeDocument/2006/relationships/image" Target="../media/image164.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svg"/><Relationship Id="rId2" Type="http://schemas.openxmlformats.org/officeDocument/2006/relationships/notesSlide" Target="../notesSlides/notesSlide77.xml"/><Relationship Id="rId1" Type="http://schemas.openxmlformats.org/officeDocument/2006/relationships/slideLayout" Target="../slideLayouts/slideLayout161.xml"/><Relationship Id="rId6" Type="http://schemas.openxmlformats.org/officeDocument/2006/relationships/image" Target="../media/image157.svg"/><Relationship Id="rId11" Type="http://schemas.openxmlformats.org/officeDocument/2006/relationships/image" Target="../media/image162.png"/><Relationship Id="rId5" Type="http://schemas.openxmlformats.org/officeDocument/2006/relationships/image" Target="../media/image156.png"/><Relationship Id="rId10" Type="http://schemas.openxmlformats.org/officeDocument/2006/relationships/image" Target="../media/image161.svg"/><Relationship Id="rId4" Type="http://schemas.openxmlformats.org/officeDocument/2006/relationships/image" Target="../media/image155.svg"/><Relationship Id="rId9" Type="http://schemas.openxmlformats.org/officeDocument/2006/relationships/image" Target="../media/image160.png"/><Relationship Id="rId14" Type="http://schemas.openxmlformats.org/officeDocument/2006/relationships/image" Target="../media/image165.sv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8.xml"/></Relationships>
</file>

<file path=ppt/slides/_rels/slide86.xml.rels><?xml version="1.0" encoding="UTF-8" standalone="yes"?>
<Relationships xmlns="http://schemas.openxmlformats.org/package/2006/relationships"><Relationship Id="rId3" Type="http://schemas.openxmlformats.org/officeDocument/2006/relationships/hyperlink" Target="https://info.microsoft.com/ww-landing-azure-sql-data-warehouse-contactme.html" TargetMode="External"/><Relationship Id="rId2" Type="http://schemas.openxmlformats.org/officeDocument/2006/relationships/notesSlide" Target="../notesSlides/notesSlide81.xml"/><Relationship Id="rId1" Type="http://schemas.openxmlformats.org/officeDocument/2006/relationships/slideLayout" Target="../slideLayouts/slideLayout137.xml"/><Relationship Id="rId6" Type="http://schemas.openxmlformats.org/officeDocument/2006/relationships/comments" Target="../comments/comment1.xml"/><Relationship Id="rId5" Type="http://schemas.openxmlformats.org/officeDocument/2006/relationships/hyperlink" Target="https://azure.microsoft.com/free/sql-data-warehouse/" TargetMode="External"/><Relationship Id="rId4" Type="http://schemas.openxmlformats.org/officeDocument/2006/relationships/hyperlink" Target="https://now.informatica.com/Microsoft_CDW_Workshops.html#fbid=uqwtl_SXNFV"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4.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3.xml"/><Relationship Id="rId1" Type="http://schemas.openxmlformats.org/officeDocument/2006/relationships/slideLayout" Target="../slideLayouts/slideLayout51.xml"/><Relationship Id="rId4" Type="http://schemas.openxmlformats.org/officeDocument/2006/relationships/image" Target="../media/image55.svg"/></Relationships>
</file>

<file path=ppt/slides/_rels/slide89.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166.png"/><Relationship Id="rId7" Type="http://schemas.openxmlformats.org/officeDocument/2006/relationships/image" Target="../media/image54.png"/><Relationship Id="rId2" Type="http://schemas.openxmlformats.org/officeDocument/2006/relationships/notesSlide" Target="../notesSlides/notesSlide84.xml"/><Relationship Id="rId1" Type="http://schemas.openxmlformats.org/officeDocument/2006/relationships/slideLayout" Target="../slideLayouts/slideLayout51.xml"/><Relationship Id="rId6" Type="http://schemas.openxmlformats.org/officeDocument/2006/relationships/image" Target="../media/image168.svg"/><Relationship Id="rId5" Type="http://schemas.openxmlformats.org/officeDocument/2006/relationships/image" Target="../media/image167.png"/><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51.xml"/><Relationship Id="rId4" Type="http://schemas.openxmlformats.org/officeDocument/2006/relationships/image" Target="../media/image5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721284"/>
            <a:ext cx="7371793" cy="1793104"/>
          </a:xfrm>
        </p:spPr>
        <p:txBody>
          <a:bodyPr/>
          <a:lstStyle/>
          <a:p>
            <a:r>
              <a:rPr lang="en-US" sz="4800" dirty="0"/>
              <a:t>Analytics in a day</a:t>
            </a:r>
            <a:br>
              <a:rPr lang="en-US" sz="4800" dirty="0"/>
            </a:br>
            <a:br>
              <a:rPr lang="en-US" sz="4800" dirty="0"/>
            </a:br>
            <a:endParaRPr lang="en-US" sz="4800" dirty="0">
              <a:solidFill>
                <a:schemeClr val="accent1"/>
              </a:solidFill>
            </a:endParaRPr>
          </a:p>
        </p:txBody>
      </p:sp>
      <p:sp>
        <p:nvSpPr>
          <p:cNvPr id="21" name="Text Placeholder 2">
            <a:extLst>
              <a:ext uri="{FF2B5EF4-FFF2-40B4-BE49-F238E27FC236}">
                <a16:creationId xmlns:a16="http://schemas.microsoft.com/office/drawing/2014/main" id="{6D0B77B5-C00F-4BBF-84E9-A9E9E8760E83}"/>
              </a:ext>
            </a:extLst>
          </p:cNvPr>
          <p:cNvSpPr>
            <a:spLocks noGrp="1"/>
          </p:cNvSpPr>
          <p:nvPr>
            <p:ph type="body" sz="quarter" idx="12"/>
          </p:nvPr>
        </p:nvSpPr>
        <p:spPr>
          <a:xfrm>
            <a:off x="434975" y="3507866"/>
            <a:ext cx="5381625" cy="1078422"/>
          </a:xfrm>
        </p:spPr>
        <p:txBody>
          <a:bodyPr/>
          <a:lstStyle/>
          <a:p>
            <a:r>
              <a:rPr lang="en-US" sz="3200" spc="-147" dirty="0">
                <a:ln w="3175">
                  <a:noFill/>
                </a:ln>
                <a:solidFill>
                  <a:schemeClr val="accent1"/>
                </a:solidFill>
                <a:latin typeface="+mj-lt"/>
                <a:cs typeface="Segoe UI" pitchFamily="34" charset="0"/>
              </a:rPr>
              <a:t>Cloud analytics in the age of self-service and data science</a:t>
            </a:r>
          </a:p>
        </p:txBody>
      </p:sp>
      <p:pic>
        <p:nvPicPr>
          <p:cNvPr id="22" name="Graphic 21">
            <a:extLst>
              <a:ext uri="{FF2B5EF4-FFF2-40B4-BE49-F238E27FC236}">
                <a16:creationId xmlns:a16="http://schemas.microsoft.com/office/drawing/2014/main" id="{1F73C1FA-FB9D-8549-B67A-103DCC99CE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032500" y="508000"/>
            <a:ext cx="5695952" cy="5784852"/>
          </a:xfrm>
          <a:prstGeom prst="rect">
            <a:avLst/>
          </a:prstGeom>
        </p:spPr>
      </p:pic>
    </p:spTree>
    <p:extLst>
      <p:ext uri="{BB962C8B-B14F-4D97-AF65-F5344CB8AC3E}">
        <p14:creationId xmlns:p14="http://schemas.microsoft.com/office/powerpoint/2010/main" val="218960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Group 109">
            <a:extLst>
              <a:ext uri="{FF2B5EF4-FFF2-40B4-BE49-F238E27FC236}">
                <a16:creationId xmlns:a16="http://schemas.microsoft.com/office/drawing/2014/main" id="{64FB46FE-2165-1040-9AB6-3CE75B8133C0}"/>
              </a:ext>
            </a:extLst>
          </p:cNvPr>
          <p:cNvGrpSpPr/>
          <p:nvPr/>
        </p:nvGrpSpPr>
        <p:grpSpPr>
          <a:xfrm>
            <a:off x="1971534" y="2284041"/>
            <a:ext cx="8620939" cy="3356382"/>
            <a:chOff x="1971534" y="2284041"/>
            <a:chExt cx="8620939" cy="3356382"/>
          </a:xfrm>
        </p:grpSpPr>
        <p:cxnSp>
          <p:nvCxnSpPr>
            <p:cNvPr id="111" name="Straight Arrow Connector 110">
              <a:extLst>
                <a:ext uri="{FF2B5EF4-FFF2-40B4-BE49-F238E27FC236}">
                  <a16:creationId xmlns:a16="http://schemas.microsoft.com/office/drawing/2014/main" id="{E92DBDE0-DD73-0942-89A8-D43097401807}"/>
                </a:ext>
              </a:extLst>
            </p:cNvPr>
            <p:cNvCxnSpPr>
              <a:cxnSpLocks/>
            </p:cNvCxnSpPr>
            <p:nvPr/>
          </p:nvCxnSpPr>
          <p:spPr>
            <a:xfrm flipV="1">
              <a:off x="7681810" y="4401220"/>
              <a:ext cx="0" cy="257167"/>
            </a:xfrm>
            <a:prstGeom prst="straightConnector1">
              <a:avLst/>
            </a:prstGeom>
            <a:noFill/>
            <a:ln w="19050" cap="flat" cmpd="sng" algn="ctr">
              <a:solidFill>
                <a:schemeClr val="bg1">
                  <a:lumMod val="75000"/>
                </a:schemeClr>
              </a:solidFill>
              <a:prstDash val="solid"/>
              <a:headEnd type="none" w="lg" len="med"/>
              <a:tailEnd type="triangle" w="med" len="med"/>
            </a:ln>
            <a:effectLst/>
          </p:spPr>
        </p:cxnSp>
        <p:cxnSp>
          <p:nvCxnSpPr>
            <p:cNvPr id="112" name="Straight Arrow Connector 111">
              <a:extLst>
                <a:ext uri="{FF2B5EF4-FFF2-40B4-BE49-F238E27FC236}">
                  <a16:creationId xmlns:a16="http://schemas.microsoft.com/office/drawing/2014/main" id="{C859EBD7-3452-5E49-852B-86440A746079}"/>
                </a:ext>
              </a:extLst>
            </p:cNvPr>
            <p:cNvCxnSpPr>
              <a:cxnSpLocks/>
            </p:cNvCxnSpPr>
            <p:nvPr/>
          </p:nvCxnSpPr>
          <p:spPr>
            <a:xfrm flipV="1">
              <a:off x="10592473" y="2996014"/>
              <a:ext cx="0" cy="418955"/>
            </a:xfrm>
            <a:prstGeom prst="straightConnector1">
              <a:avLst/>
            </a:prstGeom>
            <a:noFill/>
            <a:ln w="19050" cap="flat" cmpd="sng" algn="ctr">
              <a:solidFill>
                <a:schemeClr val="bg1">
                  <a:lumMod val="75000"/>
                </a:schemeClr>
              </a:solidFill>
              <a:prstDash val="solid"/>
              <a:headEnd type="none" w="lg" len="med"/>
              <a:tailEnd type="triangle" w="med" len="med"/>
            </a:ln>
            <a:effectLst/>
          </p:spPr>
        </p:cxnSp>
        <p:cxnSp>
          <p:nvCxnSpPr>
            <p:cNvPr id="113" name="Straight Arrow Connector 112">
              <a:extLst>
                <a:ext uri="{FF2B5EF4-FFF2-40B4-BE49-F238E27FC236}">
                  <a16:creationId xmlns:a16="http://schemas.microsoft.com/office/drawing/2014/main" id="{B6A2345B-AA48-4A4E-B351-59C2FD40B9C4}"/>
                </a:ext>
              </a:extLst>
            </p:cNvPr>
            <p:cNvCxnSpPr>
              <a:cxnSpLocks/>
            </p:cNvCxnSpPr>
            <p:nvPr/>
          </p:nvCxnSpPr>
          <p:spPr>
            <a:xfrm>
              <a:off x="8799687" y="2284041"/>
              <a:ext cx="515471" cy="0"/>
            </a:xfrm>
            <a:prstGeom prst="straightConnector1">
              <a:avLst/>
            </a:prstGeom>
            <a:noFill/>
            <a:ln w="19050" cap="flat" cmpd="sng" algn="ctr">
              <a:solidFill>
                <a:schemeClr val="bg1">
                  <a:lumMod val="75000"/>
                </a:schemeClr>
              </a:solidFill>
              <a:prstDash val="solid"/>
              <a:headEnd type="none" w="lg" len="med"/>
              <a:tailEnd type="triangle" w="med" len="med"/>
            </a:ln>
            <a:effectLst/>
          </p:spPr>
        </p:cxnSp>
        <p:cxnSp>
          <p:nvCxnSpPr>
            <p:cNvPr id="114" name="Straight Arrow Connector 113">
              <a:extLst>
                <a:ext uri="{FF2B5EF4-FFF2-40B4-BE49-F238E27FC236}">
                  <a16:creationId xmlns:a16="http://schemas.microsoft.com/office/drawing/2014/main" id="{3C5E9FC4-CFB0-F84F-AECB-1FB3DFA6FB64}"/>
                </a:ext>
              </a:extLst>
            </p:cNvPr>
            <p:cNvCxnSpPr>
              <a:cxnSpLocks/>
            </p:cNvCxnSpPr>
            <p:nvPr/>
          </p:nvCxnSpPr>
          <p:spPr>
            <a:xfrm>
              <a:off x="8799687" y="3823338"/>
              <a:ext cx="515471" cy="0"/>
            </a:xfrm>
            <a:prstGeom prst="straightConnector1">
              <a:avLst/>
            </a:prstGeom>
            <a:noFill/>
            <a:ln w="19050" cap="flat" cmpd="sng" algn="ctr">
              <a:solidFill>
                <a:schemeClr val="bg1">
                  <a:lumMod val="75000"/>
                </a:schemeClr>
              </a:solidFill>
              <a:prstDash val="solid"/>
              <a:headEnd type="none" w="lg" len="med"/>
              <a:tailEnd type="triangle" w="med" len="med"/>
            </a:ln>
            <a:effectLst/>
          </p:spPr>
        </p:cxnSp>
        <p:cxnSp>
          <p:nvCxnSpPr>
            <p:cNvPr id="115" name="Straight Arrow Connector 114">
              <a:extLst>
                <a:ext uri="{FF2B5EF4-FFF2-40B4-BE49-F238E27FC236}">
                  <a16:creationId xmlns:a16="http://schemas.microsoft.com/office/drawing/2014/main" id="{CF544912-9D71-7A4C-BF2A-987E2AE2CDE7}"/>
                </a:ext>
              </a:extLst>
            </p:cNvPr>
            <p:cNvCxnSpPr>
              <a:cxnSpLocks/>
            </p:cNvCxnSpPr>
            <p:nvPr/>
          </p:nvCxnSpPr>
          <p:spPr>
            <a:xfrm>
              <a:off x="4619687" y="2943803"/>
              <a:ext cx="0" cy="257167"/>
            </a:xfrm>
            <a:prstGeom prst="straightConnector1">
              <a:avLst/>
            </a:prstGeom>
            <a:noFill/>
            <a:ln w="19050" cap="flat" cmpd="sng" algn="ctr">
              <a:solidFill>
                <a:schemeClr val="bg1">
                  <a:lumMod val="75000"/>
                </a:schemeClr>
              </a:solidFill>
              <a:prstDash val="solid"/>
              <a:headEnd type="none" w="lg" len="med"/>
              <a:tailEnd type="triangle" w="med" len="med"/>
            </a:ln>
            <a:effectLst/>
          </p:spPr>
        </p:cxnSp>
        <p:cxnSp>
          <p:nvCxnSpPr>
            <p:cNvPr id="116" name="Straight Arrow Connector 115">
              <a:extLst>
                <a:ext uri="{FF2B5EF4-FFF2-40B4-BE49-F238E27FC236}">
                  <a16:creationId xmlns:a16="http://schemas.microsoft.com/office/drawing/2014/main" id="{C3FAE342-51CA-D445-AF52-D87421A91752}"/>
                </a:ext>
              </a:extLst>
            </p:cNvPr>
            <p:cNvCxnSpPr>
              <a:cxnSpLocks/>
            </p:cNvCxnSpPr>
            <p:nvPr/>
          </p:nvCxnSpPr>
          <p:spPr>
            <a:xfrm flipV="1">
              <a:off x="4342156" y="4401220"/>
              <a:ext cx="0" cy="257167"/>
            </a:xfrm>
            <a:prstGeom prst="straightConnector1">
              <a:avLst/>
            </a:prstGeom>
            <a:noFill/>
            <a:ln w="19050" cap="flat" cmpd="sng" algn="ctr">
              <a:solidFill>
                <a:schemeClr val="bg1">
                  <a:lumMod val="75000"/>
                </a:schemeClr>
              </a:solidFill>
              <a:prstDash val="solid"/>
              <a:headEnd type="none" w="lg" len="med"/>
              <a:tailEnd type="triangle" w="med" len="med"/>
            </a:ln>
            <a:effectLst/>
          </p:spPr>
        </p:cxnSp>
        <p:cxnSp>
          <p:nvCxnSpPr>
            <p:cNvPr id="117" name="Straight Arrow Connector 116">
              <a:extLst>
                <a:ext uri="{FF2B5EF4-FFF2-40B4-BE49-F238E27FC236}">
                  <a16:creationId xmlns:a16="http://schemas.microsoft.com/office/drawing/2014/main" id="{66892308-4ABA-7347-B55F-68EC03C264EA}"/>
                </a:ext>
              </a:extLst>
            </p:cNvPr>
            <p:cNvCxnSpPr>
              <a:cxnSpLocks/>
            </p:cNvCxnSpPr>
            <p:nvPr/>
          </p:nvCxnSpPr>
          <p:spPr>
            <a:xfrm>
              <a:off x="4897217" y="4268606"/>
              <a:ext cx="0" cy="330399"/>
            </a:xfrm>
            <a:prstGeom prst="straightConnector1">
              <a:avLst/>
            </a:prstGeom>
            <a:noFill/>
            <a:ln w="19050" cap="flat" cmpd="sng" algn="ctr">
              <a:solidFill>
                <a:schemeClr val="bg1">
                  <a:lumMod val="75000"/>
                </a:schemeClr>
              </a:solidFill>
              <a:prstDash val="solid"/>
              <a:headEnd type="none" w="lg" len="med"/>
              <a:tailEnd type="triangle" w="med" len="med"/>
            </a:ln>
            <a:effectLst/>
          </p:spPr>
        </p:cxnSp>
        <p:cxnSp>
          <p:nvCxnSpPr>
            <p:cNvPr id="118" name="Straight Arrow Connector 117">
              <a:extLst>
                <a:ext uri="{FF2B5EF4-FFF2-40B4-BE49-F238E27FC236}">
                  <a16:creationId xmlns:a16="http://schemas.microsoft.com/office/drawing/2014/main" id="{2E2A6E87-D504-6946-A978-24208F2A3DC7}"/>
                </a:ext>
              </a:extLst>
            </p:cNvPr>
            <p:cNvCxnSpPr>
              <a:cxnSpLocks/>
            </p:cNvCxnSpPr>
            <p:nvPr/>
          </p:nvCxnSpPr>
          <p:spPr>
            <a:xfrm>
              <a:off x="2153606" y="2284041"/>
              <a:ext cx="1188720"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119" name="Straight Arrow Connector 118">
              <a:extLst>
                <a:ext uri="{FF2B5EF4-FFF2-40B4-BE49-F238E27FC236}">
                  <a16:creationId xmlns:a16="http://schemas.microsoft.com/office/drawing/2014/main" id="{3CA0837A-2938-0548-8704-EF232ECD8902}"/>
                </a:ext>
              </a:extLst>
            </p:cNvPr>
            <p:cNvCxnSpPr>
              <a:cxnSpLocks/>
            </p:cNvCxnSpPr>
            <p:nvPr/>
          </p:nvCxnSpPr>
          <p:spPr>
            <a:xfrm>
              <a:off x="5818509" y="3700720"/>
              <a:ext cx="515471" cy="0"/>
            </a:xfrm>
            <a:prstGeom prst="straightConnector1">
              <a:avLst/>
            </a:prstGeom>
            <a:noFill/>
            <a:ln w="19050" cap="flat" cmpd="sng" algn="ctr">
              <a:solidFill>
                <a:schemeClr val="bg1">
                  <a:lumMod val="75000"/>
                </a:schemeClr>
              </a:solidFill>
              <a:prstDash val="solid"/>
              <a:headEnd type="none" w="lg" len="med"/>
              <a:tailEnd type="triangle" w="med" len="med"/>
            </a:ln>
            <a:effectLst/>
          </p:spPr>
        </p:cxnSp>
        <p:cxnSp>
          <p:nvCxnSpPr>
            <p:cNvPr id="120" name="Straight Arrow Connector 119">
              <a:extLst>
                <a:ext uri="{FF2B5EF4-FFF2-40B4-BE49-F238E27FC236}">
                  <a16:creationId xmlns:a16="http://schemas.microsoft.com/office/drawing/2014/main" id="{0F4B0DA8-A2BF-B045-99A4-403BEB990F87}"/>
                </a:ext>
              </a:extLst>
            </p:cNvPr>
            <p:cNvCxnSpPr>
              <a:cxnSpLocks/>
            </p:cNvCxnSpPr>
            <p:nvPr/>
          </p:nvCxnSpPr>
          <p:spPr>
            <a:xfrm flipH="1">
              <a:off x="5900325" y="3942532"/>
              <a:ext cx="515471" cy="0"/>
            </a:xfrm>
            <a:prstGeom prst="straightConnector1">
              <a:avLst/>
            </a:prstGeom>
            <a:noFill/>
            <a:ln w="19050" cap="flat" cmpd="sng" algn="ctr">
              <a:solidFill>
                <a:schemeClr val="bg1">
                  <a:lumMod val="75000"/>
                </a:schemeClr>
              </a:solidFill>
              <a:prstDash val="solid"/>
              <a:headEnd type="none" w="lg" len="med"/>
              <a:tailEnd type="triangle" w="med" len="med"/>
            </a:ln>
            <a:effectLst/>
          </p:spPr>
        </p:cxnSp>
        <p:cxnSp>
          <p:nvCxnSpPr>
            <p:cNvPr id="121" name="Straight Arrow Connector 120">
              <a:extLst>
                <a:ext uri="{FF2B5EF4-FFF2-40B4-BE49-F238E27FC236}">
                  <a16:creationId xmlns:a16="http://schemas.microsoft.com/office/drawing/2014/main" id="{9E72ABD0-E088-FA4F-BD41-C89CDE7A7375}"/>
                </a:ext>
              </a:extLst>
            </p:cNvPr>
            <p:cNvCxnSpPr>
              <a:cxnSpLocks/>
            </p:cNvCxnSpPr>
            <p:nvPr/>
          </p:nvCxnSpPr>
          <p:spPr>
            <a:xfrm>
              <a:off x="5818510" y="2284041"/>
              <a:ext cx="515471" cy="0"/>
            </a:xfrm>
            <a:prstGeom prst="straightConnector1">
              <a:avLst/>
            </a:prstGeom>
            <a:noFill/>
            <a:ln w="19050" cap="flat" cmpd="sng" algn="ctr">
              <a:solidFill>
                <a:schemeClr val="bg1">
                  <a:lumMod val="75000"/>
                </a:schemeClr>
              </a:solidFill>
              <a:prstDash val="solid"/>
              <a:headEnd type="none" w="lg" len="med"/>
              <a:tailEnd type="triangle" w="med" len="med"/>
            </a:ln>
            <a:effectLst/>
          </p:spPr>
        </p:cxnSp>
        <p:cxnSp>
          <p:nvCxnSpPr>
            <p:cNvPr id="122" name="Straight Arrow Connector 121">
              <a:extLst>
                <a:ext uri="{FF2B5EF4-FFF2-40B4-BE49-F238E27FC236}">
                  <a16:creationId xmlns:a16="http://schemas.microsoft.com/office/drawing/2014/main" id="{99D64FD5-516D-AA4B-AAB7-C7B55309393E}"/>
                </a:ext>
              </a:extLst>
            </p:cNvPr>
            <p:cNvCxnSpPr>
              <a:cxnSpLocks/>
            </p:cNvCxnSpPr>
            <p:nvPr/>
          </p:nvCxnSpPr>
          <p:spPr>
            <a:xfrm>
              <a:off x="2157625" y="3775444"/>
              <a:ext cx="1188720"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138" name="Straight Arrow Connector 137">
              <a:extLst>
                <a:ext uri="{FF2B5EF4-FFF2-40B4-BE49-F238E27FC236}">
                  <a16:creationId xmlns:a16="http://schemas.microsoft.com/office/drawing/2014/main" id="{1F406F96-E3F4-1A4F-8285-A2D8F6044E12}"/>
                </a:ext>
              </a:extLst>
            </p:cNvPr>
            <p:cNvCxnSpPr>
              <a:cxnSpLocks/>
            </p:cNvCxnSpPr>
            <p:nvPr/>
          </p:nvCxnSpPr>
          <p:spPr>
            <a:xfrm>
              <a:off x="2153606" y="5138953"/>
              <a:ext cx="1188720" cy="0"/>
            </a:xfrm>
            <a:prstGeom prst="straightConnector1">
              <a:avLst/>
            </a:prstGeom>
            <a:noFill/>
            <a:ln w="19050" cap="flat" cmpd="sng" algn="ctr">
              <a:solidFill>
                <a:srgbClr val="000000"/>
              </a:solidFill>
              <a:prstDash val="solid"/>
              <a:headEnd type="none" w="lg" len="med"/>
              <a:tailEnd type="triangle" w="med" len="med"/>
            </a:ln>
            <a:effectLst/>
          </p:spPr>
        </p:cxnSp>
        <p:sp>
          <p:nvSpPr>
            <p:cNvPr id="139" name="Rectangle 9">
              <a:extLst>
                <a:ext uri="{FF2B5EF4-FFF2-40B4-BE49-F238E27FC236}">
                  <a16:creationId xmlns:a16="http://schemas.microsoft.com/office/drawing/2014/main" id="{77ED4DBE-AFFB-AD49-8D88-64CE7DC142BC}"/>
                </a:ext>
              </a:extLst>
            </p:cNvPr>
            <p:cNvSpPr/>
            <p:nvPr/>
          </p:nvSpPr>
          <p:spPr bwMode="auto">
            <a:xfrm>
              <a:off x="1971534" y="3340575"/>
              <a:ext cx="185425" cy="2299848"/>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noFill/>
            <a:ln w="19050" cap="flat" cmpd="sng" algn="ctr">
              <a:solidFill>
                <a:srgbClr val="000000"/>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a:extLst>
                <a:ext uri="{FF2B5EF4-FFF2-40B4-BE49-F238E27FC236}">
                  <a16:creationId xmlns:a16="http://schemas.microsoft.com/office/drawing/2014/main" id="{115D21A8-50CF-794A-90F1-219393426BB7}"/>
                </a:ext>
              </a:extLst>
            </p:cNvPr>
            <p:cNvSpPr/>
            <p:nvPr/>
          </p:nvSpPr>
          <p:spPr bwMode="auto">
            <a:xfrm>
              <a:off x="8845769" y="4425246"/>
              <a:ext cx="1746702" cy="760192"/>
            </a:xfrm>
            <a:custGeom>
              <a:avLst/>
              <a:gdLst>
                <a:gd name="connsiteX0" fmla="*/ 0 w 1670304"/>
                <a:gd name="connsiteY0" fmla="*/ 816864 h 816864"/>
                <a:gd name="connsiteX1" fmla="*/ 1670304 w 1670304"/>
                <a:gd name="connsiteY1" fmla="*/ 816864 h 816864"/>
                <a:gd name="connsiteX2" fmla="*/ 1670304 w 1670304"/>
                <a:gd name="connsiteY2" fmla="*/ 0 h 816864"/>
              </a:gdLst>
              <a:ahLst/>
              <a:cxnLst>
                <a:cxn ang="0">
                  <a:pos x="connsiteX0" y="connsiteY0"/>
                </a:cxn>
                <a:cxn ang="0">
                  <a:pos x="connsiteX1" y="connsiteY1"/>
                </a:cxn>
                <a:cxn ang="0">
                  <a:pos x="connsiteX2" y="connsiteY2"/>
                </a:cxn>
              </a:cxnLst>
              <a:rect l="l" t="t" r="r" b="b"/>
              <a:pathLst>
                <a:path w="1670304" h="816864">
                  <a:moveTo>
                    <a:pt x="0" y="816864"/>
                  </a:moveTo>
                  <a:lnTo>
                    <a:pt x="1670304" y="816864"/>
                  </a:lnTo>
                  <a:lnTo>
                    <a:pt x="1670304" y="0"/>
                  </a:lnTo>
                </a:path>
              </a:pathLst>
            </a:custGeom>
            <a:noFill/>
            <a:ln w="19050" cap="flat" cmpd="sng" algn="ctr">
              <a:solidFill>
                <a:schemeClr val="bg1">
                  <a:lumMod val="75000"/>
                </a:schemeClr>
              </a:solidFill>
              <a:prstDash val="solid"/>
              <a:headEnd type="none" w="med" len="med"/>
              <a:tailEnd type="triangl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D0CF4-C546-1240-AE4C-287BFF7DBC8B}"/>
              </a:ext>
            </a:extLst>
          </p:cNvPr>
          <p:cNvSpPr>
            <a:spLocks noGrp="1"/>
          </p:cNvSpPr>
          <p:nvPr>
            <p:ph type="title" idx="4294967295"/>
          </p:nvPr>
        </p:nvSpPr>
        <p:spPr>
          <a:xfrm>
            <a:off x="434975" y="457200"/>
            <a:ext cx="8951913" cy="554038"/>
          </a:xfrm>
        </p:spPr>
        <p:txBody>
          <a:bodyPr/>
          <a:lstStyle/>
          <a:p>
            <a:r>
              <a:rPr lang="en-US" dirty="0"/>
              <a:t>Data sources for analytics</a:t>
            </a:r>
          </a:p>
        </p:txBody>
      </p:sp>
      <p:sp>
        <p:nvSpPr>
          <p:cNvPr id="86" name="Rectangle 85">
            <a:extLst>
              <a:ext uri="{FF2B5EF4-FFF2-40B4-BE49-F238E27FC236}">
                <a16:creationId xmlns:a16="http://schemas.microsoft.com/office/drawing/2014/main" id="{F9588888-83D6-B446-AE59-FCF852F83D0D}"/>
              </a:ext>
            </a:extLst>
          </p:cNvPr>
          <p:cNvSpPr/>
          <p:nvPr/>
        </p:nvSpPr>
        <p:spPr bwMode="auto">
          <a:xfrm>
            <a:off x="6375229" y="1889404"/>
            <a:ext cx="2476829" cy="2505456"/>
          </a:xfrm>
          <a:prstGeom prst="rect">
            <a:avLst/>
          </a:prstGeom>
          <a:solidFill>
            <a:srgbClr val="FFFFFF">
              <a:lumMod val="95000"/>
            </a:srgbClr>
          </a:solidFill>
          <a:ln w="15875"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87" name="Rectangle 86">
            <a:extLst>
              <a:ext uri="{FF2B5EF4-FFF2-40B4-BE49-F238E27FC236}">
                <a16:creationId xmlns:a16="http://schemas.microsoft.com/office/drawing/2014/main" id="{D7B4AAA0-4E59-FD42-B397-00380C54AB78}"/>
              </a:ext>
            </a:extLst>
          </p:cNvPr>
          <p:cNvSpPr/>
          <p:nvPr/>
        </p:nvSpPr>
        <p:spPr bwMode="auto">
          <a:xfrm>
            <a:off x="3378580" y="4661470"/>
            <a:ext cx="5461768"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88" name="Rectangle 87">
            <a:extLst>
              <a:ext uri="{FF2B5EF4-FFF2-40B4-BE49-F238E27FC236}">
                <a16:creationId xmlns:a16="http://schemas.microsoft.com/office/drawing/2014/main" id="{9F64FD52-2FC0-824C-AF45-2BC3F06845EC}"/>
              </a:ext>
            </a:extLst>
          </p:cNvPr>
          <p:cNvSpPr/>
          <p:nvPr/>
        </p:nvSpPr>
        <p:spPr bwMode="auto">
          <a:xfrm>
            <a:off x="9354058" y="3324892"/>
            <a:ext cx="2476829" cy="1060704"/>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89" name="Rectangle 88">
            <a:extLst>
              <a:ext uri="{FF2B5EF4-FFF2-40B4-BE49-F238E27FC236}">
                <a16:creationId xmlns:a16="http://schemas.microsoft.com/office/drawing/2014/main" id="{5BDD6329-93EA-EC4A-90F7-D1F2CF4CCB57}"/>
              </a:ext>
            </a:extLst>
          </p:cNvPr>
          <p:cNvSpPr/>
          <p:nvPr/>
        </p:nvSpPr>
        <p:spPr bwMode="auto">
          <a:xfrm>
            <a:off x="9362344" y="18878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90" name="Rectangle 89">
            <a:extLst>
              <a:ext uri="{FF2B5EF4-FFF2-40B4-BE49-F238E27FC236}">
                <a16:creationId xmlns:a16="http://schemas.microsoft.com/office/drawing/2014/main" id="{6765EF6F-7C6B-5342-B2AC-131B073F8B74}"/>
              </a:ext>
            </a:extLst>
          </p:cNvPr>
          <p:cNvSpPr/>
          <p:nvPr/>
        </p:nvSpPr>
        <p:spPr bwMode="auto">
          <a:xfrm>
            <a:off x="3386045" y="3274964"/>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91" name="Rectangle 90">
            <a:extLst>
              <a:ext uri="{FF2B5EF4-FFF2-40B4-BE49-F238E27FC236}">
                <a16:creationId xmlns:a16="http://schemas.microsoft.com/office/drawing/2014/main" id="{E6245522-3075-DE44-9DA3-B9D71E6AD85F}"/>
              </a:ext>
            </a:extLst>
          </p:cNvPr>
          <p:cNvSpPr/>
          <p:nvPr/>
        </p:nvSpPr>
        <p:spPr bwMode="auto">
          <a:xfrm>
            <a:off x="3384678" y="18878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92" name="TextBox 91">
            <a:extLst>
              <a:ext uri="{FF2B5EF4-FFF2-40B4-BE49-F238E27FC236}">
                <a16:creationId xmlns:a16="http://schemas.microsoft.com/office/drawing/2014/main" id="{24D64FC3-6D1D-CD48-B0DE-1DB1325B3560}"/>
              </a:ext>
            </a:extLst>
          </p:cNvPr>
          <p:cNvSpPr txBox="1"/>
          <p:nvPr/>
        </p:nvSpPr>
        <p:spPr>
          <a:xfrm>
            <a:off x="7473688" y="2963050"/>
            <a:ext cx="1152879" cy="332399"/>
          </a:xfrm>
          <a:prstGeom prst="rect">
            <a:avLst/>
          </a:prstGeom>
          <a:noFill/>
        </p:spPr>
        <p:txBody>
          <a:bodyPr wrap="square" lIns="0" tIns="0" rIns="0" bIns="0" rtlCol="0">
            <a:spAutoFit/>
          </a:bodyPr>
          <a:lstStyle/>
          <a:p>
            <a:pPr defTabSz="914367">
              <a:lnSpc>
                <a:spcPct val="90000"/>
              </a:lnSpc>
              <a:defRPr/>
            </a:pPr>
            <a:r>
              <a:rPr lang="en-US" sz="1200" dirty="0">
                <a:solidFill>
                  <a:schemeClr val="bg1">
                    <a:lumMod val="75000"/>
                  </a:schemeClr>
                </a:solidFill>
                <a:latin typeface="Segoe UI Semibold"/>
              </a:rPr>
              <a:t>Azure Synapse Analytics</a:t>
            </a:r>
          </a:p>
        </p:txBody>
      </p:sp>
      <p:sp>
        <p:nvSpPr>
          <p:cNvPr id="93" name="TextBox 92">
            <a:extLst>
              <a:ext uri="{FF2B5EF4-FFF2-40B4-BE49-F238E27FC236}">
                <a16:creationId xmlns:a16="http://schemas.microsoft.com/office/drawing/2014/main" id="{B584AD03-C7D8-244C-8EEC-3AD7F848421D}"/>
              </a:ext>
            </a:extLst>
          </p:cNvPr>
          <p:cNvSpPr txBox="1"/>
          <p:nvPr/>
        </p:nvSpPr>
        <p:spPr>
          <a:xfrm>
            <a:off x="4535103" y="3678585"/>
            <a:ext cx="957734"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lumMod val="75000"/>
                  </a:schemeClr>
                </a:solidFill>
                <a:effectLst/>
                <a:uLnTx/>
                <a:uFillTx/>
                <a:latin typeface="Segoe UI Semibold"/>
              </a:rPr>
              <a:t>Azure Databricks</a:t>
            </a:r>
            <a:endParaRPr kumimoji="0" lang="en-US" sz="1200" b="0" i="0" u="none" strike="noStrike" kern="0" cap="none" spc="0" normalizeH="0" baseline="0" noProof="0" dirty="0">
              <a:ln>
                <a:noFill/>
              </a:ln>
              <a:solidFill>
                <a:schemeClr val="bg1">
                  <a:lumMod val="75000"/>
                </a:schemeClr>
              </a:solidFill>
              <a:effectLst/>
              <a:uLnTx/>
              <a:uFillTx/>
            </a:endParaRPr>
          </a:p>
        </p:txBody>
      </p:sp>
      <p:sp>
        <p:nvSpPr>
          <p:cNvPr id="94" name="TextBox 93">
            <a:extLst>
              <a:ext uri="{FF2B5EF4-FFF2-40B4-BE49-F238E27FC236}">
                <a16:creationId xmlns:a16="http://schemas.microsoft.com/office/drawing/2014/main" id="{AC7788A0-A38C-CA45-AD83-F704AF47DD60}"/>
              </a:ext>
            </a:extLst>
          </p:cNvPr>
          <p:cNvSpPr txBox="1"/>
          <p:nvPr/>
        </p:nvSpPr>
        <p:spPr>
          <a:xfrm>
            <a:off x="967863" y="2200914"/>
            <a:ext cx="1347266" cy="166199"/>
          </a:xfrm>
          <a:prstGeom prst="rect">
            <a:avLst/>
          </a:prstGeom>
          <a:noFill/>
        </p:spPr>
        <p:txBody>
          <a:bodyPr wrap="square" lIns="0" tIns="0" rIns="0" bIns="0" rtlCol="0" anchor="ctr" anchorCtr="0">
            <a:spAutoFit/>
          </a:bodyPr>
          <a:lstStyle/>
          <a:p>
            <a:pPr defTabSz="914367">
              <a:lnSpc>
                <a:spcPct val="90000"/>
              </a:lnSpc>
              <a:defRPr/>
            </a:pPr>
            <a:r>
              <a:rPr lang="en-US" sz="1200" dirty="0">
                <a:gradFill>
                  <a:gsLst>
                    <a:gs pos="2917">
                      <a:srgbClr val="1A1A1A"/>
                    </a:gs>
                    <a:gs pos="30000">
                      <a:srgbClr val="1A1A1A"/>
                    </a:gs>
                  </a:gsLst>
                  <a:lin ang="5400000" scaled="0"/>
                </a:gradFill>
                <a:latin typeface="Segoe UI Semibold"/>
              </a:rPr>
              <a:t>LOB sources</a:t>
            </a:r>
          </a:p>
        </p:txBody>
      </p:sp>
      <p:sp>
        <p:nvSpPr>
          <p:cNvPr id="95" name="TextBox 94">
            <a:extLst>
              <a:ext uri="{FF2B5EF4-FFF2-40B4-BE49-F238E27FC236}">
                <a16:creationId xmlns:a16="http://schemas.microsoft.com/office/drawing/2014/main" id="{774FF7AD-55B3-3641-9895-36CEAC4089CC}"/>
              </a:ext>
            </a:extLst>
          </p:cNvPr>
          <p:cNvSpPr txBox="1"/>
          <p:nvPr/>
        </p:nvSpPr>
        <p:spPr>
          <a:xfrm>
            <a:off x="967863" y="3417527"/>
            <a:ext cx="1078085" cy="498598"/>
          </a:xfrm>
          <a:prstGeom prst="rect">
            <a:avLst/>
          </a:prstGeom>
          <a:noFill/>
        </p:spPr>
        <p:txBody>
          <a:bodyPr wrap="square" lIns="0" tIns="0" rIns="0" bIns="0" rtlCol="0" anchor="ctr" anchorCtr="0">
            <a:spAutoFit/>
          </a:bodyPr>
          <a:lstStyle/>
          <a:p>
            <a:pPr defTabSz="914367">
              <a:lnSpc>
                <a:spcPct val="90000"/>
              </a:lnSpc>
              <a:defRPr/>
            </a:pPr>
            <a:r>
              <a:rPr lang="en-US" sz="1200" dirty="0">
                <a:gradFill>
                  <a:gsLst>
                    <a:gs pos="2917">
                      <a:srgbClr val="1A1A1A"/>
                    </a:gs>
                    <a:gs pos="30000">
                      <a:srgbClr val="1A1A1A"/>
                    </a:gs>
                  </a:gsLst>
                  <a:lin ang="5400000" scaled="0"/>
                </a:gradFill>
                <a:latin typeface="Segoe UI Semibold"/>
              </a:rPr>
              <a:t>Logs and streams (unstructured)</a:t>
            </a:r>
          </a:p>
        </p:txBody>
      </p:sp>
      <p:sp>
        <p:nvSpPr>
          <p:cNvPr id="96" name="TextBox 95">
            <a:extLst>
              <a:ext uri="{FF2B5EF4-FFF2-40B4-BE49-F238E27FC236}">
                <a16:creationId xmlns:a16="http://schemas.microsoft.com/office/drawing/2014/main" id="{69010C23-6BBB-AD4D-AEE2-32EA3FABF500}"/>
              </a:ext>
            </a:extLst>
          </p:cNvPr>
          <p:cNvSpPr txBox="1"/>
          <p:nvPr/>
        </p:nvSpPr>
        <p:spPr>
          <a:xfrm>
            <a:off x="967863" y="4324300"/>
            <a:ext cx="1129729" cy="332399"/>
          </a:xfrm>
          <a:prstGeom prst="rect">
            <a:avLst/>
          </a:prstGeom>
          <a:noFill/>
        </p:spPr>
        <p:txBody>
          <a:bodyPr wrap="square" lIns="0" tIns="0" rIns="0" bIns="0" rtlCol="0" anchor="ctr" anchorCtr="0">
            <a:spAutoFit/>
          </a:bodyPr>
          <a:lstStyle/>
          <a:p>
            <a:pPr defTabSz="914367">
              <a:lnSpc>
                <a:spcPct val="90000"/>
              </a:lnSpc>
              <a:defRPr/>
            </a:pPr>
            <a:r>
              <a:rPr lang="en-US" sz="1200" dirty="0">
                <a:gradFill>
                  <a:gsLst>
                    <a:gs pos="2917">
                      <a:srgbClr val="1A1A1A"/>
                    </a:gs>
                    <a:gs pos="30000">
                      <a:srgbClr val="1A1A1A"/>
                    </a:gs>
                  </a:gsLst>
                  <a:lin ang="5400000" scaled="0"/>
                </a:gradFill>
                <a:latin typeface="Segoe UI Semibold"/>
              </a:rPr>
              <a:t>Media (unstructured)</a:t>
            </a:r>
          </a:p>
        </p:txBody>
      </p:sp>
      <p:sp>
        <p:nvSpPr>
          <p:cNvPr id="97" name="TextBox 96">
            <a:extLst>
              <a:ext uri="{FF2B5EF4-FFF2-40B4-BE49-F238E27FC236}">
                <a16:creationId xmlns:a16="http://schemas.microsoft.com/office/drawing/2014/main" id="{008B49AC-6612-E54C-A49B-7FB3ED9940B0}"/>
              </a:ext>
            </a:extLst>
          </p:cNvPr>
          <p:cNvSpPr txBox="1"/>
          <p:nvPr/>
        </p:nvSpPr>
        <p:spPr>
          <a:xfrm>
            <a:off x="967863" y="5147974"/>
            <a:ext cx="1026647" cy="332399"/>
          </a:xfrm>
          <a:prstGeom prst="rect">
            <a:avLst/>
          </a:prstGeom>
          <a:noFill/>
        </p:spPr>
        <p:txBody>
          <a:bodyPr wrap="square" lIns="0" tIns="0" rIns="0" bIns="0" rtlCol="0" anchor="ctr" anchorCtr="0">
            <a:spAutoFit/>
          </a:bodyPr>
          <a:lstStyle/>
          <a:p>
            <a:pPr defTabSz="914367">
              <a:lnSpc>
                <a:spcPct val="90000"/>
              </a:lnSpc>
              <a:defRPr/>
            </a:pPr>
            <a:r>
              <a:rPr lang="en-US" sz="1200" dirty="0">
                <a:gradFill>
                  <a:gsLst>
                    <a:gs pos="2917">
                      <a:srgbClr val="1A1A1A"/>
                    </a:gs>
                    <a:gs pos="30000">
                      <a:srgbClr val="1A1A1A"/>
                    </a:gs>
                  </a:gsLst>
                  <a:lin ang="5400000" scaled="0"/>
                </a:gradFill>
                <a:latin typeface="Segoe UI Semibold"/>
              </a:rPr>
              <a:t>Files (unstructured)</a:t>
            </a:r>
          </a:p>
        </p:txBody>
      </p:sp>
      <p:sp>
        <p:nvSpPr>
          <p:cNvPr id="123" name="TextBox 122">
            <a:extLst>
              <a:ext uri="{FF2B5EF4-FFF2-40B4-BE49-F238E27FC236}">
                <a16:creationId xmlns:a16="http://schemas.microsoft.com/office/drawing/2014/main" id="{898D3615-262F-084A-A7B4-33CDB4F01645}"/>
              </a:ext>
            </a:extLst>
          </p:cNvPr>
          <p:cNvSpPr txBox="1"/>
          <p:nvPr/>
        </p:nvSpPr>
        <p:spPr>
          <a:xfrm>
            <a:off x="5845602" y="5025766"/>
            <a:ext cx="1223518" cy="332401"/>
          </a:xfrm>
          <a:prstGeom prst="rect">
            <a:avLst/>
          </a:prstGeom>
          <a:noFill/>
        </p:spPr>
        <p:txBody>
          <a:bodyPr wrap="square" lIns="0" tIns="0" rIns="0" bIns="0" rtlCol="0">
            <a:spAutoFit/>
          </a:bodyPr>
          <a:lstStyle/>
          <a:p>
            <a:pPr defTabSz="914367">
              <a:lnSpc>
                <a:spcPct val="90000"/>
              </a:lnSpc>
              <a:defRPr/>
            </a:pPr>
            <a:r>
              <a:rPr lang="en-US" sz="1200" dirty="0">
                <a:solidFill>
                  <a:schemeClr val="bg1">
                    <a:lumMod val="75000"/>
                  </a:schemeClr>
                </a:solidFill>
                <a:latin typeface="Segoe UI Semibold"/>
              </a:rPr>
              <a:t>Azure Data </a:t>
            </a:r>
            <a:br>
              <a:rPr lang="en-US" sz="1200" dirty="0">
                <a:solidFill>
                  <a:schemeClr val="bg1">
                    <a:lumMod val="75000"/>
                  </a:schemeClr>
                </a:solidFill>
                <a:latin typeface="Segoe UI Semibold"/>
              </a:rPr>
            </a:br>
            <a:r>
              <a:rPr lang="en-US" sz="1200" dirty="0">
                <a:solidFill>
                  <a:schemeClr val="bg1">
                    <a:lumMod val="75000"/>
                  </a:schemeClr>
                </a:solidFill>
                <a:latin typeface="Segoe UI Semibold"/>
              </a:rPr>
              <a:t>Lake Storage</a:t>
            </a:r>
          </a:p>
        </p:txBody>
      </p:sp>
      <p:sp>
        <p:nvSpPr>
          <p:cNvPr id="132" name="TextBox 131">
            <a:extLst>
              <a:ext uri="{FF2B5EF4-FFF2-40B4-BE49-F238E27FC236}">
                <a16:creationId xmlns:a16="http://schemas.microsoft.com/office/drawing/2014/main" id="{8B6D32EC-628C-C146-9F53-78024DFFE7B2}"/>
              </a:ext>
            </a:extLst>
          </p:cNvPr>
          <p:cNvSpPr txBox="1"/>
          <p:nvPr/>
        </p:nvSpPr>
        <p:spPr>
          <a:xfrm>
            <a:off x="10539284" y="2284014"/>
            <a:ext cx="1143230" cy="332399"/>
          </a:xfrm>
          <a:prstGeom prst="rect">
            <a:avLst/>
          </a:prstGeom>
          <a:noFill/>
          <a:ln>
            <a:noFill/>
          </a:ln>
        </p:spPr>
        <p:txBody>
          <a:bodyPr wrap="square" lIns="0" tIns="0" rIns="0" bIns="0" rtlCol="0">
            <a:spAutoFit/>
          </a:bodyPr>
          <a:lstStyle/>
          <a:p>
            <a:pPr defTabSz="914367">
              <a:lnSpc>
                <a:spcPct val="90000"/>
              </a:lnSpc>
              <a:defRPr/>
            </a:pPr>
            <a:r>
              <a:rPr lang="en-US" sz="1200" dirty="0">
                <a:solidFill>
                  <a:schemeClr val="bg1">
                    <a:lumMod val="75000"/>
                  </a:schemeClr>
                </a:solidFill>
                <a:latin typeface="Segoe UI Semibold"/>
              </a:rPr>
              <a:t>Business services</a:t>
            </a:r>
          </a:p>
        </p:txBody>
      </p:sp>
      <p:sp>
        <p:nvSpPr>
          <p:cNvPr id="135" name="TextBox 134">
            <a:extLst>
              <a:ext uri="{FF2B5EF4-FFF2-40B4-BE49-F238E27FC236}">
                <a16:creationId xmlns:a16="http://schemas.microsoft.com/office/drawing/2014/main" id="{4365A462-8C29-3045-9E9F-09FDDB9C04A3}"/>
              </a:ext>
            </a:extLst>
          </p:cNvPr>
          <p:cNvSpPr txBox="1"/>
          <p:nvPr/>
        </p:nvSpPr>
        <p:spPr>
          <a:xfrm>
            <a:off x="10539284" y="3817207"/>
            <a:ext cx="608201" cy="166199"/>
          </a:xfrm>
          <a:prstGeom prst="rect">
            <a:avLst/>
          </a:prstGeom>
          <a:noFill/>
          <a:ln>
            <a:noFill/>
          </a:ln>
        </p:spPr>
        <p:txBody>
          <a:bodyPr wrap="square" lIns="0" tIns="0" rIns="0" bIns="0" rtlCol="0">
            <a:spAutoFit/>
          </a:bodyPr>
          <a:lstStyle/>
          <a:p>
            <a:pPr defTabSz="914367">
              <a:lnSpc>
                <a:spcPct val="90000"/>
              </a:lnSpc>
              <a:defRPr/>
            </a:pPr>
            <a:r>
              <a:rPr lang="en-US" sz="1200" dirty="0">
                <a:solidFill>
                  <a:schemeClr val="bg1">
                    <a:lumMod val="75000"/>
                  </a:schemeClr>
                </a:solidFill>
                <a:latin typeface="Segoe UI Semibold"/>
              </a:rPr>
              <a:t>Power BI</a:t>
            </a:r>
          </a:p>
        </p:txBody>
      </p:sp>
      <p:grpSp>
        <p:nvGrpSpPr>
          <p:cNvPr id="136" name="Group 135">
            <a:extLst>
              <a:ext uri="{FF2B5EF4-FFF2-40B4-BE49-F238E27FC236}">
                <a16:creationId xmlns:a16="http://schemas.microsoft.com/office/drawing/2014/main" id="{7DB243AC-5716-E94F-BC97-21FEBC8B2D85}"/>
              </a:ext>
            </a:extLst>
          </p:cNvPr>
          <p:cNvGrpSpPr/>
          <p:nvPr/>
        </p:nvGrpSpPr>
        <p:grpSpPr>
          <a:xfrm>
            <a:off x="442913" y="3437046"/>
            <a:ext cx="314430" cy="364076"/>
            <a:chOff x="305587" y="2721796"/>
            <a:chExt cx="314430" cy="364076"/>
          </a:xfrm>
        </p:grpSpPr>
        <p:sp>
          <p:nvSpPr>
            <p:cNvPr id="137" name="Rectangle 136">
              <a:extLst>
                <a:ext uri="{FF2B5EF4-FFF2-40B4-BE49-F238E27FC236}">
                  <a16:creationId xmlns:a16="http://schemas.microsoft.com/office/drawing/2014/main" id="{A742D12E-E1A9-6E47-9293-AC7E8109EE6C}"/>
                </a:ext>
              </a:extLst>
            </p:cNvPr>
            <p:cNvSpPr/>
            <p:nvPr/>
          </p:nvSpPr>
          <p:spPr bwMode="auto">
            <a:xfrm>
              <a:off x="381000" y="2986460"/>
              <a:ext cx="187325" cy="962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document_3">
              <a:extLst>
                <a:ext uri="{FF2B5EF4-FFF2-40B4-BE49-F238E27FC236}">
                  <a16:creationId xmlns:a16="http://schemas.microsoft.com/office/drawing/2014/main" id="{57E12EC2-CD4E-0E47-B13C-D621C9EF75BF}"/>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solidFill>
              <a:srgbClr val="0078D7"/>
            </a:solid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ndParaRPr>
            </a:p>
          </p:txBody>
        </p:sp>
      </p:grpSp>
      <p:grpSp>
        <p:nvGrpSpPr>
          <p:cNvPr id="150" name="Group 149">
            <a:extLst>
              <a:ext uri="{FF2B5EF4-FFF2-40B4-BE49-F238E27FC236}">
                <a16:creationId xmlns:a16="http://schemas.microsoft.com/office/drawing/2014/main" id="{B745F310-63CD-E84A-A3D4-C8C20E6A2B57}"/>
              </a:ext>
            </a:extLst>
          </p:cNvPr>
          <p:cNvGrpSpPr/>
          <p:nvPr/>
        </p:nvGrpSpPr>
        <p:grpSpPr>
          <a:xfrm>
            <a:off x="444761" y="2057152"/>
            <a:ext cx="427983" cy="364076"/>
            <a:chOff x="265316" y="5131089"/>
            <a:chExt cx="793593" cy="675092"/>
          </a:xfrm>
        </p:grpSpPr>
        <p:grpSp>
          <p:nvGrpSpPr>
            <p:cNvPr id="151" name="Group 150">
              <a:extLst>
                <a:ext uri="{FF2B5EF4-FFF2-40B4-BE49-F238E27FC236}">
                  <a16:creationId xmlns:a16="http://schemas.microsoft.com/office/drawing/2014/main" id="{F396259B-0AFA-A644-AB62-9258D70D4778}"/>
                </a:ext>
              </a:extLst>
            </p:cNvPr>
            <p:cNvGrpSpPr/>
            <p:nvPr/>
          </p:nvGrpSpPr>
          <p:grpSpPr>
            <a:xfrm>
              <a:off x="265316" y="5131089"/>
              <a:ext cx="793593" cy="675092"/>
              <a:chOff x="2107244" y="1575258"/>
              <a:chExt cx="310993" cy="264555"/>
            </a:xfrm>
          </p:grpSpPr>
          <p:sp>
            <p:nvSpPr>
              <p:cNvPr id="182" name="Rectangle 9">
                <a:extLst>
                  <a:ext uri="{FF2B5EF4-FFF2-40B4-BE49-F238E27FC236}">
                    <a16:creationId xmlns:a16="http://schemas.microsoft.com/office/drawing/2014/main" id="{31338DDD-4E6C-3C4B-AA07-40F0804020F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nvGrpSpPr>
              <p:cNvPr id="183" name="Group 182">
                <a:extLst>
                  <a:ext uri="{FF2B5EF4-FFF2-40B4-BE49-F238E27FC236}">
                    <a16:creationId xmlns:a16="http://schemas.microsoft.com/office/drawing/2014/main" id="{B1EBD2EF-C092-FC4F-B912-FCEBAC9138BD}"/>
                  </a:ext>
                </a:extLst>
              </p:cNvPr>
              <p:cNvGrpSpPr/>
              <p:nvPr/>
            </p:nvGrpSpPr>
            <p:grpSpPr>
              <a:xfrm>
                <a:off x="2219774" y="1683758"/>
                <a:ext cx="104220" cy="99334"/>
                <a:chOff x="2219774" y="1683758"/>
                <a:chExt cx="104220" cy="99334"/>
              </a:xfrm>
            </p:grpSpPr>
            <p:sp>
              <p:nvSpPr>
                <p:cNvPr id="184" name="Freeform 14">
                  <a:extLst>
                    <a:ext uri="{FF2B5EF4-FFF2-40B4-BE49-F238E27FC236}">
                      <a16:creationId xmlns:a16="http://schemas.microsoft.com/office/drawing/2014/main" id="{73F8915F-3FA5-0F40-91D5-C7A592AD009F}"/>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185" name="Line 15">
                  <a:extLst>
                    <a:ext uri="{FF2B5EF4-FFF2-40B4-BE49-F238E27FC236}">
                      <a16:creationId xmlns:a16="http://schemas.microsoft.com/office/drawing/2014/main" id="{A7E50CC6-3BC0-5946-B54D-154BB42ED6F8}"/>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sp>
          <p:nvSpPr>
            <p:cNvPr id="177" name="Rectangle 176">
              <a:extLst>
                <a:ext uri="{FF2B5EF4-FFF2-40B4-BE49-F238E27FC236}">
                  <a16:creationId xmlns:a16="http://schemas.microsoft.com/office/drawing/2014/main" id="{57FD48DC-D400-C147-B8A7-BBBEA7D38192}"/>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8" name="Group 177">
              <a:extLst>
                <a:ext uri="{FF2B5EF4-FFF2-40B4-BE49-F238E27FC236}">
                  <a16:creationId xmlns:a16="http://schemas.microsoft.com/office/drawing/2014/main" id="{5CE1B218-00AC-BD43-BA9E-9614B9ADD385}"/>
                </a:ext>
              </a:extLst>
            </p:cNvPr>
            <p:cNvGrpSpPr/>
            <p:nvPr/>
          </p:nvGrpSpPr>
          <p:grpSpPr>
            <a:xfrm>
              <a:off x="750755" y="5171384"/>
              <a:ext cx="242719" cy="60681"/>
              <a:chOff x="722201" y="5189927"/>
              <a:chExt cx="242719" cy="60681"/>
            </a:xfrm>
          </p:grpSpPr>
          <p:sp>
            <p:nvSpPr>
              <p:cNvPr id="179" name="Oval 11">
                <a:extLst>
                  <a:ext uri="{FF2B5EF4-FFF2-40B4-BE49-F238E27FC236}">
                    <a16:creationId xmlns:a16="http://schemas.microsoft.com/office/drawing/2014/main" id="{9DCDA765-4D76-B14B-9DD2-9067835ACBB6}"/>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180" name="Oval 12">
                <a:extLst>
                  <a:ext uri="{FF2B5EF4-FFF2-40B4-BE49-F238E27FC236}">
                    <a16:creationId xmlns:a16="http://schemas.microsoft.com/office/drawing/2014/main" id="{47B8B4E4-006B-894D-97AC-C7B966571D0D}"/>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181" name="Oval 13">
                <a:extLst>
                  <a:ext uri="{FF2B5EF4-FFF2-40B4-BE49-F238E27FC236}">
                    <a16:creationId xmlns:a16="http://schemas.microsoft.com/office/drawing/2014/main" id="{E580662D-0D0D-B141-92D0-A74CE0FC8F95}"/>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grpSp>
        <p:nvGrpSpPr>
          <p:cNvPr id="186" name="Group 185">
            <a:extLst>
              <a:ext uri="{FF2B5EF4-FFF2-40B4-BE49-F238E27FC236}">
                <a16:creationId xmlns:a16="http://schemas.microsoft.com/office/drawing/2014/main" id="{1489EDD9-690B-D84B-918B-01C8F385407F}"/>
              </a:ext>
            </a:extLst>
          </p:cNvPr>
          <p:cNvGrpSpPr/>
          <p:nvPr/>
        </p:nvGrpSpPr>
        <p:grpSpPr>
          <a:xfrm>
            <a:off x="434955" y="4268606"/>
            <a:ext cx="423664" cy="435948"/>
            <a:chOff x="425774" y="3428914"/>
            <a:chExt cx="423664" cy="435948"/>
          </a:xfrm>
        </p:grpSpPr>
        <p:sp>
          <p:nvSpPr>
            <p:cNvPr id="187" name="Rectangle 186">
              <a:extLst>
                <a:ext uri="{FF2B5EF4-FFF2-40B4-BE49-F238E27FC236}">
                  <a16:creationId xmlns:a16="http://schemas.microsoft.com/office/drawing/2014/main" id="{90BFBA08-5787-7046-8B66-674EC8A095BE}"/>
                </a:ext>
              </a:extLst>
            </p:cNvPr>
            <p:cNvSpPr/>
            <p:nvPr/>
          </p:nvSpPr>
          <p:spPr bwMode="auto">
            <a:xfrm>
              <a:off x="425774" y="3428914"/>
              <a:ext cx="376317" cy="37460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8" name="Group 59">
              <a:extLst>
                <a:ext uri="{FF2B5EF4-FFF2-40B4-BE49-F238E27FC236}">
                  <a16:creationId xmlns:a16="http://schemas.microsoft.com/office/drawing/2014/main" id="{C511E9DA-081B-C147-A03A-6E78BD3F4B74}"/>
                </a:ext>
              </a:extLst>
            </p:cNvPr>
            <p:cNvGrpSpPr>
              <a:grpSpLocks noChangeAspect="1"/>
            </p:cNvGrpSpPr>
            <p:nvPr/>
          </p:nvGrpSpPr>
          <p:grpSpPr bwMode="auto">
            <a:xfrm>
              <a:off x="492356" y="3507780"/>
              <a:ext cx="357082" cy="357082"/>
              <a:chOff x="4013" y="2783"/>
              <a:chExt cx="312" cy="312"/>
            </a:xfrm>
          </p:grpSpPr>
          <p:sp>
            <p:nvSpPr>
              <p:cNvPr id="189" name="AutoShape 58">
                <a:extLst>
                  <a:ext uri="{FF2B5EF4-FFF2-40B4-BE49-F238E27FC236}">
                    <a16:creationId xmlns:a16="http://schemas.microsoft.com/office/drawing/2014/main" id="{76A4CA4A-DB52-804C-A0AB-CF200FBABA3E}"/>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190" name="Rectangle 60">
                <a:extLst>
                  <a:ext uri="{FF2B5EF4-FFF2-40B4-BE49-F238E27FC236}">
                    <a16:creationId xmlns:a16="http://schemas.microsoft.com/office/drawing/2014/main" id="{49034074-731E-9940-88E6-8C2CB7FAE5DC}"/>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191" name="Rectangle 61">
                <a:extLst>
                  <a:ext uri="{FF2B5EF4-FFF2-40B4-BE49-F238E27FC236}">
                    <a16:creationId xmlns:a16="http://schemas.microsoft.com/office/drawing/2014/main" id="{FBF0A4D4-5895-9F4F-BC5A-BB0A37AFC3F2}"/>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192" name="Freeform 62">
                <a:extLst>
                  <a:ext uri="{FF2B5EF4-FFF2-40B4-BE49-F238E27FC236}">
                    <a16:creationId xmlns:a16="http://schemas.microsoft.com/office/drawing/2014/main" id="{875943E4-14EF-794F-97CD-C6A0ACA16A00}"/>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193" name="Oval 63">
                <a:extLst>
                  <a:ext uri="{FF2B5EF4-FFF2-40B4-BE49-F238E27FC236}">
                    <a16:creationId xmlns:a16="http://schemas.microsoft.com/office/drawing/2014/main" id="{E86F8CE2-D0EB-744E-A37B-7435A8D7CFAF}"/>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grpSp>
      <p:grpSp>
        <p:nvGrpSpPr>
          <p:cNvPr id="194" name="Group 193">
            <a:extLst>
              <a:ext uri="{FF2B5EF4-FFF2-40B4-BE49-F238E27FC236}">
                <a16:creationId xmlns:a16="http://schemas.microsoft.com/office/drawing/2014/main" id="{111E0FA8-63C5-5844-A6EC-7FD9EC3E2DF4}"/>
              </a:ext>
            </a:extLst>
          </p:cNvPr>
          <p:cNvGrpSpPr/>
          <p:nvPr/>
        </p:nvGrpSpPr>
        <p:grpSpPr>
          <a:xfrm>
            <a:off x="449241" y="5065911"/>
            <a:ext cx="388214" cy="427711"/>
            <a:chOff x="343593" y="4433674"/>
            <a:chExt cx="388214" cy="427711"/>
          </a:xfrm>
        </p:grpSpPr>
        <p:sp>
          <p:nvSpPr>
            <p:cNvPr id="195" name="Rectangle 194">
              <a:extLst>
                <a:ext uri="{FF2B5EF4-FFF2-40B4-BE49-F238E27FC236}">
                  <a16:creationId xmlns:a16="http://schemas.microsoft.com/office/drawing/2014/main" id="{205D18D9-3746-1B4F-AAF5-93FC0F575582}"/>
                </a:ext>
              </a:extLst>
            </p:cNvPr>
            <p:cNvSpPr/>
            <p:nvPr/>
          </p:nvSpPr>
          <p:spPr bwMode="auto">
            <a:xfrm>
              <a:off x="343593" y="4433674"/>
              <a:ext cx="262069" cy="36407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document">
              <a:extLst>
                <a:ext uri="{FF2B5EF4-FFF2-40B4-BE49-F238E27FC236}">
                  <a16:creationId xmlns:a16="http://schemas.microsoft.com/office/drawing/2014/main" id="{5ECFCEC6-AA68-2544-B5CE-3ECF86CD76EE}"/>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ndParaRPr>
            </a:p>
          </p:txBody>
        </p:sp>
      </p:grpSp>
      <p:grpSp>
        <p:nvGrpSpPr>
          <p:cNvPr id="197" name="Group 196">
            <a:extLst>
              <a:ext uri="{FF2B5EF4-FFF2-40B4-BE49-F238E27FC236}">
                <a16:creationId xmlns:a16="http://schemas.microsoft.com/office/drawing/2014/main" id="{DB0D4110-B870-6649-8BAD-3C05DB44155E}"/>
              </a:ext>
            </a:extLst>
          </p:cNvPr>
          <p:cNvGrpSpPr/>
          <p:nvPr/>
        </p:nvGrpSpPr>
        <p:grpSpPr>
          <a:xfrm>
            <a:off x="9960421" y="2245141"/>
            <a:ext cx="427983" cy="364076"/>
            <a:chOff x="265316" y="5131089"/>
            <a:chExt cx="793593" cy="675092"/>
          </a:xfrm>
        </p:grpSpPr>
        <p:grpSp>
          <p:nvGrpSpPr>
            <p:cNvPr id="198" name="Group 197">
              <a:extLst>
                <a:ext uri="{FF2B5EF4-FFF2-40B4-BE49-F238E27FC236}">
                  <a16:creationId xmlns:a16="http://schemas.microsoft.com/office/drawing/2014/main" id="{907182F6-FD73-6347-A5D9-1E7BF607487C}"/>
                </a:ext>
              </a:extLst>
            </p:cNvPr>
            <p:cNvGrpSpPr/>
            <p:nvPr/>
          </p:nvGrpSpPr>
          <p:grpSpPr>
            <a:xfrm>
              <a:off x="265316" y="5131089"/>
              <a:ext cx="793593" cy="675092"/>
              <a:chOff x="2107244" y="1575258"/>
              <a:chExt cx="310993" cy="264555"/>
            </a:xfrm>
          </p:grpSpPr>
          <p:sp>
            <p:nvSpPr>
              <p:cNvPr id="204" name="Rectangle 9">
                <a:extLst>
                  <a:ext uri="{FF2B5EF4-FFF2-40B4-BE49-F238E27FC236}">
                    <a16:creationId xmlns:a16="http://schemas.microsoft.com/office/drawing/2014/main" id="{07C819AE-4072-154D-991B-F5596787CFB3}"/>
                  </a:ext>
                </a:extLst>
              </p:cNvPr>
              <p:cNvSpPr>
                <a:spLocks noChangeArrowheads="1"/>
              </p:cNvSpPr>
              <p:nvPr/>
            </p:nvSpPr>
            <p:spPr bwMode="auto">
              <a:xfrm>
                <a:off x="2107244" y="1575258"/>
                <a:ext cx="310993" cy="264555"/>
              </a:xfrm>
              <a:prstGeom prst="rect">
                <a:avLst/>
              </a:prstGeom>
              <a:solidFill>
                <a:schemeClr val="bg1">
                  <a:lumMod val="7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nvGrpSpPr>
              <p:cNvPr id="205" name="Group 204">
                <a:extLst>
                  <a:ext uri="{FF2B5EF4-FFF2-40B4-BE49-F238E27FC236}">
                    <a16:creationId xmlns:a16="http://schemas.microsoft.com/office/drawing/2014/main" id="{6DD72CDB-74F8-264A-9722-6D980B754F30}"/>
                  </a:ext>
                </a:extLst>
              </p:cNvPr>
              <p:cNvGrpSpPr/>
              <p:nvPr/>
            </p:nvGrpSpPr>
            <p:grpSpPr>
              <a:xfrm>
                <a:off x="2219774" y="1683758"/>
                <a:ext cx="104220" cy="99334"/>
                <a:chOff x="2219774" y="1683758"/>
                <a:chExt cx="104220" cy="99334"/>
              </a:xfrm>
            </p:grpSpPr>
            <p:sp>
              <p:nvSpPr>
                <p:cNvPr id="206" name="Freeform 14">
                  <a:extLst>
                    <a:ext uri="{FF2B5EF4-FFF2-40B4-BE49-F238E27FC236}">
                      <a16:creationId xmlns:a16="http://schemas.microsoft.com/office/drawing/2014/main" id="{579084BF-3C58-8248-839D-D44CAD218878}"/>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chemeClr val="bg1">
                    <a:lumMod val="6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07" name="Line 15">
                  <a:extLst>
                    <a:ext uri="{FF2B5EF4-FFF2-40B4-BE49-F238E27FC236}">
                      <a16:creationId xmlns:a16="http://schemas.microsoft.com/office/drawing/2014/main" id="{A2D30190-5F72-2D46-8293-31B929EA301A}"/>
                    </a:ext>
                  </a:extLst>
                </p:cNvPr>
                <p:cNvSpPr>
                  <a:spLocks noChangeShapeType="1"/>
                </p:cNvSpPr>
                <p:nvPr/>
              </p:nvSpPr>
              <p:spPr bwMode="auto">
                <a:xfrm>
                  <a:off x="2269956" y="1743244"/>
                  <a:ext cx="0" cy="39848"/>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sp>
          <p:nvSpPr>
            <p:cNvPr id="199" name="Rectangle 198">
              <a:extLst>
                <a:ext uri="{FF2B5EF4-FFF2-40B4-BE49-F238E27FC236}">
                  <a16:creationId xmlns:a16="http://schemas.microsoft.com/office/drawing/2014/main" id="{B3E5DBC2-FB21-0F4E-AC68-81A111CF6B36}"/>
                </a:ext>
              </a:extLst>
            </p:cNvPr>
            <p:cNvSpPr/>
            <p:nvPr/>
          </p:nvSpPr>
          <p:spPr bwMode="auto">
            <a:xfrm>
              <a:off x="265317" y="5135133"/>
              <a:ext cx="788838" cy="121362"/>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0" name="Group 199">
              <a:extLst>
                <a:ext uri="{FF2B5EF4-FFF2-40B4-BE49-F238E27FC236}">
                  <a16:creationId xmlns:a16="http://schemas.microsoft.com/office/drawing/2014/main" id="{04EC6D92-8B37-EB44-8D16-A3A81832255C}"/>
                </a:ext>
              </a:extLst>
            </p:cNvPr>
            <p:cNvGrpSpPr/>
            <p:nvPr/>
          </p:nvGrpSpPr>
          <p:grpSpPr>
            <a:xfrm>
              <a:off x="750755" y="5171384"/>
              <a:ext cx="242719" cy="60681"/>
              <a:chOff x="722201" y="5189927"/>
              <a:chExt cx="242719" cy="60681"/>
            </a:xfrm>
          </p:grpSpPr>
          <p:sp>
            <p:nvSpPr>
              <p:cNvPr id="201" name="Oval 11">
                <a:extLst>
                  <a:ext uri="{FF2B5EF4-FFF2-40B4-BE49-F238E27FC236}">
                    <a16:creationId xmlns:a16="http://schemas.microsoft.com/office/drawing/2014/main" id="{2093D519-26F6-464B-9736-31451DABCC28}"/>
                  </a:ext>
                </a:extLst>
              </p:cNvPr>
              <p:cNvSpPr>
                <a:spLocks noChangeArrowheads="1"/>
              </p:cNvSpPr>
              <p:nvPr/>
            </p:nvSpPr>
            <p:spPr bwMode="auto">
              <a:xfrm>
                <a:off x="722201"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02" name="Oval 12">
                <a:extLst>
                  <a:ext uri="{FF2B5EF4-FFF2-40B4-BE49-F238E27FC236}">
                    <a16:creationId xmlns:a16="http://schemas.microsoft.com/office/drawing/2014/main" id="{4BA9547B-3DAA-1040-9F6E-1D319E2C31AD}"/>
                  </a:ext>
                </a:extLst>
              </p:cNvPr>
              <p:cNvSpPr>
                <a:spLocks noChangeArrowheads="1"/>
              </p:cNvSpPr>
              <p:nvPr/>
            </p:nvSpPr>
            <p:spPr bwMode="auto">
              <a:xfrm>
                <a:off x="811435"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03" name="Oval 13">
                <a:extLst>
                  <a:ext uri="{FF2B5EF4-FFF2-40B4-BE49-F238E27FC236}">
                    <a16:creationId xmlns:a16="http://schemas.microsoft.com/office/drawing/2014/main" id="{0DDF544C-BE76-DE45-B4A2-1C324D4DDC2F}"/>
                  </a:ext>
                </a:extLst>
              </p:cNvPr>
              <p:cNvSpPr>
                <a:spLocks noChangeArrowheads="1"/>
              </p:cNvSpPr>
              <p:nvPr/>
            </p:nvSpPr>
            <p:spPr bwMode="auto">
              <a:xfrm>
                <a:off x="904239"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grpSp>
        <p:nvGrpSpPr>
          <p:cNvPr id="208" name="Group 207">
            <a:extLst>
              <a:ext uri="{FF2B5EF4-FFF2-40B4-BE49-F238E27FC236}">
                <a16:creationId xmlns:a16="http://schemas.microsoft.com/office/drawing/2014/main" id="{B2DEDC6B-B306-2A4B-97B3-3C4B219E38AF}"/>
              </a:ext>
            </a:extLst>
          </p:cNvPr>
          <p:cNvGrpSpPr/>
          <p:nvPr/>
        </p:nvGrpSpPr>
        <p:grpSpPr>
          <a:xfrm>
            <a:off x="9894224" y="3678585"/>
            <a:ext cx="557813" cy="421147"/>
            <a:chOff x="2851176" y="840527"/>
            <a:chExt cx="3024388" cy="2283410"/>
          </a:xfrm>
          <a:solidFill>
            <a:schemeClr val="bg1">
              <a:lumMod val="75000"/>
            </a:schemeClr>
          </a:solidFill>
        </p:grpSpPr>
        <p:sp>
          <p:nvSpPr>
            <p:cNvPr id="209" name="Freeform: Shape 338">
              <a:extLst>
                <a:ext uri="{FF2B5EF4-FFF2-40B4-BE49-F238E27FC236}">
                  <a16:creationId xmlns:a16="http://schemas.microsoft.com/office/drawing/2014/main" id="{F33E0FEE-3FA1-0942-B8BD-E5A93E34A88F}"/>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grp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10" name="Freeform: Shape 339">
              <a:extLst>
                <a:ext uri="{FF2B5EF4-FFF2-40B4-BE49-F238E27FC236}">
                  <a16:creationId xmlns:a16="http://schemas.microsoft.com/office/drawing/2014/main" id="{41C379B8-F0CB-DA4A-B7EC-FCA9453B38D0}"/>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grp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211" name="Group 210">
            <a:extLst>
              <a:ext uri="{FF2B5EF4-FFF2-40B4-BE49-F238E27FC236}">
                <a16:creationId xmlns:a16="http://schemas.microsoft.com/office/drawing/2014/main" id="{1D2FD207-4694-0F4C-83D6-394EB2E86EE3}"/>
              </a:ext>
            </a:extLst>
          </p:cNvPr>
          <p:cNvGrpSpPr/>
          <p:nvPr/>
        </p:nvGrpSpPr>
        <p:grpSpPr>
          <a:xfrm>
            <a:off x="3815660" y="3625478"/>
            <a:ext cx="455467" cy="464244"/>
            <a:chOff x="7158422" y="1607015"/>
            <a:chExt cx="2726357" cy="2778897"/>
          </a:xfrm>
          <a:solidFill>
            <a:schemeClr val="bg1">
              <a:lumMod val="75000"/>
            </a:schemeClr>
          </a:solidFill>
        </p:grpSpPr>
        <p:sp>
          <p:nvSpPr>
            <p:cNvPr id="212" name="Freeform 242">
              <a:extLst>
                <a:ext uri="{FF2B5EF4-FFF2-40B4-BE49-F238E27FC236}">
                  <a16:creationId xmlns:a16="http://schemas.microsoft.com/office/drawing/2014/main" id="{5C4AB312-37EF-D74F-B67F-383573339B97}"/>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13" name="Diamond 212">
              <a:extLst>
                <a:ext uri="{FF2B5EF4-FFF2-40B4-BE49-F238E27FC236}">
                  <a16:creationId xmlns:a16="http://schemas.microsoft.com/office/drawing/2014/main" id="{507A19C8-4495-AD4A-868A-B3344993FCD9}"/>
                </a:ext>
              </a:extLst>
            </p:cNvPr>
            <p:cNvSpPr/>
            <p:nvPr/>
          </p:nvSpPr>
          <p:spPr bwMode="auto">
            <a:xfrm>
              <a:off x="7158422" y="2521415"/>
              <a:ext cx="2726357" cy="1414112"/>
            </a:xfrm>
            <a:prstGeom prst="diamond">
              <a:avLst/>
            </a:prstGeom>
            <a:grp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4" name="Freeform 243">
              <a:extLst>
                <a:ext uri="{FF2B5EF4-FFF2-40B4-BE49-F238E27FC236}">
                  <a16:creationId xmlns:a16="http://schemas.microsoft.com/office/drawing/2014/main" id="{14369727-2CB1-3F4F-8DCF-B2331F7AC888}"/>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15" name="Diamond 214">
              <a:extLst>
                <a:ext uri="{FF2B5EF4-FFF2-40B4-BE49-F238E27FC236}">
                  <a16:creationId xmlns:a16="http://schemas.microsoft.com/office/drawing/2014/main" id="{752FE41F-E9E5-6946-9C78-776CD88E854A}"/>
                </a:ext>
              </a:extLst>
            </p:cNvPr>
            <p:cNvSpPr/>
            <p:nvPr/>
          </p:nvSpPr>
          <p:spPr bwMode="auto">
            <a:xfrm>
              <a:off x="7158422" y="1607015"/>
              <a:ext cx="2726357" cy="1414112"/>
            </a:xfrm>
            <a:prstGeom prst="diamond">
              <a:avLst/>
            </a:prstGeom>
            <a:grp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1A8D4EC0-381F-114D-AB34-77387681BDC4}"/>
              </a:ext>
            </a:extLst>
          </p:cNvPr>
          <p:cNvGrpSpPr/>
          <p:nvPr/>
        </p:nvGrpSpPr>
        <p:grpSpPr>
          <a:xfrm>
            <a:off x="5173483" y="4956943"/>
            <a:ext cx="479602" cy="419822"/>
            <a:chOff x="6560437" y="5493393"/>
            <a:chExt cx="479602" cy="419822"/>
          </a:xfrm>
        </p:grpSpPr>
        <p:sp>
          <p:nvSpPr>
            <p:cNvPr id="228" name="Freeform 21">
              <a:extLst>
                <a:ext uri="{FF2B5EF4-FFF2-40B4-BE49-F238E27FC236}">
                  <a16:creationId xmlns:a16="http://schemas.microsoft.com/office/drawing/2014/main" id="{693E48E8-8003-7E45-9D69-D979E09644DF}"/>
                </a:ext>
              </a:extLst>
            </p:cNvPr>
            <p:cNvSpPr>
              <a:spLocks/>
            </p:cNvSpPr>
            <p:nvPr/>
          </p:nvSpPr>
          <p:spPr bwMode="auto">
            <a:xfrm>
              <a:off x="65604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29" name="Freeform 22">
              <a:extLst>
                <a:ext uri="{FF2B5EF4-FFF2-40B4-BE49-F238E27FC236}">
                  <a16:creationId xmlns:a16="http://schemas.microsoft.com/office/drawing/2014/main" id="{A485F306-6A89-FE4A-A937-47F78AC19EFF}"/>
                </a:ext>
              </a:extLst>
            </p:cNvPr>
            <p:cNvSpPr>
              <a:spLocks/>
            </p:cNvSpPr>
            <p:nvPr/>
          </p:nvSpPr>
          <p:spPr bwMode="auto">
            <a:xfrm>
              <a:off x="67411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0" name="Freeform 23">
              <a:extLst>
                <a:ext uri="{FF2B5EF4-FFF2-40B4-BE49-F238E27FC236}">
                  <a16:creationId xmlns:a16="http://schemas.microsoft.com/office/drawing/2014/main" id="{7C5C036A-C0AD-B642-B691-271251380354}"/>
                </a:ext>
              </a:extLst>
            </p:cNvPr>
            <p:cNvSpPr>
              <a:spLocks/>
            </p:cNvSpPr>
            <p:nvPr/>
          </p:nvSpPr>
          <p:spPr bwMode="auto">
            <a:xfrm>
              <a:off x="6919120"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1" name="Freeform 24">
              <a:extLst>
                <a:ext uri="{FF2B5EF4-FFF2-40B4-BE49-F238E27FC236}">
                  <a16:creationId xmlns:a16="http://schemas.microsoft.com/office/drawing/2014/main" id="{E6BDE578-EC16-094C-BE3F-3C893BB5CA02}"/>
                </a:ext>
              </a:extLst>
            </p:cNvPr>
            <p:cNvSpPr>
              <a:spLocks/>
            </p:cNvSpPr>
            <p:nvPr/>
          </p:nvSpPr>
          <p:spPr bwMode="auto">
            <a:xfrm>
              <a:off x="6618859" y="5493393"/>
              <a:ext cx="63856"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2" name="Freeform 25">
              <a:extLst>
                <a:ext uri="{FF2B5EF4-FFF2-40B4-BE49-F238E27FC236}">
                  <a16:creationId xmlns:a16="http://schemas.microsoft.com/office/drawing/2014/main" id="{3A869D2A-9EAD-D04E-9990-4A751FCD688D}"/>
                </a:ext>
              </a:extLst>
            </p:cNvPr>
            <p:cNvSpPr>
              <a:spLocks/>
            </p:cNvSpPr>
            <p:nvPr/>
          </p:nvSpPr>
          <p:spPr bwMode="auto">
            <a:xfrm>
              <a:off x="6799559" y="5493393"/>
              <a:ext cx="59780" cy="97823"/>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3" name="Freeform 26">
              <a:extLst>
                <a:ext uri="{FF2B5EF4-FFF2-40B4-BE49-F238E27FC236}">
                  <a16:creationId xmlns:a16="http://schemas.microsoft.com/office/drawing/2014/main" id="{E79E9814-8A9D-3D4E-86A4-4C50B28AA980}"/>
                </a:ext>
              </a:extLst>
            </p:cNvPr>
            <p:cNvSpPr>
              <a:spLocks/>
            </p:cNvSpPr>
            <p:nvPr/>
          </p:nvSpPr>
          <p:spPr bwMode="auto">
            <a:xfrm>
              <a:off x="6977541" y="5493393"/>
              <a:ext cx="62498"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4" name="Freeform 27">
              <a:extLst>
                <a:ext uri="{FF2B5EF4-FFF2-40B4-BE49-F238E27FC236}">
                  <a16:creationId xmlns:a16="http://schemas.microsoft.com/office/drawing/2014/main" id="{BEF2A6BB-6604-024C-B1D5-32CAB178ABBF}"/>
                </a:ext>
              </a:extLst>
            </p:cNvPr>
            <p:cNvSpPr>
              <a:spLocks/>
            </p:cNvSpPr>
            <p:nvPr/>
          </p:nvSpPr>
          <p:spPr bwMode="auto">
            <a:xfrm>
              <a:off x="65604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5" name="Freeform 28">
              <a:extLst>
                <a:ext uri="{FF2B5EF4-FFF2-40B4-BE49-F238E27FC236}">
                  <a16:creationId xmlns:a16="http://schemas.microsoft.com/office/drawing/2014/main" id="{46F9DFD0-EC0E-7949-94C4-97DA0E95F6B3}"/>
                </a:ext>
              </a:extLst>
            </p:cNvPr>
            <p:cNvSpPr>
              <a:spLocks/>
            </p:cNvSpPr>
            <p:nvPr/>
          </p:nvSpPr>
          <p:spPr bwMode="auto">
            <a:xfrm>
              <a:off x="67411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6" name="Freeform 29">
              <a:extLst>
                <a:ext uri="{FF2B5EF4-FFF2-40B4-BE49-F238E27FC236}">
                  <a16:creationId xmlns:a16="http://schemas.microsoft.com/office/drawing/2014/main" id="{F25B7910-099B-0641-A992-5956D00868E3}"/>
                </a:ext>
              </a:extLst>
            </p:cNvPr>
            <p:cNvSpPr>
              <a:spLocks/>
            </p:cNvSpPr>
            <p:nvPr/>
          </p:nvSpPr>
          <p:spPr bwMode="auto">
            <a:xfrm>
              <a:off x="6919120"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7" name="Freeform 30">
              <a:extLst>
                <a:ext uri="{FF2B5EF4-FFF2-40B4-BE49-F238E27FC236}">
                  <a16:creationId xmlns:a16="http://schemas.microsoft.com/office/drawing/2014/main" id="{F38D2B62-EFA1-0344-A548-F88F8378B027}"/>
                </a:ext>
              </a:extLst>
            </p:cNvPr>
            <p:cNvSpPr>
              <a:spLocks/>
            </p:cNvSpPr>
            <p:nvPr/>
          </p:nvSpPr>
          <p:spPr bwMode="auto">
            <a:xfrm>
              <a:off x="6618859" y="5815392"/>
              <a:ext cx="63856"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8" name="Freeform 31">
              <a:extLst>
                <a:ext uri="{FF2B5EF4-FFF2-40B4-BE49-F238E27FC236}">
                  <a16:creationId xmlns:a16="http://schemas.microsoft.com/office/drawing/2014/main" id="{049D2658-6458-E949-9BB7-2110D1902FBC}"/>
                </a:ext>
              </a:extLst>
            </p:cNvPr>
            <p:cNvSpPr>
              <a:spLocks/>
            </p:cNvSpPr>
            <p:nvPr/>
          </p:nvSpPr>
          <p:spPr bwMode="auto">
            <a:xfrm>
              <a:off x="6799559" y="5815392"/>
              <a:ext cx="59780" cy="97823"/>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9" name="Freeform 32">
              <a:extLst>
                <a:ext uri="{FF2B5EF4-FFF2-40B4-BE49-F238E27FC236}">
                  <a16:creationId xmlns:a16="http://schemas.microsoft.com/office/drawing/2014/main" id="{B3E28B5E-A16B-C942-849B-FBD59DA52CE5}"/>
                </a:ext>
              </a:extLst>
            </p:cNvPr>
            <p:cNvSpPr>
              <a:spLocks/>
            </p:cNvSpPr>
            <p:nvPr/>
          </p:nvSpPr>
          <p:spPr bwMode="auto">
            <a:xfrm>
              <a:off x="6977541" y="5815392"/>
              <a:ext cx="62498"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40" name="Freeform 33">
              <a:extLst>
                <a:ext uri="{FF2B5EF4-FFF2-40B4-BE49-F238E27FC236}">
                  <a16:creationId xmlns:a16="http://schemas.microsoft.com/office/drawing/2014/main" id="{525B64D1-94BF-C340-AE9D-103668D4A852}"/>
                </a:ext>
              </a:extLst>
            </p:cNvPr>
            <p:cNvSpPr>
              <a:spLocks/>
            </p:cNvSpPr>
            <p:nvPr/>
          </p:nvSpPr>
          <p:spPr bwMode="auto">
            <a:xfrm>
              <a:off x="6682715"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41" name="Freeform 34">
              <a:extLst>
                <a:ext uri="{FF2B5EF4-FFF2-40B4-BE49-F238E27FC236}">
                  <a16:creationId xmlns:a16="http://schemas.microsoft.com/office/drawing/2014/main" id="{3D30C85C-C138-4041-AA89-3D5803A6C5B0}"/>
                </a:ext>
              </a:extLst>
            </p:cNvPr>
            <p:cNvSpPr>
              <a:spLocks/>
            </p:cNvSpPr>
            <p:nvPr/>
          </p:nvSpPr>
          <p:spPr bwMode="auto">
            <a:xfrm>
              <a:off x="68593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42" name="Freeform 35">
              <a:extLst>
                <a:ext uri="{FF2B5EF4-FFF2-40B4-BE49-F238E27FC236}">
                  <a16:creationId xmlns:a16="http://schemas.microsoft.com/office/drawing/2014/main" id="{71D0633F-6699-7D44-841E-D3706C01B00F}"/>
                </a:ext>
              </a:extLst>
            </p:cNvPr>
            <p:cNvSpPr>
              <a:spLocks/>
            </p:cNvSpPr>
            <p:nvPr/>
          </p:nvSpPr>
          <p:spPr bwMode="auto">
            <a:xfrm>
              <a:off x="6560437" y="5659148"/>
              <a:ext cx="62498" cy="9646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43" name="Freeform 36">
              <a:extLst>
                <a:ext uri="{FF2B5EF4-FFF2-40B4-BE49-F238E27FC236}">
                  <a16:creationId xmlns:a16="http://schemas.microsoft.com/office/drawing/2014/main" id="{28E5CB94-7A7A-BC47-AD27-6966070F5B3C}"/>
                </a:ext>
              </a:extLst>
            </p:cNvPr>
            <p:cNvSpPr>
              <a:spLocks/>
            </p:cNvSpPr>
            <p:nvPr/>
          </p:nvSpPr>
          <p:spPr bwMode="auto">
            <a:xfrm>
              <a:off x="6741137"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44" name="Freeform 37">
              <a:extLst>
                <a:ext uri="{FF2B5EF4-FFF2-40B4-BE49-F238E27FC236}">
                  <a16:creationId xmlns:a16="http://schemas.microsoft.com/office/drawing/2014/main" id="{E7235E91-0443-2547-9DFE-FEAB8D01507D}"/>
                </a:ext>
              </a:extLst>
            </p:cNvPr>
            <p:cNvSpPr>
              <a:spLocks/>
            </p:cNvSpPr>
            <p:nvPr/>
          </p:nvSpPr>
          <p:spPr bwMode="auto">
            <a:xfrm>
              <a:off x="6919120"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45" name="Freeform 38">
              <a:extLst>
                <a:ext uri="{FF2B5EF4-FFF2-40B4-BE49-F238E27FC236}">
                  <a16:creationId xmlns:a16="http://schemas.microsoft.com/office/drawing/2014/main" id="{350745B5-EC69-2E45-A05D-9DBCD63D21B9}"/>
                </a:ext>
              </a:extLst>
            </p:cNvPr>
            <p:cNvSpPr>
              <a:spLocks/>
            </p:cNvSpPr>
            <p:nvPr/>
          </p:nvSpPr>
          <p:spPr bwMode="auto">
            <a:xfrm>
              <a:off x="70400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grpSp>
        <p:nvGrpSpPr>
          <p:cNvPr id="248" name="Group 247">
            <a:extLst>
              <a:ext uri="{FF2B5EF4-FFF2-40B4-BE49-F238E27FC236}">
                <a16:creationId xmlns:a16="http://schemas.microsoft.com/office/drawing/2014/main" id="{E41FAD68-C341-7146-A0BA-E2D49373BC08}"/>
              </a:ext>
            </a:extLst>
          </p:cNvPr>
          <p:cNvGrpSpPr/>
          <p:nvPr/>
        </p:nvGrpSpPr>
        <p:grpSpPr>
          <a:xfrm>
            <a:off x="3852141" y="2157204"/>
            <a:ext cx="1607418" cy="471336"/>
            <a:chOff x="3852141" y="2157204"/>
            <a:chExt cx="1607418" cy="471336"/>
          </a:xfrm>
        </p:grpSpPr>
        <p:sp>
          <p:nvSpPr>
            <p:cNvPr id="249" name="TextBox 248">
              <a:extLst>
                <a:ext uri="{FF2B5EF4-FFF2-40B4-BE49-F238E27FC236}">
                  <a16:creationId xmlns:a16="http://schemas.microsoft.com/office/drawing/2014/main" id="{B875B1D7-58C9-1E46-AAB2-B80D48DF2E64}"/>
                </a:ext>
              </a:extLst>
            </p:cNvPr>
            <p:cNvSpPr txBox="1"/>
            <p:nvPr/>
          </p:nvSpPr>
          <p:spPr>
            <a:xfrm>
              <a:off x="4581377" y="2251825"/>
              <a:ext cx="878182"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lumMod val="75000"/>
                    </a:schemeClr>
                  </a:solidFill>
                  <a:effectLst/>
                  <a:uLnTx/>
                  <a:uFillTx/>
                  <a:latin typeface="Segoe UI Semibold"/>
                </a:rPr>
                <a:t>Azure </a:t>
              </a:r>
              <a:br>
                <a:rPr kumimoji="0" lang="en-US" sz="1200" b="0" i="0" u="none" strike="noStrike" kern="0" cap="none" spc="0" normalizeH="0" baseline="0" noProof="0" dirty="0">
                  <a:ln>
                    <a:noFill/>
                  </a:ln>
                  <a:solidFill>
                    <a:schemeClr val="bg1">
                      <a:lumMod val="75000"/>
                    </a:schemeClr>
                  </a:solidFill>
                  <a:effectLst/>
                  <a:uLnTx/>
                  <a:uFillTx/>
                  <a:latin typeface="Segoe UI Semibold"/>
                </a:rPr>
              </a:br>
              <a:r>
                <a:rPr kumimoji="0" lang="en-US" sz="1200" b="0" i="0" u="none" strike="noStrike" kern="0" cap="none" spc="0" normalizeH="0" baseline="0" noProof="0" dirty="0">
                  <a:ln>
                    <a:noFill/>
                  </a:ln>
                  <a:solidFill>
                    <a:schemeClr val="bg1">
                      <a:lumMod val="75000"/>
                    </a:schemeClr>
                  </a:solidFill>
                  <a:effectLst/>
                  <a:uLnTx/>
                  <a:uFillTx/>
                  <a:latin typeface="Segoe UI Semibold"/>
                </a:rPr>
                <a:t>Data Factory</a:t>
              </a:r>
            </a:p>
          </p:txBody>
        </p:sp>
        <p:sp>
          <p:nvSpPr>
            <p:cNvPr id="250" name="Freeform 249">
              <a:extLst>
                <a:ext uri="{FF2B5EF4-FFF2-40B4-BE49-F238E27FC236}">
                  <a16:creationId xmlns:a16="http://schemas.microsoft.com/office/drawing/2014/main" id="{C7B5D237-28D4-FF47-BD65-5297D0C280F9}"/>
                </a:ext>
              </a:extLst>
            </p:cNvPr>
            <p:cNvSpPr/>
            <p:nvPr/>
          </p:nvSpPr>
          <p:spPr bwMode="auto">
            <a:xfrm>
              <a:off x="3852141" y="2157204"/>
              <a:ext cx="472876" cy="47133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lumMod val="75000"/>
                  </a:schemeClr>
                </a:solidFill>
                <a:effectLst/>
                <a:uLnTx/>
                <a:uFillTx/>
                <a:latin typeface="Segoe UI Semibold"/>
                <a:ea typeface="Segoe UI" pitchFamily="34" charset="0"/>
                <a:cs typeface="Segoe UI" pitchFamily="34" charset="0"/>
              </a:endParaRPr>
            </a:p>
          </p:txBody>
        </p:sp>
      </p:grpSp>
      <p:pic>
        <p:nvPicPr>
          <p:cNvPr id="124" name="Graphic 123">
            <a:extLst>
              <a:ext uri="{FF2B5EF4-FFF2-40B4-BE49-F238E27FC236}">
                <a16:creationId xmlns:a16="http://schemas.microsoft.com/office/drawing/2014/main" id="{BFB07FAF-7B8E-874A-95AE-8E338E800E76}"/>
              </a:ext>
            </a:extLst>
          </p:cNvPr>
          <p:cNvPicPr>
            <a:picLocks noChangeAspect="1"/>
          </p:cNvPicPr>
          <p:nvPr/>
        </p:nvPicPr>
        <p:blipFill>
          <a:blip r:embed="rId3">
            <a:grayscl/>
            <a:alphaModFix amt="5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0042" y="2760722"/>
            <a:ext cx="606276" cy="697036"/>
          </a:xfrm>
          <a:prstGeom prst="rect">
            <a:avLst/>
          </a:prstGeom>
        </p:spPr>
      </p:pic>
    </p:spTree>
    <p:extLst>
      <p:ext uri="{BB962C8B-B14F-4D97-AF65-F5344CB8AC3E}">
        <p14:creationId xmlns:p14="http://schemas.microsoft.com/office/powerpoint/2010/main" val="32839431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Group 129">
            <a:extLst>
              <a:ext uri="{FF2B5EF4-FFF2-40B4-BE49-F238E27FC236}">
                <a16:creationId xmlns:a16="http://schemas.microsoft.com/office/drawing/2014/main" id="{DCCC4B52-4EDC-0548-9E36-A2A72A80C448}"/>
              </a:ext>
            </a:extLst>
          </p:cNvPr>
          <p:cNvGrpSpPr/>
          <p:nvPr/>
        </p:nvGrpSpPr>
        <p:grpSpPr>
          <a:xfrm>
            <a:off x="1971534" y="2284041"/>
            <a:ext cx="8620939" cy="3356382"/>
            <a:chOff x="1971534" y="2284041"/>
            <a:chExt cx="8620939" cy="3356382"/>
          </a:xfrm>
        </p:grpSpPr>
        <p:cxnSp>
          <p:nvCxnSpPr>
            <p:cNvPr id="131" name="Straight Arrow Connector 130">
              <a:extLst>
                <a:ext uri="{FF2B5EF4-FFF2-40B4-BE49-F238E27FC236}">
                  <a16:creationId xmlns:a16="http://schemas.microsoft.com/office/drawing/2014/main" id="{D24E1249-B085-804D-9DE2-5C21E6451BC1}"/>
                </a:ext>
              </a:extLst>
            </p:cNvPr>
            <p:cNvCxnSpPr>
              <a:cxnSpLocks/>
            </p:cNvCxnSpPr>
            <p:nvPr/>
          </p:nvCxnSpPr>
          <p:spPr>
            <a:xfrm flipV="1">
              <a:off x="7681810" y="4401220"/>
              <a:ext cx="0" cy="257167"/>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2" name="Straight Arrow Connector 131">
              <a:extLst>
                <a:ext uri="{FF2B5EF4-FFF2-40B4-BE49-F238E27FC236}">
                  <a16:creationId xmlns:a16="http://schemas.microsoft.com/office/drawing/2014/main" id="{305DDF48-B353-5D45-95E2-ABDF2C4E635C}"/>
                </a:ext>
              </a:extLst>
            </p:cNvPr>
            <p:cNvCxnSpPr>
              <a:cxnSpLocks/>
            </p:cNvCxnSpPr>
            <p:nvPr/>
          </p:nvCxnSpPr>
          <p:spPr>
            <a:xfrm flipV="1">
              <a:off x="10592473" y="2996014"/>
              <a:ext cx="0" cy="418955"/>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3" name="Straight Arrow Connector 132">
              <a:extLst>
                <a:ext uri="{FF2B5EF4-FFF2-40B4-BE49-F238E27FC236}">
                  <a16:creationId xmlns:a16="http://schemas.microsoft.com/office/drawing/2014/main" id="{EE21AADE-D112-4844-9DDC-C1F2610CD46C}"/>
                </a:ext>
              </a:extLst>
            </p:cNvPr>
            <p:cNvCxnSpPr>
              <a:cxnSpLocks/>
            </p:cNvCxnSpPr>
            <p:nvPr/>
          </p:nvCxnSpPr>
          <p:spPr>
            <a:xfrm>
              <a:off x="8799687" y="2284041"/>
              <a:ext cx="515471"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4" name="Straight Arrow Connector 133">
              <a:extLst>
                <a:ext uri="{FF2B5EF4-FFF2-40B4-BE49-F238E27FC236}">
                  <a16:creationId xmlns:a16="http://schemas.microsoft.com/office/drawing/2014/main" id="{B4A04694-797E-7341-91AD-6A40640B3230}"/>
                </a:ext>
              </a:extLst>
            </p:cNvPr>
            <p:cNvCxnSpPr>
              <a:cxnSpLocks/>
            </p:cNvCxnSpPr>
            <p:nvPr/>
          </p:nvCxnSpPr>
          <p:spPr>
            <a:xfrm>
              <a:off x="8799687" y="3823338"/>
              <a:ext cx="515471"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5" name="Straight Arrow Connector 134">
              <a:extLst>
                <a:ext uri="{FF2B5EF4-FFF2-40B4-BE49-F238E27FC236}">
                  <a16:creationId xmlns:a16="http://schemas.microsoft.com/office/drawing/2014/main" id="{32EEAE09-E433-DE4E-94B9-A7FBCC9602F7}"/>
                </a:ext>
              </a:extLst>
            </p:cNvPr>
            <p:cNvCxnSpPr>
              <a:cxnSpLocks/>
            </p:cNvCxnSpPr>
            <p:nvPr/>
          </p:nvCxnSpPr>
          <p:spPr>
            <a:xfrm>
              <a:off x="4619687" y="2943803"/>
              <a:ext cx="0" cy="257167"/>
            </a:xfrm>
            <a:prstGeom prst="straightConnector1">
              <a:avLst/>
            </a:prstGeom>
            <a:noFill/>
            <a:ln w="19050" cap="flat" cmpd="sng" algn="ctr">
              <a:solidFill>
                <a:schemeClr val="tx1"/>
              </a:solidFill>
              <a:prstDash val="solid"/>
              <a:headEnd type="none" w="lg" len="med"/>
              <a:tailEnd type="triangle" w="med" len="med"/>
            </a:ln>
            <a:effectLst/>
          </p:spPr>
        </p:cxnSp>
        <p:cxnSp>
          <p:nvCxnSpPr>
            <p:cNvPr id="136" name="Straight Arrow Connector 135">
              <a:extLst>
                <a:ext uri="{FF2B5EF4-FFF2-40B4-BE49-F238E27FC236}">
                  <a16:creationId xmlns:a16="http://schemas.microsoft.com/office/drawing/2014/main" id="{26564D41-8106-6543-86A3-0D17BACDCE90}"/>
                </a:ext>
              </a:extLst>
            </p:cNvPr>
            <p:cNvCxnSpPr>
              <a:cxnSpLocks/>
            </p:cNvCxnSpPr>
            <p:nvPr/>
          </p:nvCxnSpPr>
          <p:spPr>
            <a:xfrm flipV="1">
              <a:off x="4342156" y="4401220"/>
              <a:ext cx="0" cy="257167"/>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7" name="Straight Arrow Connector 136">
              <a:extLst>
                <a:ext uri="{FF2B5EF4-FFF2-40B4-BE49-F238E27FC236}">
                  <a16:creationId xmlns:a16="http://schemas.microsoft.com/office/drawing/2014/main" id="{5C73CF4A-6B71-C64E-ADED-7FE5CD2A0FC9}"/>
                </a:ext>
              </a:extLst>
            </p:cNvPr>
            <p:cNvCxnSpPr>
              <a:cxnSpLocks/>
            </p:cNvCxnSpPr>
            <p:nvPr/>
          </p:nvCxnSpPr>
          <p:spPr>
            <a:xfrm>
              <a:off x="4897217" y="4268606"/>
              <a:ext cx="0" cy="330399"/>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8" name="Straight Arrow Connector 137">
              <a:extLst>
                <a:ext uri="{FF2B5EF4-FFF2-40B4-BE49-F238E27FC236}">
                  <a16:creationId xmlns:a16="http://schemas.microsoft.com/office/drawing/2014/main" id="{1F112F50-438B-FE48-B54E-877744140FC2}"/>
                </a:ext>
              </a:extLst>
            </p:cNvPr>
            <p:cNvCxnSpPr>
              <a:cxnSpLocks/>
            </p:cNvCxnSpPr>
            <p:nvPr/>
          </p:nvCxnSpPr>
          <p:spPr>
            <a:xfrm>
              <a:off x="2153606" y="2284041"/>
              <a:ext cx="1188720"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9" name="Straight Arrow Connector 138">
              <a:extLst>
                <a:ext uri="{FF2B5EF4-FFF2-40B4-BE49-F238E27FC236}">
                  <a16:creationId xmlns:a16="http://schemas.microsoft.com/office/drawing/2014/main" id="{10FE2A38-4B5F-E440-838C-76C8A38CDBC7}"/>
                </a:ext>
              </a:extLst>
            </p:cNvPr>
            <p:cNvCxnSpPr>
              <a:cxnSpLocks/>
            </p:cNvCxnSpPr>
            <p:nvPr/>
          </p:nvCxnSpPr>
          <p:spPr>
            <a:xfrm>
              <a:off x="5818509" y="3700720"/>
              <a:ext cx="515471"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40" name="Straight Arrow Connector 139">
              <a:extLst>
                <a:ext uri="{FF2B5EF4-FFF2-40B4-BE49-F238E27FC236}">
                  <a16:creationId xmlns:a16="http://schemas.microsoft.com/office/drawing/2014/main" id="{9F5E7FFA-63A0-3642-8FD1-EDCCBA752BD9}"/>
                </a:ext>
              </a:extLst>
            </p:cNvPr>
            <p:cNvCxnSpPr>
              <a:cxnSpLocks/>
            </p:cNvCxnSpPr>
            <p:nvPr/>
          </p:nvCxnSpPr>
          <p:spPr>
            <a:xfrm flipH="1">
              <a:off x="5900325" y="3942532"/>
              <a:ext cx="515471"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41" name="Straight Arrow Connector 140">
              <a:extLst>
                <a:ext uri="{FF2B5EF4-FFF2-40B4-BE49-F238E27FC236}">
                  <a16:creationId xmlns:a16="http://schemas.microsoft.com/office/drawing/2014/main" id="{735DB9F1-B74A-444A-A0DB-7C1752CE85D6}"/>
                </a:ext>
              </a:extLst>
            </p:cNvPr>
            <p:cNvCxnSpPr>
              <a:cxnSpLocks/>
            </p:cNvCxnSpPr>
            <p:nvPr/>
          </p:nvCxnSpPr>
          <p:spPr>
            <a:xfrm>
              <a:off x="5818510" y="2284041"/>
              <a:ext cx="515471"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42" name="Straight Arrow Connector 141">
              <a:extLst>
                <a:ext uri="{FF2B5EF4-FFF2-40B4-BE49-F238E27FC236}">
                  <a16:creationId xmlns:a16="http://schemas.microsoft.com/office/drawing/2014/main" id="{EFF26070-34E8-6A40-9203-63825B3AD928}"/>
                </a:ext>
              </a:extLst>
            </p:cNvPr>
            <p:cNvCxnSpPr>
              <a:cxnSpLocks/>
            </p:cNvCxnSpPr>
            <p:nvPr/>
          </p:nvCxnSpPr>
          <p:spPr>
            <a:xfrm>
              <a:off x="2157625" y="3775444"/>
              <a:ext cx="1188720"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43" name="Straight Arrow Connector 142">
              <a:extLst>
                <a:ext uri="{FF2B5EF4-FFF2-40B4-BE49-F238E27FC236}">
                  <a16:creationId xmlns:a16="http://schemas.microsoft.com/office/drawing/2014/main" id="{435763E5-205E-6440-9BC8-D3B01D1917C0}"/>
                </a:ext>
              </a:extLst>
            </p:cNvPr>
            <p:cNvCxnSpPr>
              <a:cxnSpLocks/>
            </p:cNvCxnSpPr>
            <p:nvPr/>
          </p:nvCxnSpPr>
          <p:spPr>
            <a:xfrm>
              <a:off x="2153606" y="5138953"/>
              <a:ext cx="1188720"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sp>
          <p:nvSpPr>
            <p:cNvPr id="144" name="Rectangle 9">
              <a:extLst>
                <a:ext uri="{FF2B5EF4-FFF2-40B4-BE49-F238E27FC236}">
                  <a16:creationId xmlns:a16="http://schemas.microsoft.com/office/drawing/2014/main" id="{CB97EA11-6B0F-E04B-AA66-75AE30A2D5E5}"/>
                </a:ext>
              </a:extLst>
            </p:cNvPr>
            <p:cNvSpPr/>
            <p:nvPr/>
          </p:nvSpPr>
          <p:spPr bwMode="auto">
            <a:xfrm>
              <a:off x="1971534" y="3340575"/>
              <a:ext cx="185425" cy="2299848"/>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noFill/>
            <a:ln w="19050" cap="flat" cmpd="sng" algn="ctr">
              <a:solidFill>
                <a:schemeClr val="bg1">
                  <a:lumMod val="85000"/>
                </a:schemeClr>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144">
              <a:extLst>
                <a:ext uri="{FF2B5EF4-FFF2-40B4-BE49-F238E27FC236}">
                  <a16:creationId xmlns:a16="http://schemas.microsoft.com/office/drawing/2014/main" id="{180EE469-583F-FD4F-A5D4-6ADAFAFFA898}"/>
                </a:ext>
              </a:extLst>
            </p:cNvPr>
            <p:cNvSpPr/>
            <p:nvPr/>
          </p:nvSpPr>
          <p:spPr bwMode="auto">
            <a:xfrm>
              <a:off x="8845769" y="4425246"/>
              <a:ext cx="1746702" cy="760192"/>
            </a:xfrm>
            <a:custGeom>
              <a:avLst/>
              <a:gdLst>
                <a:gd name="connsiteX0" fmla="*/ 0 w 1670304"/>
                <a:gd name="connsiteY0" fmla="*/ 816864 h 816864"/>
                <a:gd name="connsiteX1" fmla="*/ 1670304 w 1670304"/>
                <a:gd name="connsiteY1" fmla="*/ 816864 h 816864"/>
                <a:gd name="connsiteX2" fmla="*/ 1670304 w 1670304"/>
                <a:gd name="connsiteY2" fmla="*/ 0 h 816864"/>
              </a:gdLst>
              <a:ahLst/>
              <a:cxnLst>
                <a:cxn ang="0">
                  <a:pos x="connsiteX0" y="connsiteY0"/>
                </a:cxn>
                <a:cxn ang="0">
                  <a:pos x="connsiteX1" y="connsiteY1"/>
                </a:cxn>
                <a:cxn ang="0">
                  <a:pos x="connsiteX2" y="connsiteY2"/>
                </a:cxn>
              </a:cxnLst>
              <a:rect l="l" t="t" r="r" b="b"/>
              <a:pathLst>
                <a:path w="1670304" h="816864">
                  <a:moveTo>
                    <a:pt x="0" y="816864"/>
                  </a:moveTo>
                  <a:lnTo>
                    <a:pt x="1670304" y="816864"/>
                  </a:lnTo>
                  <a:lnTo>
                    <a:pt x="1670304" y="0"/>
                  </a:lnTo>
                </a:path>
              </a:pathLst>
            </a:custGeom>
            <a:noFill/>
            <a:ln w="19050" cap="flat" cmpd="sng" algn="ctr">
              <a:solidFill>
                <a:schemeClr val="bg1">
                  <a:lumMod val="85000"/>
                </a:schemeClr>
              </a:solidFill>
              <a:prstDash val="solid"/>
              <a:headEnd type="none" w="med" len="med"/>
              <a:tailEnd type="triangl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D0CF4-C546-1240-AE4C-287BFF7DBC8B}"/>
              </a:ext>
            </a:extLst>
          </p:cNvPr>
          <p:cNvSpPr>
            <a:spLocks noGrp="1"/>
          </p:cNvSpPr>
          <p:nvPr>
            <p:ph type="title" idx="4294967295"/>
          </p:nvPr>
        </p:nvSpPr>
        <p:spPr>
          <a:xfrm>
            <a:off x="434975" y="457200"/>
            <a:ext cx="9488488" cy="554038"/>
          </a:xfrm>
        </p:spPr>
        <p:txBody>
          <a:bodyPr/>
          <a:lstStyle/>
          <a:p>
            <a:r>
              <a:rPr lang="en-US" dirty="0"/>
              <a:t>Data ingestion</a:t>
            </a:r>
          </a:p>
        </p:txBody>
      </p:sp>
      <p:sp>
        <p:nvSpPr>
          <p:cNvPr id="85" name="Rectangle 84">
            <a:extLst>
              <a:ext uri="{FF2B5EF4-FFF2-40B4-BE49-F238E27FC236}">
                <a16:creationId xmlns:a16="http://schemas.microsoft.com/office/drawing/2014/main" id="{B2421D4E-4184-D346-9496-5E91109C68DE}"/>
              </a:ext>
            </a:extLst>
          </p:cNvPr>
          <p:cNvSpPr/>
          <p:nvPr/>
        </p:nvSpPr>
        <p:spPr bwMode="auto">
          <a:xfrm>
            <a:off x="6375229" y="1889405"/>
            <a:ext cx="2476829" cy="2502701"/>
          </a:xfrm>
          <a:prstGeom prst="rect">
            <a:avLst/>
          </a:prstGeom>
          <a:solidFill>
            <a:srgbClr val="FFFFFF">
              <a:lumMod val="95000"/>
            </a:srgbClr>
          </a:solidFill>
          <a:ln w="15875"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86" name="Rectangle 85">
            <a:extLst>
              <a:ext uri="{FF2B5EF4-FFF2-40B4-BE49-F238E27FC236}">
                <a16:creationId xmlns:a16="http://schemas.microsoft.com/office/drawing/2014/main" id="{780BE6B8-9BBB-3A44-8679-2B8F7DD8BF45}"/>
              </a:ext>
            </a:extLst>
          </p:cNvPr>
          <p:cNvSpPr/>
          <p:nvPr/>
        </p:nvSpPr>
        <p:spPr bwMode="auto">
          <a:xfrm>
            <a:off x="3378580" y="4661470"/>
            <a:ext cx="5461768"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87" name="Rectangle 86">
            <a:extLst>
              <a:ext uri="{FF2B5EF4-FFF2-40B4-BE49-F238E27FC236}">
                <a16:creationId xmlns:a16="http://schemas.microsoft.com/office/drawing/2014/main" id="{63ACFE15-2729-8F4F-A688-C7380B70B6C8}"/>
              </a:ext>
            </a:extLst>
          </p:cNvPr>
          <p:cNvSpPr/>
          <p:nvPr/>
        </p:nvSpPr>
        <p:spPr bwMode="auto">
          <a:xfrm>
            <a:off x="9354058" y="3324892"/>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88" name="Rectangle 87">
            <a:extLst>
              <a:ext uri="{FF2B5EF4-FFF2-40B4-BE49-F238E27FC236}">
                <a16:creationId xmlns:a16="http://schemas.microsoft.com/office/drawing/2014/main" id="{21AE580D-B6C7-E34A-B097-901AF3828C4F}"/>
              </a:ext>
            </a:extLst>
          </p:cNvPr>
          <p:cNvSpPr/>
          <p:nvPr/>
        </p:nvSpPr>
        <p:spPr bwMode="auto">
          <a:xfrm>
            <a:off x="9362344" y="18878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89" name="Rectangle 88">
            <a:extLst>
              <a:ext uri="{FF2B5EF4-FFF2-40B4-BE49-F238E27FC236}">
                <a16:creationId xmlns:a16="http://schemas.microsoft.com/office/drawing/2014/main" id="{631501E8-524C-334A-9C2A-E1882A4C9CD6}"/>
              </a:ext>
            </a:extLst>
          </p:cNvPr>
          <p:cNvSpPr/>
          <p:nvPr/>
        </p:nvSpPr>
        <p:spPr bwMode="auto">
          <a:xfrm>
            <a:off x="3386045" y="3274964"/>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90" name="Rectangle 89">
            <a:extLst>
              <a:ext uri="{FF2B5EF4-FFF2-40B4-BE49-F238E27FC236}">
                <a16:creationId xmlns:a16="http://schemas.microsoft.com/office/drawing/2014/main" id="{98E4F887-3BCF-AC45-9BFC-12A2EE02B9E4}"/>
              </a:ext>
            </a:extLst>
          </p:cNvPr>
          <p:cNvSpPr/>
          <p:nvPr/>
        </p:nvSpPr>
        <p:spPr bwMode="auto">
          <a:xfrm>
            <a:off x="3384678" y="18878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93" name="TextBox 92">
            <a:extLst>
              <a:ext uri="{FF2B5EF4-FFF2-40B4-BE49-F238E27FC236}">
                <a16:creationId xmlns:a16="http://schemas.microsoft.com/office/drawing/2014/main" id="{29005E6A-CCEE-1E41-8F7F-38ECD15C7329}"/>
              </a:ext>
            </a:extLst>
          </p:cNvPr>
          <p:cNvSpPr txBox="1"/>
          <p:nvPr/>
        </p:nvSpPr>
        <p:spPr>
          <a:xfrm>
            <a:off x="967863" y="2200914"/>
            <a:ext cx="1347266" cy="166199"/>
          </a:xfrm>
          <a:prstGeom prst="rect">
            <a:avLst/>
          </a:prstGeom>
          <a:noFill/>
        </p:spPr>
        <p:txBody>
          <a:bodyPr wrap="square" lIns="0" tIns="0" rIns="0" bIns="0" rtlCol="0" anchor="ctr" anchorCtr="0">
            <a:spAutoFit/>
          </a:bodyPr>
          <a:lstStyle/>
          <a:p>
            <a:pPr defTabSz="914367">
              <a:lnSpc>
                <a:spcPct val="90000"/>
              </a:lnSpc>
              <a:defRPr/>
            </a:pPr>
            <a:r>
              <a:rPr lang="en-US" sz="1200" dirty="0">
                <a:solidFill>
                  <a:schemeClr val="bg1">
                    <a:lumMod val="75000"/>
                  </a:schemeClr>
                </a:solidFill>
                <a:latin typeface="Segoe UI Semibold"/>
              </a:rPr>
              <a:t>LOB sources</a:t>
            </a:r>
          </a:p>
        </p:txBody>
      </p:sp>
      <p:sp>
        <p:nvSpPr>
          <p:cNvPr id="94" name="TextBox 93">
            <a:extLst>
              <a:ext uri="{FF2B5EF4-FFF2-40B4-BE49-F238E27FC236}">
                <a16:creationId xmlns:a16="http://schemas.microsoft.com/office/drawing/2014/main" id="{38F18BB8-33A1-0F48-B6B6-7BA28EE47C7D}"/>
              </a:ext>
            </a:extLst>
          </p:cNvPr>
          <p:cNvSpPr txBox="1"/>
          <p:nvPr/>
        </p:nvSpPr>
        <p:spPr>
          <a:xfrm>
            <a:off x="967863" y="3417527"/>
            <a:ext cx="1078085" cy="498598"/>
          </a:xfrm>
          <a:prstGeom prst="rect">
            <a:avLst/>
          </a:prstGeom>
          <a:noFill/>
        </p:spPr>
        <p:txBody>
          <a:bodyPr wrap="square" lIns="0" tIns="0" rIns="0" bIns="0" rtlCol="0" anchor="ctr" anchorCtr="0">
            <a:spAutoFit/>
          </a:bodyPr>
          <a:lstStyle/>
          <a:p>
            <a:pPr defTabSz="914367">
              <a:lnSpc>
                <a:spcPct val="90000"/>
              </a:lnSpc>
              <a:defRPr/>
            </a:pPr>
            <a:r>
              <a:rPr lang="en-US" sz="1200" dirty="0">
                <a:solidFill>
                  <a:schemeClr val="bg1">
                    <a:lumMod val="75000"/>
                  </a:schemeClr>
                </a:solidFill>
                <a:latin typeface="Segoe UI Semibold"/>
              </a:rPr>
              <a:t>Logs and streams (unstructured)</a:t>
            </a:r>
          </a:p>
        </p:txBody>
      </p:sp>
      <p:sp>
        <p:nvSpPr>
          <p:cNvPr id="95" name="TextBox 94">
            <a:extLst>
              <a:ext uri="{FF2B5EF4-FFF2-40B4-BE49-F238E27FC236}">
                <a16:creationId xmlns:a16="http://schemas.microsoft.com/office/drawing/2014/main" id="{E64AF8EF-2D34-D444-8E56-F2A6F01FF873}"/>
              </a:ext>
            </a:extLst>
          </p:cNvPr>
          <p:cNvSpPr txBox="1"/>
          <p:nvPr/>
        </p:nvSpPr>
        <p:spPr>
          <a:xfrm>
            <a:off x="967863" y="4324300"/>
            <a:ext cx="1129729" cy="332399"/>
          </a:xfrm>
          <a:prstGeom prst="rect">
            <a:avLst/>
          </a:prstGeom>
          <a:noFill/>
        </p:spPr>
        <p:txBody>
          <a:bodyPr wrap="square" lIns="0" tIns="0" rIns="0" bIns="0" rtlCol="0" anchor="ctr" anchorCtr="0">
            <a:spAutoFit/>
          </a:bodyPr>
          <a:lstStyle/>
          <a:p>
            <a:pPr defTabSz="914367">
              <a:lnSpc>
                <a:spcPct val="90000"/>
              </a:lnSpc>
              <a:defRPr/>
            </a:pPr>
            <a:r>
              <a:rPr lang="en-US" sz="1200" dirty="0">
                <a:solidFill>
                  <a:schemeClr val="bg1">
                    <a:lumMod val="75000"/>
                  </a:schemeClr>
                </a:solidFill>
                <a:latin typeface="Segoe UI Semibold"/>
              </a:rPr>
              <a:t>Media (unstructured)</a:t>
            </a:r>
          </a:p>
        </p:txBody>
      </p:sp>
      <p:sp>
        <p:nvSpPr>
          <p:cNvPr id="96" name="TextBox 95">
            <a:extLst>
              <a:ext uri="{FF2B5EF4-FFF2-40B4-BE49-F238E27FC236}">
                <a16:creationId xmlns:a16="http://schemas.microsoft.com/office/drawing/2014/main" id="{E4A32158-E0BF-4B4D-A010-A9FF1DF41822}"/>
              </a:ext>
            </a:extLst>
          </p:cNvPr>
          <p:cNvSpPr txBox="1"/>
          <p:nvPr/>
        </p:nvSpPr>
        <p:spPr>
          <a:xfrm>
            <a:off x="967863" y="5147974"/>
            <a:ext cx="1026647" cy="332399"/>
          </a:xfrm>
          <a:prstGeom prst="rect">
            <a:avLst/>
          </a:prstGeom>
          <a:noFill/>
        </p:spPr>
        <p:txBody>
          <a:bodyPr wrap="square" lIns="0" tIns="0" rIns="0" bIns="0" rtlCol="0" anchor="ctr" anchorCtr="0">
            <a:spAutoFit/>
          </a:bodyPr>
          <a:lstStyle/>
          <a:p>
            <a:pPr defTabSz="914367">
              <a:lnSpc>
                <a:spcPct val="90000"/>
              </a:lnSpc>
              <a:defRPr/>
            </a:pPr>
            <a:r>
              <a:rPr lang="en-US" sz="1200" dirty="0">
                <a:solidFill>
                  <a:schemeClr val="bg1">
                    <a:lumMod val="75000"/>
                  </a:schemeClr>
                </a:solidFill>
                <a:latin typeface="Segoe UI Semibold"/>
              </a:rPr>
              <a:t>Files (unstructured)</a:t>
            </a:r>
          </a:p>
        </p:txBody>
      </p:sp>
      <p:sp>
        <p:nvSpPr>
          <p:cNvPr id="122" name="TextBox 121">
            <a:extLst>
              <a:ext uri="{FF2B5EF4-FFF2-40B4-BE49-F238E27FC236}">
                <a16:creationId xmlns:a16="http://schemas.microsoft.com/office/drawing/2014/main" id="{D73A86BC-1332-A541-86B9-7F14486BB949}"/>
              </a:ext>
            </a:extLst>
          </p:cNvPr>
          <p:cNvSpPr txBox="1"/>
          <p:nvPr/>
        </p:nvSpPr>
        <p:spPr>
          <a:xfrm>
            <a:off x="10539284" y="2284014"/>
            <a:ext cx="1143230" cy="332399"/>
          </a:xfrm>
          <a:prstGeom prst="rect">
            <a:avLst/>
          </a:prstGeom>
          <a:noFill/>
          <a:ln>
            <a:noFill/>
          </a:ln>
        </p:spPr>
        <p:txBody>
          <a:bodyPr wrap="square" lIns="0" tIns="0" rIns="0" bIns="0" rtlCol="0">
            <a:spAutoFit/>
          </a:bodyPr>
          <a:lstStyle/>
          <a:p>
            <a:pPr defTabSz="914367">
              <a:lnSpc>
                <a:spcPct val="90000"/>
              </a:lnSpc>
              <a:defRPr/>
            </a:pPr>
            <a:r>
              <a:rPr lang="en-US" sz="1200" dirty="0">
                <a:solidFill>
                  <a:schemeClr val="bg1">
                    <a:lumMod val="75000"/>
                  </a:schemeClr>
                </a:solidFill>
                <a:latin typeface="Segoe UI Semibold"/>
              </a:rPr>
              <a:t>Business services</a:t>
            </a:r>
          </a:p>
        </p:txBody>
      </p:sp>
      <p:sp>
        <p:nvSpPr>
          <p:cNvPr id="125" name="TextBox 124">
            <a:extLst>
              <a:ext uri="{FF2B5EF4-FFF2-40B4-BE49-F238E27FC236}">
                <a16:creationId xmlns:a16="http://schemas.microsoft.com/office/drawing/2014/main" id="{EAFED277-142F-0643-87EB-D21F3CA94A0B}"/>
              </a:ext>
            </a:extLst>
          </p:cNvPr>
          <p:cNvSpPr txBox="1"/>
          <p:nvPr/>
        </p:nvSpPr>
        <p:spPr>
          <a:xfrm>
            <a:off x="10539284" y="3817207"/>
            <a:ext cx="608201" cy="166199"/>
          </a:xfrm>
          <a:prstGeom prst="rect">
            <a:avLst/>
          </a:prstGeom>
          <a:noFill/>
          <a:ln>
            <a:noFill/>
          </a:ln>
        </p:spPr>
        <p:txBody>
          <a:bodyPr wrap="square" lIns="0" tIns="0" rIns="0" bIns="0" rtlCol="0">
            <a:spAutoFit/>
          </a:bodyPr>
          <a:lstStyle/>
          <a:p>
            <a:pPr defTabSz="914367">
              <a:lnSpc>
                <a:spcPct val="90000"/>
              </a:lnSpc>
              <a:defRPr/>
            </a:pPr>
            <a:r>
              <a:rPr lang="en-US" sz="1200" dirty="0">
                <a:solidFill>
                  <a:schemeClr val="bg1">
                    <a:lumMod val="75000"/>
                  </a:schemeClr>
                </a:solidFill>
                <a:latin typeface="Segoe UI Semibold"/>
              </a:rPr>
              <a:t>Power BI</a:t>
            </a:r>
          </a:p>
        </p:txBody>
      </p:sp>
      <p:grpSp>
        <p:nvGrpSpPr>
          <p:cNvPr id="126" name="Group 125">
            <a:extLst>
              <a:ext uri="{FF2B5EF4-FFF2-40B4-BE49-F238E27FC236}">
                <a16:creationId xmlns:a16="http://schemas.microsoft.com/office/drawing/2014/main" id="{60E20CCD-41DE-394F-A5F0-F4563C102283}"/>
              </a:ext>
            </a:extLst>
          </p:cNvPr>
          <p:cNvGrpSpPr/>
          <p:nvPr/>
        </p:nvGrpSpPr>
        <p:grpSpPr>
          <a:xfrm>
            <a:off x="442913" y="3437046"/>
            <a:ext cx="314430" cy="364076"/>
            <a:chOff x="305587" y="2721796"/>
            <a:chExt cx="314430" cy="364076"/>
          </a:xfrm>
          <a:solidFill>
            <a:schemeClr val="bg1">
              <a:lumMod val="75000"/>
            </a:schemeClr>
          </a:solidFill>
        </p:grpSpPr>
        <p:sp>
          <p:nvSpPr>
            <p:cNvPr id="127" name="Rectangle 126">
              <a:extLst>
                <a:ext uri="{FF2B5EF4-FFF2-40B4-BE49-F238E27FC236}">
                  <a16:creationId xmlns:a16="http://schemas.microsoft.com/office/drawing/2014/main" id="{1BB926AF-8259-3C48-9A23-8B5A9A7EB7D8}"/>
                </a:ext>
              </a:extLst>
            </p:cNvPr>
            <p:cNvSpPr/>
            <p:nvPr/>
          </p:nvSpPr>
          <p:spPr bwMode="auto">
            <a:xfrm>
              <a:off x="381000" y="2986460"/>
              <a:ext cx="187325" cy="962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document_3">
              <a:extLst>
                <a:ext uri="{FF2B5EF4-FFF2-40B4-BE49-F238E27FC236}">
                  <a16:creationId xmlns:a16="http://schemas.microsoft.com/office/drawing/2014/main" id="{D3A60033-22AB-574B-8994-257DB9AD8C90}"/>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grp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ndParaRPr>
            </a:p>
          </p:txBody>
        </p:sp>
      </p:grpSp>
      <p:grpSp>
        <p:nvGrpSpPr>
          <p:cNvPr id="186" name="Group 185">
            <a:extLst>
              <a:ext uri="{FF2B5EF4-FFF2-40B4-BE49-F238E27FC236}">
                <a16:creationId xmlns:a16="http://schemas.microsoft.com/office/drawing/2014/main" id="{C27C065B-0E56-9341-9126-6B241F7BFBC9}"/>
              </a:ext>
            </a:extLst>
          </p:cNvPr>
          <p:cNvGrpSpPr/>
          <p:nvPr/>
        </p:nvGrpSpPr>
        <p:grpSpPr>
          <a:xfrm>
            <a:off x="434955" y="4268606"/>
            <a:ext cx="423664" cy="435948"/>
            <a:chOff x="425774" y="3428914"/>
            <a:chExt cx="423664" cy="435948"/>
          </a:xfrm>
        </p:grpSpPr>
        <p:sp>
          <p:nvSpPr>
            <p:cNvPr id="187" name="Rectangle 186">
              <a:extLst>
                <a:ext uri="{FF2B5EF4-FFF2-40B4-BE49-F238E27FC236}">
                  <a16:creationId xmlns:a16="http://schemas.microsoft.com/office/drawing/2014/main" id="{5914F051-29DF-7942-8CAB-0442AC7C9842}"/>
                </a:ext>
              </a:extLst>
            </p:cNvPr>
            <p:cNvSpPr/>
            <p:nvPr/>
          </p:nvSpPr>
          <p:spPr bwMode="auto">
            <a:xfrm>
              <a:off x="425774" y="3428914"/>
              <a:ext cx="376317" cy="374604"/>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8" name="Group 59">
              <a:extLst>
                <a:ext uri="{FF2B5EF4-FFF2-40B4-BE49-F238E27FC236}">
                  <a16:creationId xmlns:a16="http://schemas.microsoft.com/office/drawing/2014/main" id="{AFD465F1-E012-6C49-A77B-47FDC997FCCC}"/>
                </a:ext>
              </a:extLst>
            </p:cNvPr>
            <p:cNvGrpSpPr>
              <a:grpSpLocks noChangeAspect="1"/>
            </p:cNvGrpSpPr>
            <p:nvPr/>
          </p:nvGrpSpPr>
          <p:grpSpPr bwMode="auto">
            <a:xfrm>
              <a:off x="492356" y="3507780"/>
              <a:ext cx="357082" cy="357082"/>
              <a:chOff x="4013" y="2783"/>
              <a:chExt cx="312" cy="312"/>
            </a:xfrm>
          </p:grpSpPr>
          <p:sp>
            <p:nvSpPr>
              <p:cNvPr id="189" name="AutoShape 58">
                <a:extLst>
                  <a:ext uri="{FF2B5EF4-FFF2-40B4-BE49-F238E27FC236}">
                    <a16:creationId xmlns:a16="http://schemas.microsoft.com/office/drawing/2014/main" id="{1BC9AE9E-0352-FE4A-ADBF-C17823B35517}"/>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190" name="Rectangle 60">
                <a:extLst>
                  <a:ext uri="{FF2B5EF4-FFF2-40B4-BE49-F238E27FC236}">
                    <a16:creationId xmlns:a16="http://schemas.microsoft.com/office/drawing/2014/main" id="{1603CB79-4C17-B64A-A36C-F420FD1F40AE}"/>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191" name="Rectangle 61">
                <a:extLst>
                  <a:ext uri="{FF2B5EF4-FFF2-40B4-BE49-F238E27FC236}">
                    <a16:creationId xmlns:a16="http://schemas.microsoft.com/office/drawing/2014/main" id="{AD690D45-1BA6-0B48-B8DB-70F21C68EFDA}"/>
                  </a:ext>
                </a:extLst>
              </p:cNvPr>
              <p:cNvSpPr>
                <a:spLocks noChangeArrowheads="1"/>
              </p:cNvSpPr>
              <p:nvPr/>
            </p:nvSpPr>
            <p:spPr bwMode="auto">
              <a:xfrm>
                <a:off x="4013" y="2783"/>
                <a:ext cx="312" cy="311"/>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192" name="Freeform 62">
                <a:extLst>
                  <a:ext uri="{FF2B5EF4-FFF2-40B4-BE49-F238E27FC236}">
                    <a16:creationId xmlns:a16="http://schemas.microsoft.com/office/drawing/2014/main" id="{35ABED88-BE3E-9B46-A239-B2CDBC1DE711}"/>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193" name="Oval 63">
                <a:extLst>
                  <a:ext uri="{FF2B5EF4-FFF2-40B4-BE49-F238E27FC236}">
                    <a16:creationId xmlns:a16="http://schemas.microsoft.com/office/drawing/2014/main" id="{CBC13147-56F8-EE4C-B170-F9D63FDA50B8}"/>
                  </a:ext>
                </a:extLst>
              </p:cNvPr>
              <p:cNvSpPr>
                <a:spLocks noChangeArrowheads="1"/>
              </p:cNvSpPr>
              <p:nvPr/>
            </p:nvSpPr>
            <p:spPr bwMode="auto">
              <a:xfrm>
                <a:off x="4198" y="2822"/>
                <a:ext cx="88" cy="88"/>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grpSp>
      <p:grpSp>
        <p:nvGrpSpPr>
          <p:cNvPr id="194" name="Group 193">
            <a:extLst>
              <a:ext uri="{FF2B5EF4-FFF2-40B4-BE49-F238E27FC236}">
                <a16:creationId xmlns:a16="http://schemas.microsoft.com/office/drawing/2014/main" id="{7D5B2F39-2030-E541-833A-2E66A0939414}"/>
              </a:ext>
            </a:extLst>
          </p:cNvPr>
          <p:cNvGrpSpPr/>
          <p:nvPr/>
        </p:nvGrpSpPr>
        <p:grpSpPr>
          <a:xfrm>
            <a:off x="449241" y="5065911"/>
            <a:ext cx="388214" cy="427711"/>
            <a:chOff x="343593" y="4433674"/>
            <a:chExt cx="388214" cy="427711"/>
          </a:xfrm>
          <a:solidFill>
            <a:schemeClr val="bg1">
              <a:lumMod val="75000"/>
            </a:schemeClr>
          </a:solidFill>
        </p:grpSpPr>
        <p:sp>
          <p:nvSpPr>
            <p:cNvPr id="195" name="Rectangle 194">
              <a:extLst>
                <a:ext uri="{FF2B5EF4-FFF2-40B4-BE49-F238E27FC236}">
                  <a16:creationId xmlns:a16="http://schemas.microsoft.com/office/drawing/2014/main" id="{A762C15D-A4A7-884B-BE34-66CF763A7429}"/>
                </a:ext>
              </a:extLst>
            </p:cNvPr>
            <p:cNvSpPr/>
            <p:nvPr/>
          </p:nvSpPr>
          <p:spPr bwMode="auto">
            <a:xfrm>
              <a:off x="343593" y="4433674"/>
              <a:ext cx="262069" cy="36407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document">
              <a:extLst>
                <a:ext uri="{FF2B5EF4-FFF2-40B4-BE49-F238E27FC236}">
                  <a16:creationId xmlns:a16="http://schemas.microsoft.com/office/drawing/2014/main" id="{96F13DC7-2D05-534D-9903-B05D08ABAFB8}"/>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grpFill/>
            <a:ln w="158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ndParaRPr>
            </a:p>
          </p:txBody>
        </p:sp>
      </p:grpSp>
      <p:grpSp>
        <p:nvGrpSpPr>
          <p:cNvPr id="197" name="Group 196">
            <a:extLst>
              <a:ext uri="{FF2B5EF4-FFF2-40B4-BE49-F238E27FC236}">
                <a16:creationId xmlns:a16="http://schemas.microsoft.com/office/drawing/2014/main" id="{744E2C0F-422C-3F41-806A-C7E9520A1574}"/>
              </a:ext>
            </a:extLst>
          </p:cNvPr>
          <p:cNvGrpSpPr/>
          <p:nvPr/>
        </p:nvGrpSpPr>
        <p:grpSpPr>
          <a:xfrm>
            <a:off x="9960421" y="2245141"/>
            <a:ext cx="427983" cy="364076"/>
            <a:chOff x="265316" y="5131089"/>
            <a:chExt cx="793593" cy="675092"/>
          </a:xfrm>
        </p:grpSpPr>
        <p:grpSp>
          <p:nvGrpSpPr>
            <p:cNvPr id="198" name="Group 197">
              <a:extLst>
                <a:ext uri="{FF2B5EF4-FFF2-40B4-BE49-F238E27FC236}">
                  <a16:creationId xmlns:a16="http://schemas.microsoft.com/office/drawing/2014/main" id="{1F99EA32-7122-154F-AEB2-3DF58855E62C}"/>
                </a:ext>
              </a:extLst>
            </p:cNvPr>
            <p:cNvGrpSpPr/>
            <p:nvPr/>
          </p:nvGrpSpPr>
          <p:grpSpPr>
            <a:xfrm>
              <a:off x="265316" y="5131089"/>
              <a:ext cx="793593" cy="675092"/>
              <a:chOff x="2107244" y="1575258"/>
              <a:chExt cx="310993" cy="264555"/>
            </a:xfrm>
          </p:grpSpPr>
          <p:sp>
            <p:nvSpPr>
              <p:cNvPr id="204" name="Rectangle 9">
                <a:extLst>
                  <a:ext uri="{FF2B5EF4-FFF2-40B4-BE49-F238E27FC236}">
                    <a16:creationId xmlns:a16="http://schemas.microsoft.com/office/drawing/2014/main" id="{783B8D4D-2409-BD44-ADDC-10FBA9B27E00}"/>
                  </a:ext>
                </a:extLst>
              </p:cNvPr>
              <p:cNvSpPr>
                <a:spLocks noChangeArrowheads="1"/>
              </p:cNvSpPr>
              <p:nvPr/>
            </p:nvSpPr>
            <p:spPr bwMode="auto">
              <a:xfrm>
                <a:off x="2107244" y="1575258"/>
                <a:ext cx="310993" cy="264555"/>
              </a:xfrm>
              <a:prstGeom prst="rect">
                <a:avLst/>
              </a:prstGeom>
              <a:solidFill>
                <a:schemeClr val="bg1">
                  <a:lumMod val="7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nvGrpSpPr>
              <p:cNvPr id="205" name="Group 204">
                <a:extLst>
                  <a:ext uri="{FF2B5EF4-FFF2-40B4-BE49-F238E27FC236}">
                    <a16:creationId xmlns:a16="http://schemas.microsoft.com/office/drawing/2014/main" id="{1DEF75B4-4527-1C48-99FD-E9D47491B692}"/>
                  </a:ext>
                </a:extLst>
              </p:cNvPr>
              <p:cNvGrpSpPr/>
              <p:nvPr/>
            </p:nvGrpSpPr>
            <p:grpSpPr>
              <a:xfrm>
                <a:off x="2219774" y="1683758"/>
                <a:ext cx="104220" cy="99334"/>
                <a:chOff x="2219774" y="1683758"/>
                <a:chExt cx="104220" cy="99334"/>
              </a:xfrm>
            </p:grpSpPr>
            <p:sp>
              <p:nvSpPr>
                <p:cNvPr id="206" name="Freeform 14">
                  <a:extLst>
                    <a:ext uri="{FF2B5EF4-FFF2-40B4-BE49-F238E27FC236}">
                      <a16:creationId xmlns:a16="http://schemas.microsoft.com/office/drawing/2014/main" id="{6822FB46-55DC-F240-BF2B-9C5E639ACEA8}"/>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chemeClr val="bg1">
                    <a:lumMod val="6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07" name="Line 15">
                  <a:extLst>
                    <a:ext uri="{FF2B5EF4-FFF2-40B4-BE49-F238E27FC236}">
                      <a16:creationId xmlns:a16="http://schemas.microsoft.com/office/drawing/2014/main" id="{066C9603-6421-EF4D-B0B0-88EDE23A534B}"/>
                    </a:ext>
                  </a:extLst>
                </p:cNvPr>
                <p:cNvSpPr>
                  <a:spLocks noChangeShapeType="1"/>
                </p:cNvSpPr>
                <p:nvPr/>
              </p:nvSpPr>
              <p:spPr bwMode="auto">
                <a:xfrm>
                  <a:off x="2269956" y="1743244"/>
                  <a:ext cx="0" cy="39848"/>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sp>
          <p:nvSpPr>
            <p:cNvPr id="199" name="Rectangle 198">
              <a:extLst>
                <a:ext uri="{FF2B5EF4-FFF2-40B4-BE49-F238E27FC236}">
                  <a16:creationId xmlns:a16="http://schemas.microsoft.com/office/drawing/2014/main" id="{A198FBD7-84C7-AC4E-BC85-ADB6945AA76D}"/>
                </a:ext>
              </a:extLst>
            </p:cNvPr>
            <p:cNvSpPr/>
            <p:nvPr/>
          </p:nvSpPr>
          <p:spPr bwMode="auto">
            <a:xfrm>
              <a:off x="265317" y="5135133"/>
              <a:ext cx="788838" cy="121362"/>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0" name="Group 199">
              <a:extLst>
                <a:ext uri="{FF2B5EF4-FFF2-40B4-BE49-F238E27FC236}">
                  <a16:creationId xmlns:a16="http://schemas.microsoft.com/office/drawing/2014/main" id="{80711A9F-361F-4047-AD42-83B739159450}"/>
                </a:ext>
              </a:extLst>
            </p:cNvPr>
            <p:cNvGrpSpPr/>
            <p:nvPr/>
          </p:nvGrpSpPr>
          <p:grpSpPr>
            <a:xfrm>
              <a:off x="750755" y="5171384"/>
              <a:ext cx="242719" cy="60681"/>
              <a:chOff x="722201" y="5189927"/>
              <a:chExt cx="242719" cy="60681"/>
            </a:xfrm>
          </p:grpSpPr>
          <p:sp>
            <p:nvSpPr>
              <p:cNvPr id="201" name="Oval 11">
                <a:extLst>
                  <a:ext uri="{FF2B5EF4-FFF2-40B4-BE49-F238E27FC236}">
                    <a16:creationId xmlns:a16="http://schemas.microsoft.com/office/drawing/2014/main" id="{17AB3FAD-C67D-CE43-9262-058085A87C12}"/>
                  </a:ext>
                </a:extLst>
              </p:cNvPr>
              <p:cNvSpPr>
                <a:spLocks noChangeArrowheads="1"/>
              </p:cNvSpPr>
              <p:nvPr/>
            </p:nvSpPr>
            <p:spPr bwMode="auto">
              <a:xfrm>
                <a:off x="722201"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02" name="Oval 12">
                <a:extLst>
                  <a:ext uri="{FF2B5EF4-FFF2-40B4-BE49-F238E27FC236}">
                    <a16:creationId xmlns:a16="http://schemas.microsoft.com/office/drawing/2014/main" id="{6F886571-B84B-334F-A50B-740FBA1D61D0}"/>
                  </a:ext>
                </a:extLst>
              </p:cNvPr>
              <p:cNvSpPr>
                <a:spLocks noChangeArrowheads="1"/>
              </p:cNvSpPr>
              <p:nvPr/>
            </p:nvSpPr>
            <p:spPr bwMode="auto">
              <a:xfrm>
                <a:off x="811435"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03" name="Oval 13">
                <a:extLst>
                  <a:ext uri="{FF2B5EF4-FFF2-40B4-BE49-F238E27FC236}">
                    <a16:creationId xmlns:a16="http://schemas.microsoft.com/office/drawing/2014/main" id="{6602491D-25A5-7D42-A8FB-B89601E0FB8F}"/>
                  </a:ext>
                </a:extLst>
              </p:cNvPr>
              <p:cNvSpPr>
                <a:spLocks noChangeArrowheads="1"/>
              </p:cNvSpPr>
              <p:nvPr/>
            </p:nvSpPr>
            <p:spPr bwMode="auto">
              <a:xfrm>
                <a:off x="904239"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grpSp>
        <p:nvGrpSpPr>
          <p:cNvPr id="208" name="Group 207">
            <a:extLst>
              <a:ext uri="{FF2B5EF4-FFF2-40B4-BE49-F238E27FC236}">
                <a16:creationId xmlns:a16="http://schemas.microsoft.com/office/drawing/2014/main" id="{96993465-CCBD-5D47-BD57-2ACB7E077917}"/>
              </a:ext>
            </a:extLst>
          </p:cNvPr>
          <p:cNvGrpSpPr/>
          <p:nvPr/>
        </p:nvGrpSpPr>
        <p:grpSpPr>
          <a:xfrm>
            <a:off x="9894224" y="3678585"/>
            <a:ext cx="557813" cy="421147"/>
            <a:chOff x="2851176" y="840527"/>
            <a:chExt cx="3024388" cy="2283410"/>
          </a:xfrm>
          <a:solidFill>
            <a:schemeClr val="bg1">
              <a:lumMod val="75000"/>
            </a:schemeClr>
          </a:solidFill>
        </p:grpSpPr>
        <p:sp>
          <p:nvSpPr>
            <p:cNvPr id="209" name="Freeform: Shape 338">
              <a:extLst>
                <a:ext uri="{FF2B5EF4-FFF2-40B4-BE49-F238E27FC236}">
                  <a16:creationId xmlns:a16="http://schemas.microsoft.com/office/drawing/2014/main" id="{5267ADD4-9B50-1A4B-B31F-1C1ABC59C01B}"/>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grp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10" name="Freeform: Shape 339">
              <a:extLst>
                <a:ext uri="{FF2B5EF4-FFF2-40B4-BE49-F238E27FC236}">
                  <a16:creationId xmlns:a16="http://schemas.microsoft.com/office/drawing/2014/main" id="{6537F500-B74A-C84B-8B32-825587C8D514}"/>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grp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262" name="Group 261">
            <a:extLst>
              <a:ext uri="{FF2B5EF4-FFF2-40B4-BE49-F238E27FC236}">
                <a16:creationId xmlns:a16="http://schemas.microsoft.com/office/drawing/2014/main" id="{7929C134-7CE5-4243-A03E-F11EC5F71CCA}"/>
              </a:ext>
            </a:extLst>
          </p:cNvPr>
          <p:cNvGrpSpPr/>
          <p:nvPr/>
        </p:nvGrpSpPr>
        <p:grpSpPr>
          <a:xfrm>
            <a:off x="444500" y="2057400"/>
            <a:ext cx="427983" cy="364076"/>
            <a:chOff x="265316" y="5131089"/>
            <a:chExt cx="793593" cy="675092"/>
          </a:xfrm>
        </p:grpSpPr>
        <p:grpSp>
          <p:nvGrpSpPr>
            <p:cNvPr id="263" name="Group 262">
              <a:extLst>
                <a:ext uri="{FF2B5EF4-FFF2-40B4-BE49-F238E27FC236}">
                  <a16:creationId xmlns:a16="http://schemas.microsoft.com/office/drawing/2014/main" id="{D66D15A5-3086-D745-A3D2-90DE2391BA08}"/>
                </a:ext>
              </a:extLst>
            </p:cNvPr>
            <p:cNvGrpSpPr/>
            <p:nvPr/>
          </p:nvGrpSpPr>
          <p:grpSpPr>
            <a:xfrm>
              <a:off x="265316" y="5131089"/>
              <a:ext cx="793593" cy="675092"/>
              <a:chOff x="2107244" y="1575258"/>
              <a:chExt cx="310993" cy="264555"/>
            </a:xfrm>
          </p:grpSpPr>
          <p:sp>
            <p:nvSpPr>
              <p:cNvPr id="269" name="Rectangle 9">
                <a:extLst>
                  <a:ext uri="{FF2B5EF4-FFF2-40B4-BE49-F238E27FC236}">
                    <a16:creationId xmlns:a16="http://schemas.microsoft.com/office/drawing/2014/main" id="{74AD9C56-CEF4-794B-8504-AC8E70732F2D}"/>
                  </a:ext>
                </a:extLst>
              </p:cNvPr>
              <p:cNvSpPr>
                <a:spLocks noChangeArrowheads="1"/>
              </p:cNvSpPr>
              <p:nvPr/>
            </p:nvSpPr>
            <p:spPr bwMode="auto">
              <a:xfrm>
                <a:off x="2107244" y="1575258"/>
                <a:ext cx="310993" cy="264555"/>
              </a:xfrm>
              <a:prstGeom prst="rect">
                <a:avLst/>
              </a:prstGeom>
              <a:solidFill>
                <a:schemeClr val="bg1">
                  <a:lumMod val="7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nvGrpSpPr>
              <p:cNvPr id="270" name="Group 269">
                <a:extLst>
                  <a:ext uri="{FF2B5EF4-FFF2-40B4-BE49-F238E27FC236}">
                    <a16:creationId xmlns:a16="http://schemas.microsoft.com/office/drawing/2014/main" id="{4511B2C1-9F7A-1C46-865D-325962F9A5E2}"/>
                  </a:ext>
                </a:extLst>
              </p:cNvPr>
              <p:cNvGrpSpPr/>
              <p:nvPr/>
            </p:nvGrpSpPr>
            <p:grpSpPr>
              <a:xfrm>
                <a:off x="2219774" y="1683758"/>
                <a:ext cx="104220" cy="99334"/>
                <a:chOff x="2219774" y="1683758"/>
                <a:chExt cx="104220" cy="99334"/>
              </a:xfrm>
            </p:grpSpPr>
            <p:sp>
              <p:nvSpPr>
                <p:cNvPr id="271" name="Freeform 14">
                  <a:extLst>
                    <a:ext uri="{FF2B5EF4-FFF2-40B4-BE49-F238E27FC236}">
                      <a16:creationId xmlns:a16="http://schemas.microsoft.com/office/drawing/2014/main" id="{1C15BC2F-2C56-AD4B-9473-58846BEC10F0}"/>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chemeClr val="bg1">
                    <a:lumMod val="6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72" name="Line 15">
                  <a:extLst>
                    <a:ext uri="{FF2B5EF4-FFF2-40B4-BE49-F238E27FC236}">
                      <a16:creationId xmlns:a16="http://schemas.microsoft.com/office/drawing/2014/main" id="{01C39B85-C158-3246-883E-BE6193ACC2B4}"/>
                    </a:ext>
                  </a:extLst>
                </p:cNvPr>
                <p:cNvSpPr>
                  <a:spLocks noChangeShapeType="1"/>
                </p:cNvSpPr>
                <p:nvPr/>
              </p:nvSpPr>
              <p:spPr bwMode="auto">
                <a:xfrm>
                  <a:off x="2269956" y="1743244"/>
                  <a:ext cx="0" cy="39848"/>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sp>
          <p:nvSpPr>
            <p:cNvPr id="264" name="Rectangle 263">
              <a:extLst>
                <a:ext uri="{FF2B5EF4-FFF2-40B4-BE49-F238E27FC236}">
                  <a16:creationId xmlns:a16="http://schemas.microsoft.com/office/drawing/2014/main" id="{70F11B7B-A049-AA4E-8836-91DF39FA49FD}"/>
                </a:ext>
              </a:extLst>
            </p:cNvPr>
            <p:cNvSpPr/>
            <p:nvPr/>
          </p:nvSpPr>
          <p:spPr bwMode="auto">
            <a:xfrm>
              <a:off x="265317" y="5135133"/>
              <a:ext cx="788838" cy="121362"/>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7DFB5EC6-4DE0-C14C-BA2C-6AF7AB85C274}"/>
                </a:ext>
              </a:extLst>
            </p:cNvPr>
            <p:cNvGrpSpPr/>
            <p:nvPr/>
          </p:nvGrpSpPr>
          <p:grpSpPr>
            <a:xfrm>
              <a:off x="750755" y="5171384"/>
              <a:ext cx="242719" cy="60681"/>
              <a:chOff x="722201" y="5189927"/>
              <a:chExt cx="242719" cy="60681"/>
            </a:xfrm>
          </p:grpSpPr>
          <p:sp>
            <p:nvSpPr>
              <p:cNvPr id="266" name="Oval 11">
                <a:extLst>
                  <a:ext uri="{FF2B5EF4-FFF2-40B4-BE49-F238E27FC236}">
                    <a16:creationId xmlns:a16="http://schemas.microsoft.com/office/drawing/2014/main" id="{DE8675C9-6D29-BF4C-ADD7-134DFC6B339E}"/>
                  </a:ext>
                </a:extLst>
              </p:cNvPr>
              <p:cNvSpPr>
                <a:spLocks noChangeArrowheads="1"/>
              </p:cNvSpPr>
              <p:nvPr/>
            </p:nvSpPr>
            <p:spPr bwMode="auto">
              <a:xfrm>
                <a:off x="722201"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67" name="Oval 12">
                <a:extLst>
                  <a:ext uri="{FF2B5EF4-FFF2-40B4-BE49-F238E27FC236}">
                    <a16:creationId xmlns:a16="http://schemas.microsoft.com/office/drawing/2014/main" id="{03FBF932-0F9D-C847-B1EC-A1EE1BEF66C2}"/>
                  </a:ext>
                </a:extLst>
              </p:cNvPr>
              <p:cNvSpPr>
                <a:spLocks noChangeArrowheads="1"/>
              </p:cNvSpPr>
              <p:nvPr/>
            </p:nvSpPr>
            <p:spPr bwMode="auto">
              <a:xfrm>
                <a:off x="811435"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68" name="Oval 13">
                <a:extLst>
                  <a:ext uri="{FF2B5EF4-FFF2-40B4-BE49-F238E27FC236}">
                    <a16:creationId xmlns:a16="http://schemas.microsoft.com/office/drawing/2014/main" id="{B5CBABCB-4C2C-AE4A-B805-62104FDC48C6}"/>
                  </a:ext>
                </a:extLst>
              </p:cNvPr>
              <p:cNvSpPr>
                <a:spLocks noChangeArrowheads="1"/>
              </p:cNvSpPr>
              <p:nvPr/>
            </p:nvSpPr>
            <p:spPr bwMode="auto">
              <a:xfrm>
                <a:off x="904239"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sp>
        <p:nvSpPr>
          <p:cNvPr id="320" name="TextBox 319">
            <a:extLst>
              <a:ext uri="{FF2B5EF4-FFF2-40B4-BE49-F238E27FC236}">
                <a16:creationId xmlns:a16="http://schemas.microsoft.com/office/drawing/2014/main" id="{E76AD4E0-971B-954E-B1E5-7A6B58004D97}"/>
              </a:ext>
            </a:extLst>
          </p:cNvPr>
          <p:cNvSpPr txBox="1"/>
          <p:nvPr/>
        </p:nvSpPr>
        <p:spPr>
          <a:xfrm>
            <a:off x="4535103" y="3678585"/>
            <a:ext cx="957734"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a:rPr>
              <a:t>Azure Databricks</a:t>
            </a:r>
            <a:endParaRPr kumimoji="0" lang="en-US" sz="1200" b="0" i="0" u="none" strike="noStrike" kern="0" cap="none" spc="0" normalizeH="0" baseline="0" noProof="0" dirty="0">
              <a:ln>
                <a:noFill/>
              </a:ln>
              <a:solidFill>
                <a:srgbClr val="000000"/>
              </a:solidFill>
              <a:effectLst/>
              <a:uLnTx/>
              <a:uFillTx/>
            </a:endParaRPr>
          </a:p>
        </p:txBody>
      </p:sp>
      <p:grpSp>
        <p:nvGrpSpPr>
          <p:cNvPr id="321" name="Group 320">
            <a:extLst>
              <a:ext uri="{FF2B5EF4-FFF2-40B4-BE49-F238E27FC236}">
                <a16:creationId xmlns:a16="http://schemas.microsoft.com/office/drawing/2014/main" id="{973A17CA-EC43-A347-B752-B86F330D6114}"/>
              </a:ext>
            </a:extLst>
          </p:cNvPr>
          <p:cNvGrpSpPr/>
          <p:nvPr/>
        </p:nvGrpSpPr>
        <p:grpSpPr>
          <a:xfrm>
            <a:off x="3815660" y="3625478"/>
            <a:ext cx="455467" cy="464244"/>
            <a:chOff x="7158422" y="1607015"/>
            <a:chExt cx="2726357" cy="2778897"/>
          </a:xfrm>
        </p:grpSpPr>
        <p:sp>
          <p:nvSpPr>
            <p:cNvPr id="322" name="Freeform 242">
              <a:extLst>
                <a:ext uri="{FF2B5EF4-FFF2-40B4-BE49-F238E27FC236}">
                  <a16:creationId xmlns:a16="http://schemas.microsoft.com/office/drawing/2014/main" id="{618B5BD5-C944-B84A-9F2C-24A4122858A4}"/>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323" name="Diamond 322">
              <a:extLst>
                <a:ext uri="{FF2B5EF4-FFF2-40B4-BE49-F238E27FC236}">
                  <a16:creationId xmlns:a16="http://schemas.microsoft.com/office/drawing/2014/main" id="{58441CFD-A7E3-F741-A397-6E797638324C}"/>
                </a:ext>
              </a:extLst>
            </p:cNvPr>
            <p:cNvSpPr/>
            <p:nvPr/>
          </p:nvSpPr>
          <p:spPr bwMode="auto">
            <a:xfrm>
              <a:off x="7158422" y="2521415"/>
              <a:ext cx="2726357" cy="1414112"/>
            </a:xfrm>
            <a:prstGeom prst="diamond">
              <a:avLst/>
            </a:prstGeom>
            <a:solidFill>
              <a:srgbClr val="0078D7"/>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4" name="Freeform 243">
              <a:extLst>
                <a:ext uri="{FF2B5EF4-FFF2-40B4-BE49-F238E27FC236}">
                  <a16:creationId xmlns:a16="http://schemas.microsoft.com/office/drawing/2014/main" id="{AB86B21D-B446-6945-BB95-04BF8CABB3B0}"/>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325" name="Diamond 324">
              <a:extLst>
                <a:ext uri="{FF2B5EF4-FFF2-40B4-BE49-F238E27FC236}">
                  <a16:creationId xmlns:a16="http://schemas.microsoft.com/office/drawing/2014/main" id="{31D499CB-CE09-0C42-8529-73533149A965}"/>
                </a:ext>
              </a:extLst>
            </p:cNvPr>
            <p:cNvSpPr/>
            <p:nvPr/>
          </p:nvSpPr>
          <p:spPr bwMode="auto">
            <a:xfrm>
              <a:off x="7158422" y="1607015"/>
              <a:ext cx="2726357" cy="1414112"/>
            </a:xfrm>
            <a:prstGeom prst="diamond">
              <a:avLst/>
            </a:prstGeom>
            <a:solidFill>
              <a:srgbClr val="0078D7"/>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26" name="Group 325">
            <a:extLst>
              <a:ext uri="{FF2B5EF4-FFF2-40B4-BE49-F238E27FC236}">
                <a16:creationId xmlns:a16="http://schemas.microsoft.com/office/drawing/2014/main" id="{FE9BC794-92A5-1544-BAE1-DB9568A2DF1E}"/>
              </a:ext>
            </a:extLst>
          </p:cNvPr>
          <p:cNvGrpSpPr/>
          <p:nvPr/>
        </p:nvGrpSpPr>
        <p:grpSpPr>
          <a:xfrm>
            <a:off x="3852141" y="2157204"/>
            <a:ext cx="1607418" cy="471336"/>
            <a:chOff x="3852141" y="2157204"/>
            <a:chExt cx="1607418" cy="471336"/>
          </a:xfrm>
        </p:grpSpPr>
        <p:sp>
          <p:nvSpPr>
            <p:cNvPr id="327" name="TextBox 326">
              <a:extLst>
                <a:ext uri="{FF2B5EF4-FFF2-40B4-BE49-F238E27FC236}">
                  <a16:creationId xmlns:a16="http://schemas.microsoft.com/office/drawing/2014/main" id="{CE8964DD-A9E7-E94A-83C8-B326D2F46B61}"/>
                </a:ext>
              </a:extLst>
            </p:cNvPr>
            <p:cNvSpPr txBox="1"/>
            <p:nvPr/>
          </p:nvSpPr>
          <p:spPr>
            <a:xfrm>
              <a:off x="4581377" y="2251825"/>
              <a:ext cx="878182"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a:rPr>
                <a:t>Azure </a:t>
              </a:r>
              <a:br>
                <a:rPr kumimoji="0" lang="en-US" sz="1200" b="0" i="0" u="none" strike="noStrike" kern="0" cap="none" spc="0" normalizeH="0" baseline="0" noProof="0" dirty="0">
                  <a:ln>
                    <a:noFill/>
                  </a:ln>
                  <a:solidFill>
                    <a:srgbClr val="000000"/>
                  </a:solidFill>
                  <a:effectLst/>
                  <a:uLnTx/>
                  <a:uFillTx/>
                  <a:latin typeface="Segoe UI Semibold"/>
                </a:rPr>
              </a:br>
              <a:r>
                <a:rPr kumimoji="0" lang="en-US" sz="1200" b="0" i="0" u="none" strike="noStrike" kern="0" cap="none" spc="0" normalizeH="0" baseline="0" noProof="0" dirty="0">
                  <a:ln>
                    <a:noFill/>
                  </a:ln>
                  <a:solidFill>
                    <a:srgbClr val="000000"/>
                  </a:solidFill>
                  <a:effectLst/>
                  <a:uLnTx/>
                  <a:uFillTx/>
                  <a:latin typeface="Segoe UI Semibold"/>
                </a:rPr>
                <a:t>Data Factory</a:t>
              </a:r>
            </a:p>
          </p:txBody>
        </p:sp>
        <p:sp>
          <p:nvSpPr>
            <p:cNvPr id="328" name="Freeform 327">
              <a:extLst>
                <a:ext uri="{FF2B5EF4-FFF2-40B4-BE49-F238E27FC236}">
                  <a16:creationId xmlns:a16="http://schemas.microsoft.com/office/drawing/2014/main" id="{3B507175-7DF7-A242-B7FD-C36872EF8E63}"/>
                </a:ext>
              </a:extLst>
            </p:cNvPr>
            <p:cNvSpPr/>
            <p:nvPr/>
          </p:nvSpPr>
          <p:spPr bwMode="auto">
            <a:xfrm>
              <a:off x="3852141" y="2157204"/>
              <a:ext cx="472876" cy="47133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grpSp>
      <p:sp>
        <p:nvSpPr>
          <p:cNvPr id="330" name="TextBox 329">
            <a:extLst>
              <a:ext uri="{FF2B5EF4-FFF2-40B4-BE49-F238E27FC236}">
                <a16:creationId xmlns:a16="http://schemas.microsoft.com/office/drawing/2014/main" id="{0C49BFF7-4C02-444C-B92C-5E3DE0B3CE95}"/>
              </a:ext>
            </a:extLst>
          </p:cNvPr>
          <p:cNvSpPr txBox="1"/>
          <p:nvPr/>
        </p:nvSpPr>
        <p:spPr>
          <a:xfrm>
            <a:off x="5845602" y="5025766"/>
            <a:ext cx="1223518" cy="332401"/>
          </a:xfrm>
          <a:prstGeom prst="rect">
            <a:avLst/>
          </a:prstGeom>
          <a:noFill/>
        </p:spPr>
        <p:txBody>
          <a:bodyPr wrap="square" lIns="0" tIns="0" rIns="0" bIns="0" rtlCol="0">
            <a:spAutoFit/>
          </a:bodyPr>
          <a:lstStyle/>
          <a:p>
            <a:pPr defTabSz="914367">
              <a:lnSpc>
                <a:spcPct val="90000"/>
              </a:lnSpc>
              <a:defRPr/>
            </a:pPr>
            <a:r>
              <a:rPr lang="en-US" sz="1200" dirty="0">
                <a:solidFill>
                  <a:schemeClr val="bg1">
                    <a:lumMod val="75000"/>
                  </a:schemeClr>
                </a:solidFill>
                <a:latin typeface="Segoe UI Semibold"/>
              </a:rPr>
              <a:t>Azure Data </a:t>
            </a:r>
            <a:br>
              <a:rPr lang="en-US" sz="1200" dirty="0">
                <a:solidFill>
                  <a:schemeClr val="bg1">
                    <a:lumMod val="75000"/>
                  </a:schemeClr>
                </a:solidFill>
                <a:latin typeface="Segoe UI Semibold"/>
              </a:rPr>
            </a:br>
            <a:r>
              <a:rPr lang="en-US" sz="1200" dirty="0">
                <a:solidFill>
                  <a:schemeClr val="bg1">
                    <a:lumMod val="75000"/>
                  </a:schemeClr>
                </a:solidFill>
                <a:latin typeface="Segoe UI Semibold"/>
              </a:rPr>
              <a:t>Lake Storage</a:t>
            </a:r>
          </a:p>
        </p:txBody>
      </p:sp>
      <p:grpSp>
        <p:nvGrpSpPr>
          <p:cNvPr id="345" name="Group 344">
            <a:extLst>
              <a:ext uri="{FF2B5EF4-FFF2-40B4-BE49-F238E27FC236}">
                <a16:creationId xmlns:a16="http://schemas.microsoft.com/office/drawing/2014/main" id="{6858D26A-6BED-2146-AE31-B3F56E9C6125}"/>
              </a:ext>
            </a:extLst>
          </p:cNvPr>
          <p:cNvGrpSpPr/>
          <p:nvPr/>
        </p:nvGrpSpPr>
        <p:grpSpPr>
          <a:xfrm>
            <a:off x="5173483" y="4956943"/>
            <a:ext cx="479602" cy="419822"/>
            <a:chOff x="6560437" y="5493393"/>
            <a:chExt cx="479602" cy="419822"/>
          </a:xfrm>
        </p:grpSpPr>
        <p:sp>
          <p:nvSpPr>
            <p:cNvPr id="346" name="Freeform 21">
              <a:extLst>
                <a:ext uri="{FF2B5EF4-FFF2-40B4-BE49-F238E27FC236}">
                  <a16:creationId xmlns:a16="http://schemas.microsoft.com/office/drawing/2014/main" id="{5B233F5C-2F51-284F-ADFE-14098225A9A4}"/>
                </a:ext>
              </a:extLst>
            </p:cNvPr>
            <p:cNvSpPr>
              <a:spLocks/>
            </p:cNvSpPr>
            <p:nvPr/>
          </p:nvSpPr>
          <p:spPr bwMode="auto">
            <a:xfrm>
              <a:off x="65604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47" name="Freeform 22">
              <a:extLst>
                <a:ext uri="{FF2B5EF4-FFF2-40B4-BE49-F238E27FC236}">
                  <a16:creationId xmlns:a16="http://schemas.microsoft.com/office/drawing/2014/main" id="{34D8F6F4-00BB-E741-A71F-16F9CF927DCF}"/>
                </a:ext>
              </a:extLst>
            </p:cNvPr>
            <p:cNvSpPr>
              <a:spLocks/>
            </p:cNvSpPr>
            <p:nvPr/>
          </p:nvSpPr>
          <p:spPr bwMode="auto">
            <a:xfrm>
              <a:off x="67411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48" name="Freeform 23">
              <a:extLst>
                <a:ext uri="{FF2B5EF4-FFF2-40B4-BE49-F238E27FC236}">
                  <a16:creationId xmlns:a16="http://schemas.microsoft.com/office/drawing/2014/main" id="{49096C9F-852C-E24E-B9FE-0D16430FF088}"/>
                </a:ext>
              </a:extLst>
            </p:cNvPr>
            <p:cNvSpPr>
              <a:spLocks/>
            </p:cNvSpPr>
            <p:nvPr/>
          </p:nvSpPr>
          <p:spPr bwMode="auto">
            <a:xfrm>
              <a:off x="6919120"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49" name="Freeform 24">
              <a:extLst>
                <a:ext uri="{FF2B5EF4-FFF2-40B4-BE49-F238E27FC236}">
                  <a16:creationId xmlns:a16="http://schemas.microsoft.com/office/drawing/2014/main" id="{E24B0D26-11C7-1F43-9015-2408E295F8E3}"/>
                </a:ext>
              </a:extLst>
            </p:cNvPr>
            <p:cNvSpPr>
              <a:spLocks/>
            </p:cNvSpPr>
            <p:nvPr/>
          </p:nvSpPr>
          <p:spPr bwMode="auto">
            <a:xfrm>
              <a:off x="6618859" y="5493393"/>
              <a:ext cx="63856"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50" name="Freeform 25">
              <a:extLst>
                <a:ext uri="{FF2B5EF4-FFF2-40B4-BE49-F238E27FC236}">
                  <a16:creationId xmlns:a16="http://schemas.microsoft.com/office/drawing/2014/main" id="{1CC1E769-4DF9-6749-A1E6-EBBDA8A53842}"/>
                </a:ext>
              </a:extLst>
            </p:cNvPr>
            <p:cNvSpPr>
              <a:spLocks/>
            </p:cNvSpPr>
            <p:nvPr/>
          </p:nvSpPr>
          <p:spPr bwMode="auto">
            <a:xfrm>
              <a:off x="6799559" y="5493393"/>
              <a:ext cx="59780" cy="97823"/>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51" name="Freeform 26">
              <a:extLst>
                <a:ext uri="{FF2B5EF4-FFF2-40B4-BE49-F238E27FC236}">
                  <a16:creationId xmlns:a16="http://schemas.microsoft.com/office/drawing/2014/main" id="{5380279A-9183-5042-9F8F-BC0B95CDB653}"/>
                </a:ext>
              </a:extLst>
            </p:cNvPr>
            <p:cNvSpPr>
              <a:spLocks/>
            </p:cNvSpPr>
            <p:nvPr/>
          </p:nvSpPr>
          <p:spPr bwMode="auto">
            <a:xfrm>
              <a:off x="6977541" y="5493393"/>
              <a:ext cx="62498"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52" name="Freeform 27">
              <a:extLst>
                <a:ext uri="{FF2B5EF4-FFF2-40B4-BE49-F238E27FC236}">
                  <a16:creationId xmlns:a16="http://schemas.microsoft.com/office/drawing/2014/main" id="{ACEA49A9-FE4E-CE4D-B0FC-8E1DC156213D}"/>
                </a:ext>
              </a:extLst>
            </p:cNvPr>
            <p:cNvSpPr>
              <a:spLocks/>
            </p:cNvSpPr>
            <p:nvPr/>
          </p:nvSpPr>
          <p:spPr bwMode="auto">
            <a:xfrm>
              <a:off x="65604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53" name="Freeform 28">
              <a:extLst>
                <a:ext uri="{FF2B5EF4-FFF2-40B4-BE49-F238E27FC236}">
                  <a16:creationId xmlns:a16="http://schemas.microsoft.com/office/drawing/2014/main" id="{06F03B07-C63C-184A-B83D-6799391B182A}"/>
                </a:ext>
              </a:extLst>
            </p:cNvPr>
            <p:cNvSpPr>
              <a:spLocks/>
            </p:cNvSpPr>
            <p:nvPr/>
          </p:nvSpPr>
          <p:spPr bwMode="auto">
            <a:xfrm>
              <a:off x="67411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54" name="Freeform 29">
              <a:extLst>
                <a:ext uri="{FF2B5EF4-FFF2-40B4-BE49-F238E27FC236}">
                  <a16:creationId xmlns:a16="http://schemas.microsoft.com/office/drawing/2014/main" id="{6E8F06AC-4014-B042-A55E-AC97114D2220}"/>
                </a:ext>
              </a:extLst>
            </p:cNvPr>
            <p:cNvSpPr>
              <a:spLocks/>
            </p:cNvSpPr>
            <p:nvPr/>
          </p:nvSpPr>
          <p:spPr bwMode="auto">
            <a:xfrm>
              <a:off x="6919120"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55" name="Freeform 30">
              <a:extLst>
                <a:ext uri="{FF2B5EF4-FFF2-40B4-BE49-F238E27FC236}">
                  <a16:creationId xmlns:a16="http://schemas.microsoft.com/office/drawing/2014/main" id="{D648B3E1-EE3D-AD48-A7B0-7803B8199E87}"/>
                </a:ext>
              </a:extLst>
            </p:cNvPr>
            <p:cNvSpPr>
              <a:spLocks/>
            </p:cNvSpPr>
            <p:nvPr/>
          </p:nvSpPr>
          <p:spPr bwMode="auto">
            <a:xfrm>
              <a:off x="6618859" y="5815392"/>
              <a:ext cx="63856"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56" name="Freeform 31">
              <a:extLst>
                <a:ext uri="{FF2B5EF4-FFF2-40B4-BE49-F238E27FC236}">
                  <a16:creationId xmlns:a16="http://schemas.microsoft.com/office/drawing/2014/main" id="{BCCC5C0B-14F0-9947-91C3-65F3804AF65F}"/>
                </a:ext>
              </a:extLst>
            </p:cNvPr>
            <p:cNvSpPr>
              <a:spLocks/>
            </p:cNvSpPr>
            <p:nvPr/>
          </p:nvSpPr>
          <p:spPr bwMode="auto">
            <a:xfrm>
              <a:off x="6799559" y="5815392"/>
              <a:ext cx="59780" cy="97823"/>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57" name="Freeform 32">
              <a:extLst>
                <a:ext uri="{FF2B5EF4-FFF2-40B4-BE49-F238E27FC236}">
                  <a16:creationId xmlns:a16="http://schemas.microsoft.com/office/drawing/2014/main" id="{A73E58FA-48CC-F84F-911F-9AA1C030138C}"/>
                </a:ext>
              </a:extLst>
            </p:cNvPr>
            <p:cNvSpPr>
              <a:spLocks/>
            </p:cNvSpPr>
            <p:nvPr/>
          </p:nvSpPr>
          <p:spPr bwMode="auto">
            <a:xfrm>
              <a:off x="6977541" y="5815392"/>
              <a:ext cx="62498"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58" name="Freeform 33">
              <a:extLst>
                <a:ext uri="{FF2B5EF4-FFF2-40B4-BE49-F238E27FC236}">
                  <a16:creationId xmlns:a16="http://schemas.microsoft.com/office/drawing/2014/main" id="{BDBC0B1A-509F-0349-85C6-5DC2C0714718}"/>
                </a:ext>
              </a:extLst>
            </p:cNvPr>
            <p:cNvSpPr>
              <a:spLocks/>
            </p:cNvSpPr>
            <p:nvPr/>
          </p:nvSpPr>
          <p:spPr bwMode="auto">
            <a:xfrm>
              <a:off x="6682715"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59" name="Freeform 34">
              <a:extLst>
                <a:ext uri="{FF2B5EF4-FFF2-40B4-BE49-F238E27FC236}">
                  <a16:creationId xmlns:a16="http://schemas.microsoft.com/office/drawing/2014/main" id="{6478ED39-725C-BB4C-B3DB-9FA1077B2AA0}"/>
                </a:ext>
              </a:extLst>
            </p:cNvPr>
            <p:cNvSpPr>
              <a:spLocks/>
            </p:cNvSpPr>
            <p:nvPr/>
          </p:nvSpPr>
          <p:spPr bwMode="auto">
            <a:xfrm>
              <a:off x="68593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60" name="Freeform 35">
              <a:extLst>
                <a:ext uri="{FF2B5EF4-FFF2-40B4-BE49-F238E27FC236}">
                  <a16:creationId xmlns:a16="http://schemas.microsoft.com/office/drawing/2014/main" id="{F43F9A65-C691-FF4C-AA1A-0540206A5115}"/>
                </a:ext>
              </a:extLst>
            </p:cNvPr>
            <p:cNvSpPr>
              <a:spLocks/>
            </p:cNvSpPr>
            <p:nvPr/>
          </p:nvSpPr>
          <p:spPr bwMode="auto">
            <a:xfrm>
              <a:off x="6560437" y="5659148"/>
              <a:ext cx="62498" cy="9646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61" name="Freeform 36">
              <a:extLst>
                <a:ext uri="{FF2B5EF4-FFF2-40B4-BE49-F238E27FC236}">
                  <a16:creationId xmlns:a16="http://schemas.microsoft.com/office/drawing/2014/main" id="{5DF88BA2-2012-624F-97F0-FFCE54D12581}"/>
                </a:ext>
              </a:extLst>
            </p:cNvPr>
            <p:cNvSpPr>
              <a:spLocks/>
            </p:cNvSpPr>
            <p:nvPr/>
          </p:nvSpPr>
          <p:spPr bwMode="auto">
            <a:xfrm>
              <a:off x="6741137"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62" name="Freeform 37">
              <a:extLst>
                <a:ext uri="{FF2B5EF4-FFF2-40B4-BE49-F238E27FC236}">
                  <a16:creationId xmlns:a16="http://schemas.microsoft.com/office/drawing/2014/main" id="{1F40390C-5C2D-7E4A-9A0E-6A9086C25FDC}"/>
                </a:ext>
              </a:extLst>
            </p:cNvPr>
            <p:cNvSpPr>
              <a:spLocks/>
            </p:cNvSpPr>
            <p:nvPr/>
          </p:nvSpPr>
          <p:spPr bwMode="auto">
            <a:xfrm>
              <a:off x="6919120"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63" name="Freeform 38">
              <a:extLst>
                <a:ext uri="{FF2B5EF4-FFF2-40B4-BE49-F238E27FC236}">
                  <a16:creationId xmlns:a16="http://schemas.microsoft.com/office/drawing/2014/main" id="{7707B0B4-636D-FC49-819A-140FA70C7261}"/>
                </a:ext>
              </a:extLst>
            </p:cNvPr>
            <p:cNvSpPr>
              <a:spLocks/>
            </p:cNvSpPr>
            <p:nvPr/>
          </p:nvSpPr>
          <p:spPr bwMode="auto">
            <a:xfrm>
              <a:off x="70400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sp>
        <p:nvSpPr>
          <p:cNvPr id="109" name="TextBox 108">
            <a:extLst>
              <a:ext uri="{FF2B5EF4-FFF2-40B4-BE49-F238E27FC236}">
                <a16:creationId xmlns:a16="http://schemas.microsoft.com/office/drawing/2014/main" id="{3BE488CE-CAEF-4C49-8213-F7D2CA2F4FC2}"/>
              </a:ext>
            </a:extLst>
          </p:cNvPr>
          <p:cNvSpPr txBox="1"/>
          <p:nvPr/>
        </p:nvSpPr>
        <p:spPr>
          <a:xfrm>
            <a:off x="7473688" y="2963050"/>
            <a:ext cx="1152879" cy="332399"/>
          </a:xfrm>
          <a:prstGeom prst="rect">
            <a:avLst/>
          </a:prstGeom>
          <a:noFill/>
        </p:spPr>
        <p:txBody>
          <a:bodyPr wrap="square" lIns="0" tIns="0" rIns="0" bIns="0" rtlCol="0">
            <a:spAutoFit/>
          </a:bodyPr>
          <a:lstStyle/>
          <a:p>
            <a:pPr defTabSz="914367">
              <a:lnSpc>
                <a:spcPct val="90000"/>
              </a:lnSpc>
              <a:defRPr/>
            </a:pPr>
            <a:r>
              <a:rPr lang="en-US" sz="1200" dirty="0">
                <a:solidFill>
                  <a:schemeClr val="bg1">
                    <a:lumMod val="75000"/>
                  </a:schemeClr>
                </a:solidFill>
                <a:latin typeface="Segoe UI Semibold"/>
              </a:rPr>
              <a:t>Azure Synapse Analytics</a:t>
            </a:r>
          </a:p>
        </p:txBody>
      </p:sp>
      <p:pic>
        <p:nvPicPr>
          <p:cNvPr id="119" name="Graphic 118">
            <a:extLst>
              <a:ext uri="{FF2B5EF4-FFF2-40B4-BE49-F238E27FC236}">
                <a16:creationId xmlns:a16="http://schemas.microsoft.com/office/drawing/2014/main" id="{82968EFC-2272-8748-9FFA-12B56DC7C9B5}"/>
              </a:ext>
            </a:extLst>
          </p:cNvPr>
          <p:cNvPicPr>
            <a:picLocks noChangeAspect="1"/>
          </p:cNvPicPr>
          <p:nvPr/>
        </p:nvPicPr>
        <p:blipFill>
          <a:blip r:embed="rId3">
            <a:grayscl/>
            <a:alphaModFix amt="5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0042" y="2760722"/>
            <a:ext cx="606276" cy="697036"/>
          </a:xfrm>
          <a:prstGeom prst="rect">
            <a:avLst/>
          </a:prstGeom>
        </p:spPr>
      </p:pic>
    </p:spTree>
    <p:extLst>
      <p:ext uri="{BB962C8B-B14F-4D97-AF65-F5344CB8AC3E}">
        <p14:creationId xmlns:p14="http://schemas.microsoft.com/office/powerpoint/2010/main" val="318409622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Group 128">
            <a:extLst>
              <a:ext uri="{FF2B5EF4-FFF2-40B4-BE49-F238E27FC236}">
                <a16:creationId xmlns:a16="http://schemas.microsoft.com/office/drawing/2014/main" id="{3185451A-0123-3541-ABCA-888DCFD3B358}"/>
              </a:ext>
            </a:extLst>
          </p:cNvPr>
          <p:cNvGrpSpPr/>
          <p:nvPr/>
        </p:nvGrpSpPr>
        <p:grpSpPr>
          <a:xfrm>
            <a:off x="1971534" y="2284041"/>
            <a:ext cx="8620939" cy="3356382"/>
            <a:chOff x="1971534" y="2284041"/>
            <a:chExt cx="8620939" cy="3356382"/>
          </a:xfrm>
        </p:grpSpPr>
        <p:cxnSp>
          <p:nvCxnSpPr>
            <p:cNvPr id="130" name="Straight Arrow Connector 129">
              <a:extLst>
                <a:ext uri="{FF2B5EF4-FFF2-40B4-BE49-F238E27FC236}">
                  <a16:creationId xmlns:a16="http://schemas.microsoft.com/office/drawing/2014/main" id="{1188855F-9DE8-2040-A8D1-97EED06AC24F}"/>
                </a:ext>
              </a:extLst>
            </p:cNvPr>
            <p:cNvCxnSpPr>
              <a:cxnSpLocks/>
            </p:cNvCxnSpPr>
            <p:nvPr/>
          </p:nvCxnSpPr>
          <p:spPr>
            <a:xfrm flipV="1">
              <a:off x="7681810" y="4401220"/>
              <a:ext cx="0" cy="257167"/>
            </a:xfrm>
            <a:prstGeom prst="straightConnector1">
              <a:avLst/>
            </a:prstGeom>
            <a:noFill/>
            <a:ln w="19050" cap="flat" cmpd="sng" algn="ctr">
              <a:solidFill>
                <a:schemeClr val="tx1"/>
              </a:solidFill>
              <a:prstDash val="solid"/>
              <a:headEnd type="none" w="lg" len="med"/>
              <a:tailEnd type="triangle" w="med" len="med"/>
            </a:ln>
            <a:effectLst/>
          </p:spPr>
        </p:cxnSp>
        <p:cxnSp>
          <p:nvCxnSpPr>
            <p:cNvPr id="131" name="Straight Arrow Connector 130">
              <a:extLst>
                <a:ext uri="{FF2B5EF4-FFF2-40B4-BE49-F238E27FC236}">
                  <a16:creationId xmlns:a16="http://schemas.microsoft.com/office/drawing/2014/main" id="{54D6194A-1309-6A4A-A914-B57A556F01D1}"/>
                </a:ext>
              </a:extLst>
            </p:cNvPr>
            <p:cNvCxnSpPr>
              <a:cxnSpLocks/>
            </p:cNvCxnSpPr>
            <p:nvPr/>
          </p:nvCxnSpPr>
          <p:spPr>
            <a:xfrm flipV="1">
              <a:off x="10592473" y="2996014"/>
              <a:ext cx="0" cy="418955"/>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2" name="Straight Arrow Connector 131">
              <a:extLst>
                <a:ext uri="{FF2B5EF4-FFF2-40B4-BE49-F238E27FC236}">
                  <a16:creationId xmlns:a16="http://schemas.microsoft.com/office/drawing/2014/main" id="{E02B52DD-BA2A-B94B-894C-C6B3C59497AB}"/>
                </a:ext>
              </a:extLst>
            </p:cNvPr>
            <p:cNvCxnSpPr>
              <a:cxnSpLocks/>
            </p:cNvCxnSpPr>
            <p:nvPr/>
          </p:nvCxnSpPr>
          <p:spPr>
            <a:xfrm>
              <a:off x="8799687" y="2284041"/>
              <a:ext cx="515471"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33" name="Straight Arrow Connector 132">
              <a:extLst>
                <a:ext uri="{FF2B5EF4-FFF2-40B4-BE49-F238E27FC236}">
                  <a16:creationId xmlns:a16="http://schemas.microsoft.com/office/drawing/2014/main" id="{6A74E7FF-FDFB-F646-B20E-F8D6A55CA1E5}"/>
                </a:ext>
              </a:extLst>
            </p:cNvPr>
            <p:cNvCxnSpPr>
              <a:cxnSpLocks/>
            </p:cNvCxnSpPr>
            <p:nvPr/>
          </p:nvCxnSpPr>
          <p:spPr>
            <a:xfrm>
              <a:off x="8799687" y="3823338"/>
              <a:ext cx="515471"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34" name="Straight Arrow Connector 133">
              <a:extLst>
                <a:ext uri="{FF2B5EF4-FFF2-40B4-BE49-F238E27FC236}">
                  <a16:creationId xmlns:a16="http://schemas.microsoft.com/office/drawing/2014/main" id="{9A2C4F3B-6A87-6A48-96C9-1B7808D19C1A}"/>
                </a:ext>
              </a:extLst>
            </p:cNvPr>
            <p:cNvCxnSpPr>
              <a:cxnSpLocks/>
            </p:cNvCxnSpPr>
            <p:nvPr/>
          </p:nvCxnSpPr>
          <p:spPr>
            <a:xfrm>
              <a:off x="4619687" y="2943803"/>
              <a:ext cx="0" cy="257167"/>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5" name="Straight Arrow Connector 134">
              <a:extLst>
                <a:ext uri="{FF2B5EF4-FFF2-40B4-BE49-F238E27FC236}">
                  <a16:creationId xmlns:a16="http://schemas.microsoft.com/office/drawing/2014/main" id="{6D4D0EEE-A8D3-7244-86FF-A0467CEA7161}"/>
                </a:ext>
              </a:extLst>
            </p:cNvPr>
            <p:cNvCxnSpPr>
              <a:cxnSpLocks/>
            </p:cNvCxnSpPr>
            <p:nvPr/>
          </p:nvCxnSpPr>
          <p:spPr>
            <a:xfrm flipV="1">
              <a:off x="4342156" y="4401220"/>
              <a:ext cx="0" cy="257167"/>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6" name="Straight Arrow Connector 135">
              <a:extLst>
                <a:ext uri="{FF2B5EF4-FFF2-40B4-BE49-F238E27FC236}">
                  <a16:creationId xmlns:a16="http://schemas.microsoft.com/office/drawing/2014/main" id="{EE1A7651-6C65-EC42-9C27-E5EFEF5C2D41}"/>
                </a:ext>
              </a:extLst>
            </p:cNvPr>
            <p:cNvCxnSpPr>
              <a:cxnSpLocks/>
            </p:cNvCxnSpPr>
            <p:nvPr/>
          </p:nvCxnSpPr>
          <p:spPr>
            <a:xfrm>
              <a:off x="4897217" y="4268606"/>
              <a:ext cx="0" cy="330399"/>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7" name="Straight Arrow Connector 136">
              <a:extLst>
                <a:ext uri="{FF2B5EF4-FFF2-40B4-BE49-F238E27FC236}">
                  <a16:creationId xmlns:a16="http://schemas.microsoft.com/office/drawing/2014/main" id="{E3F5FA57-9961-7E45-9752-042ECD7AD53B}"/>
                </a:ext>
              </a:extLst>
            </p:cNvPr>
            <p:cNvCxnSpPr>
              <a:cxnSpLocks/>
            </p:cNvCxnSpPr>
            <p:nvPr/>
          </p:nvCxnSpPr>
          <p:spPr>
            <a:xfrm>
              <a:off x="2153606" y="2284041"/>
              <a:ext cx="1188720"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8" name="Straight Arrow Connector 137">
              <a:extLst>
                <a:ext uri="{FF2B5EF4-FFF2-40B4-BE49-F238E27FC236}">
                  <a16:creationId xmlns:a16="http://schemas.microsoft.com/office/drawing/2014/main" id="{1EC49890-9A5F-4F44-BCA3-CE2A7D43885B}"/>
                </a:ext>
              </a:extLst>
            </p:cNvPr>
            <p:cNvCxnSpPr>
              <a:cxnSpLocks/>
            </p:cNvCxnSpPr>
            <p:nvPr/>
          </p:nvCxnSpPr>
          <p:spPr>
            <a:xfrm>
              <a:off x="5818509" y="3700720"/>
              <a:ext cx="515471"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9" name="Straight Arrow Connector 138">
              <a:extLst>
                <a:ext uri="{FF2B5EF4-FFF2-40B4-BE49-F238E27FC236}">
                  <a16:creationId xmlns:a16="http://schemas.microsoft.com/office/drawing/2014/main" id="{A088B264-BB15-F34E-93FC-3784606FAC10}"/>
                </a:ext>
              </a:extLst>
            </p:cNvPr>
            <p:cNvCxnSpPr>
              <a:cxnSpLocks/>
            </p:cNvCxnSpPr>
            <p:nvPr/>
          </p:nvCxnSpPr>
          <p:spPr>
            <a:xfrm flipH="1">
              <a:off x="5900325" y="3942532"/>
              <a:ext cx="515471"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40" name="Straight Arrow Connector 139">
              <a:extLst>
                <a:ext uri="{FF2B5EF4-FFF2-40B4-BE49-F238E27FC236}">
                  <a16:creationId xmlns:a16="http://schemas.microsoft.com/office/drawing/2014/main" id="{FDAAD924-9072-5144-9CE8-BD7E309CFBD5}"/>
                </a:ext>
              </a:extLst>
            </p:cNvPr>
            <p:cNvCxnSpPr>
              <a:cxnSpLocks/>
            </p:cNvCxnSpPr>
            <p:nvPr/>
          </p:nvCxnSpPr>
          <p:spPr>
            <a:xfrm>
              <a:off x="5818510" y="2284041"/>
              <a:ext cx="515471"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41" name="Straight Arrow Connector 140">
              <a:extLst>
                <a:ext uri="{FF2B5EF4-FFF2-40B4-BE49-F238E27FC236}">
                  <a16:creationId xmlns:a16="http://schemas.microsoft.com/office/drawing/2014/main" id="{0097E34D-C3ED-E140-A9D6-D0F714E0AA2E}"/>
                </a:ext>
              </a:extLst>
            </p:cNvPr>
            <p:cNvCxnSpPr>
              <a:cxnSpLocks/>
            </p:cNvCxnSpPr>
            <p:nvPr/>
          </p:nvCxnSpPr>
          <p:spPr>
            <a:xfrm>
              <a:off x="2157625" y="3775444"/>
              <a:ext cx="1188720"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42" name="Straight Arrow Connector 141">
              <a:extLst>
                <a:ext uri="{FF2B5EF4-FFF2-40B4-BE49-F238E27FC236}">
                  <a16:creationId xmlns:a16="http://schemas.microsoft.com/office/drawing/2014/main" id="{BE814827-F233-BD4F-A0D8-406FB445B7AA}"/>
                </a:ext>
              </a:extLst>
            </p:cNvPr>
            <p:cNvCxnSpPr>
              <a:cxnSpLocks/>
            </p:cNvCxnSpPr>
            <p:nvPr/>
          </p:nvCxnSpPr>
          <p:spPr>
            <a:xfrm>
              <a:off x="2153606" y="5138953"/>
              <a:ext cx="1188720"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sp>
          <p:nvSpPr>
            <p:cNvPr id="143" name="Rectangle 9">
              <a:extLst>
                <a:ext uri="{FF2B5EF4-FFF2-40B4-BE49-F238E27FC236}">
                  <a16:creationId xmlns:a16="http://schemas.microsoft.com/office/drawing/2014/main" id="{07574DC9-31BF-5341-8BCF-8F6D5919CF14}"/>
                </a:ext>
              </a:extLst>
            </p:cNvPr>
            <p:cNvSpPr/>
            <p:nvPr/>
          </p:nvSpPr>
          <p:spPr bwMode="auto">
            <a:xfrm>
              <a:off x="1971534" y="3340575"/>
              <a:ext cx="185425" cy="2299848"/>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noFill/>
            <a:ln w="19050" cap="flat" cmpd="sng" algn="ctr">
              <a:solidFill>
                <a:schemeClr val="bg1">
                  <a:lumMod val="85000"/>
                </a:schemeClr>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143">
              <a:extLst>
                <a:ext uri="{FF2B5EF4-FFF2-40B4-BE49-F238E27FC236}">
                  <a16:creationId xmlns:a16="http://schemas.microsoft.com/office/drawing/2014/main" id="{1262C9E6-DD14-9F45-AFFE-CFF10ABBFECD}"/>
                </a:ext>
              </a:extLst>
            </p:cNvPr>
            <p:cNvSpPr/>
            <p:nvPr/>
          </p:nvSpPr>
          <p:spPr bwMode="auto">
            <a:xfrm>
              <a:off x="8845769" y="4425246"/>
              <a:ext cx="1746702" cy="760192"/>
            </a:xfrm>
            <a:custGeom>
              <a:avLst/>
              <a:gdLst>
                <a:gd name="connsiteX0" fmla="*/ 0 w 1670304"/>
                <a:gd name="connsiteY0" fmla="*/ 816864 h 816864"/>
                <a:gd name="connsiteX1" fmla="*/ 1670304 w 1670304"/>
                <a:gd name="connsiteY1" fmla="*/ 816864 h 816864"/>
                <a:gd name="connsiteX2" fmla="*/ 1670304 w 1670304"/>
                <a:gd name="connsiteY2" fmla="*/ 0 h 816864"/>
              </a:gdLst>
              <a:ahLst/>
              <a:cxnLst>
                <a:cxn ang="0">
                  <a:pos x="connsiteX0" y="connsiteY0"/>
                </a:cxn>
                <a:cxn ang="0">
                  <a:pos x="connsiteX1" y="connsiteY1"/>
                </a:cxn>
                <a:cxn ang="0">
                  <a:pos x="connsiteX2" y="connsiteY2"/>
                </a:cxn>
              </a:cxnLst>
              <a:rect l="l" t="t" r="r" b="b"/>
              <a:pathLst>
                <a:path w="1670304" h="816864">
                  <a:moveTo>
                    <a:pt x="0" y="816864"/>
                  </a:moveTo>
                  <a:lnTo>
                    <a:pt x="1670304" y="816864"/>
                  </a:lnTo>
                  <a:lnTo>
                    <a:pt x="1670304" y="0"/>
                  </a:lnTo>
                </a:path>
              </a:pathLst>
            </a:custGeom>
            <a:noFill/>
            <a:ln w="19050" cap="flat" cmpd="sng" algn="ctr">
              <a:solidFill>
                <a:schemeClr val="tx1"/>
              </a:solidFill>
              <a:prstDash val="solid"/>
              <a:headEnd type="none" w="med" len="med"/>
              <a:tailEnd type="triangl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D0CF4-C546-1240-AE4C-287BFF7DBC8B}"/>
              </a:ext>
            </a:extLst>
          </p:cNvPr>
          <p:cNvSpPr>
            <a:spLocks noGrp="1"/>
          </p:cNvSpPr>
          <p:nvPr>
            <p:ph type="title" idx="4294967295"/>
          </p:nvPr>
        </p:nvSpPr>
        <p:spPr>
          <a:xfrm>
            <a:off x="434975" y="457200"/>
            <a:ext cx="9488488" cy="554038"/>
          </a:xfrm>
        </p:spPr>
        <p:txBody>
          <a:bodyPr/>
          <a:lstStyle/>
          <a:p>
            <a:r>
              <a:rPr lang="en-US" dirty="0"/>
              <a:t>Data storage &amp; serving</a:t>
            </a:r>
          </a:p>
        </p:txBody>
      </p:sp>
      <p:sp>
        <p:nvSpPr>
          <p:cNvPr id="85" name="Rectangle 84">
            <a:extLst>
              <a:ext uri="{FF2B5EF4-FFF2-40B4-BE49-F238E27FC236}">
                <a16:creationId xmlns:a16="http://schemas.microsoft.com/office/drawing/2014/main" id="{B2421D4E-4184-D346-9496-5E91109C68DE}"/>
              </a:ext>
            </a:extLst>
          </p:cNvPr>
          <p:cNvSpPr/>
          <p:nvPr/>
        </p:nvSpPr>
        <p:spPr bwMode="auto">
          <a:xfrm>
            <a:off x="6375229" y="1889405"/>
            <a:ext cx="2476829" cy="2502701"/>
          </a:xfrm>
          <a:prstGeom prst="rect">
            <a:avLst/>
          </a:prstGeom>
          <a:solidFill>
            <a:srgbClr val="FFFFFF">
              <a:lumMod val="95000"/>
            </a:srgbClr>
          </a:solidFill>
          <a:ln w="15875"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86" name="Rectangle 85">
            <a:extLst>
              <a:ext uri="{FF2B5EF4-FFF2-40B4-BE49-F238E27FC236}">
                <a16:creationId xmlns:a16="http://schemas.microsoft.com/office/drawing/2014/main" id="{780BE6B8-9BBB-3A44-8679-2B8F7DD8BF45}"/>
              </a:ext>
            </a:extLst>
          </p:cNvPr>
          <p:cNvSpPr/>
          <p:nvPr/>
        </p:nvSpPr>
        <p:spPr bwMode="auto">
          <a:xfrm>
            <a:off x="3378580" y="4661470"/>
            <a:ext cx="5461768"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87" name="Rectangle 86">
            <a:extLst>
              <a:ext uri="{FF2B5EF4-FFF2-40B4-BE49-F238E27FC236}">
                <a16:creationId xmlns:a16="http://schemas.microsoft.com/office/drawing/2014/main" id="{63ACFE15-2729-8F4F-A688-C7380B70B6C8}"/>
              </a:ext>
            </a:extLst>
          </p:cNvPr>
          <p:cNvSpPr/>
          <p:nvPr/>
        </p:nvSpPr>
        <p:spPr bwMode="auto">
          <a:xfrm>
            <a:off x="9354058" y="3324892"/>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88" name="Rectangle 87">
            <a:extLst>
              <a:ext uri="{FF2B5EF4-FFF2-40B4-BE49-F238E27FC236}">
                <a16:creationId xmlns:a16="http://schemas.microsoft.com/office/drawing/2014/main" id="{21AE580D-B6C7-E34A-B097-901AF3828C4F}"/>
              </a:ext>
            </a:extLst>
          </p:cNvPr>
          <p:cNvSpPr/>
          <p:nvPr/>
        </p:nvSpPr>
        <p:spPr bwMode="auto">
          <a:xfrm>
            <a:off x="9362344" y="18878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89" name="Rectangle 88">
            <a:extLst>
              <a:ext uri="{FF2B5EF4-FFF2-40B4-BE49-F238E27FC236}">
                <a16:creationId xmlns:a16="http://schemas.microsoft.com/office/drawing/2014/main" id="{631501E8-524C-334A-9C2A-E1882A4C9CD6}"/>
              </a:ext>
            </a:extLst>
          </p:cNvPr>
          <p:cNvSpPr/>
          <p:nvPr/>
        </p:nvSpPr>
        <p:spPr bwMode="auto">
          <a:xfrm>
            <a:off x="3386045" y="3274964"/>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90" name="Rectangle 89">
            <a:extLst>
              <a:ext uri="{FF2B5EF4-FFF2-40B4-BE49-F238E27FC236}">
                <a16:creationId xmlns:a16="http://schemas.microsoft.com/office/drawing/2014/main" id="{98E4F887-3BCF-AC45-9BFC-12A2EE02B9E4}"/>
              </a:ext>
            </a:extLst>
          </p:cNvPr>
          <p:cNvSpPr/>
          <p:nvPr/>
        </p:nvSpPr>
        <p:spPr bwMode="auto">
          <a:xfrm>
            <a:off x="3384678" y="18878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93" name="TextBox 92">
            <a:extLst>
              <a:ext uri="{FF2B5EF4-FFF2-40B4-BE49-F238E27FC236}">
                <a16:creationId xmlns:a16="http://schemas.microsoft.com/office/drawing/2014/main" id="{29005E6A-CCEE-1E41-8F7F-38ECD15C7329}"/>
              </a:ext>
            </a:extLst>
          </p:cNvPr>
          <p:cNvSpPr txBox="1"/>
          <p:nvPr/>
        </p:nvSpPr>
        <p:spPr>
          <a:xfrm>
            <a:off x="967863" y="2200914"/>
            <a:ext cx="1347266" cy="166199"/>
          </a:xfrm>
          <a:prstGeom prst="rect">
            <a:avLst/>
          </a:prstGeom>
          <a:noFill/>
        </p:spPr>
        <p:txBody>
          <a:bodyPr wrap="square" lIns="0" tIns="0" rIns="0" bIns="0" rtlCol="0" anchor="ctr" anchorCtr="0">
            <a:spAutoFit/>
          </a:bodyPr>
          <a:lstStyle/>
          <a:p>
            <a:pPr defTabSz="914367">
              <a:lnSpc>
                <a:spcPct val="90000"/>
              </a:lnSpc>
              <a:defRPr/>
            </a:pPr>
            <a:r>
              <a:rPr lang="en-US" sz="1200" dirty="0">
                <a:solidFill>
                  <a:schemeClr val="bg1">
                    <a:lumMod val="75000"/>
                  </a:schemeClr>
                </a:solidFill>
                <a:latin typeface="Segoe UI Semibold"/>
              </a:rPr>
              <a:t>LOB sources</a:t>
            </a:r>
          </a:p>
        </p:txBody>
      </p:sp>
      <p:sp>
        <p:nvSpPr>
          <p:cNvPr id="94" name="TextBox 93">
            <a:extLst>
              <a:ext uri="{FF2B5EF4-FFF2-40B4-BE49-F238E27FC236}">
                <a16:creationId xmlns:a16="http://schemas.microsoft.com/office/drawing/2014/main" id="{38F18BB8-33A1-0F48-B6B6-7BA28EE47C7D}"/>
              </a:ext>
            </a:extLst>
          </p:cNvPr>
          <p:cNvSpPr txBox="1"/>
          <p:nvPr/>
        </p:nvSpPr>
        <p:spPr>
          <a:xfrm>
            <a:off x="967863" y="3417527"/>
            <a:ext cx="1078085" cy="498598"/>
          </a:xfrm>
          <a:prstGeom prst="rect">
            <a:avLst/>
          </a:prstGeom>
          <a:noFill/>
        </p:spPr>
        <p:txBody>
          <a:bodyPr wrap="square" lIns="0" tIns="0" rIns="0" bIns="0" rtlCol="0" anchor="ctr" anchorCtr="0">
            <a:spAutoFit/>
          </a:bodyPr>
          <a:lstStyle/>
          <a:p>
            <a:pPr defTabSz="914367">
              <a:lnSpc>
                <a:spcPct val="90000"/>
              </a:lnSpc>
              <a:defRPr/>
            </a:pPr>
            <a:r>
              <a:rPr lang="en-US" sz="1200" dirty="0">
                <a:solidFill>
                  <a:schemeClr val="bg1">
                    <a:lumMod val="75000"/>
                  </a:schemeClr>
                </a:solidFill>
                <a:latin typeface="Segoe UI Semibold"/>
              </a:rPr>
              <a:t>Logs and streams (unstructured)</a:t>
            </a:r>
          </a:p>
        </p:txBody>
      </p:sp>
      <p:sp>
        <p:nvSpPr>
          <p:cNvPr id="95" name="TextBox 94">
            <a:extLst>
              <a:ext uri="{FF2B5EF4-FFF2-40B4-BE49-F238E27FC236}">
                <a16:creationId xmlns:a16="http://schemas.microsoft.com/office/drawing/2014/main" id="{E64AF8EF-2D34-D444-8E56-F2A6F01FF873}"/>
              </a:ext>
            </a:extLst>
          </p:cNvPr>
          <p:cNvSpPr txBox="1"/>
          <p:nvPr/>
        </p:nvSpPr>
        <p:spPr>
          <a:xfrm>
            <a:off x="967863" y="4324300"/>
            <a:ext cx="1129729" cy="332399"/>
          </a:xfrm>
          <a:prstGeom prst="rect">
            <a:avLst/>
          </a:prstGeom>
          <a:noFill/>
        </p:spPr>
        <p:txBody>
          <a:bodyPr wrap="square" lIns="0" tIns="0" rIns="0" bIns="0" rtlCol="0" anchor="ctr" anchorCtr="0">
            <a:spAutoFit/>
          </a:bodyPr>
          <a:lstStyle/>
          <a:p>
            <a:pPr defTabSz="914367">
              <a:lnSpc>
                <a:spcPct val="90000"/>
              </a:lnSpc>
              <a:defRPr/>
            </a:pPr>
            <a:r>
              <a:rPr lang="en-US" sz="1200" dirty="0">
                <a:solidFill>
                  <a:schemeClr val="bg1">
                    <a:lumMod val="75000"/>
                  </a:schemeClr>
                </a:solidFill>
                <a:latin typeface="Segoe UI Semibold"/>
              </a:rPr>
              <a:t>Media (unstructured)</a:t>
            </a:r>
          </a:p>
        </p:txBody>
      </p:sp>
      <p:sp>
        <p:nvSpPr>
          <p:cNvPr id="96" name="TextBox 95">
            <a:extLst>
              <a:ext uri="{FF2B5EF4-FFF2-40B4-BE49-F238E27FC236}">
                <a16:creationId xmlns:a16="http://schemas.microsoft.com/office/drawing/2014/main" id="{E4A32158-E0BF-4B4D-A010-A9FF1DF41822}"/>
              </a:ext>
            </a:extLst>
          </p:cNvPr>
          <p:cNvSpPr txBox="1"/>
          <p:nvPr/>
        </p:nvSpPr>
        <p:spPr>
          <a:xfrm>
            <a:off x="967863" y="5147974"/>
            <a:ext cx="1026647" cy="332399"/>
          </a:xfrm>
          <a:prstGeom prst="rect">
            <a:avLst/>
          </a:prstGeom>
          <a:noFill/>
        </p:spPr>
        <p:txBody>
          <a:bodyPr wrap="square" lIns="0" tIns="0" rIns="0" bIns="0" rtlCol="0" anchor="ctr" anchorCtr="0">
            <a:spAutoFit/>
          </a:bodyPr>
          <a:lstStyle/>
          <a:p>
            <a:pPr defTabSz="914367">
              <a:lnSpc>
                <a:spcPct val="90000"/>
              </a:lnSpc>
              <a:defRPr/>
            </a:pPr>
            <a:r>
              <a:rPr lang="en-US" sz="1200" dirty="0">
                <a:solidFill>
                  <a:schemeClr val="bg1">
                    <a:lumMod val="75000"/>
                  </a:schemeClr>
                </a:solidFill>
                <a:latin typeface="Segoe UI Semibold"/>
              </a:rPr>
              <a:t>Files (unstructured)</a:t>
            </a:r>
          </a:p>
        </p:txBody>
      </p:sp>
      <p:sp>
        <p:nvSpPr>
          <p:cNvPr id="122" name="TextBox 121">
            <a:extLst>
              <a:ext uri="{FF2B5EF4-FFF2-40B4-BE49-F238E27FC236}">
                <a16:creationId xmlns:a16="http://schemas.microsoft.com/office/drawing/2014/main" id="{D73A86BC-1332-A541-86B9-7F14486BB949}"/>
              </a:ext>
            </a:extLst>
          </p:cNvPr>
          <p:cNvSpPr txBox="1"/>
          <p:nvPr/>
        </p:nvSpPr>
        <p:spPr>
          <a:xfrm>
            <a:off x="10539284" y="2284014"/>
            <a:ext cx="1143230" cy="332399"/>
          </a:xfrm>
          <a:prstGeom prst="rect">
            <a:avLst/>
          </a:prstGeom>
          <a:noFill/>
          <a:ln>
            <a:noFill/>
          </a:ln>
        </p:spPr>
        <p:txBody>
          <a:bodyPr wrap="square" lIns="0" tIns="0" rIns="0" bIns="0" rtlCol="0">
            <a:spAutoFit/>
          </a:bodyPr>
          <a:lstStyle/>
          <a:p>
            <a:pPr defTabSz="914367">
              <a:lnSpc>
                <a:spcPct val="90000"/>
              </a:lnSpc>
              <a:defRPr/>
            </a:pPr>
            <a:r>
              <a:rPr lang="en-US" sz="1200" dirty="0">
                <a:solidFill>
                  <a:schemeClr val="bg1">
                    <a:lumMod val="75000"/>
                  </a:schemeClr>
                </a:solidFill>
                <a:latin typeface="Segoe UI Semibold"/>
              </a:rPr>
              <a:t>Business services</a:t>
            </a:r>
          </a:p>
        </p:txBody>
      </p:sp>
      <p:sp>
        <p:nvSpPr>
          <p:cNvPr id="125" name="TextBox 124">
            <a:extLst>
              <a:ext uri="{FF2B5EF4-FFF2-40B4-BE49-F238E27FC236}">
                <a16:creationId xmlns:a16="http://schemas.microsoft.com/office/drawing/2014/main" id="{EAFED277-142F-0643-87EB-D21F3CA94A0B}"/>
              </a:ext>
            </a:extLst>
          </p:cNvPr>
          <p:cNvSpPr txBox="1"/>
          <p:nvPr/>
        </p:nvSpPr>
        <p:spPr>
          <a:xfrm>
            <a:off x="10539284" y="3817207"/>
            <a:ext cx="608201" cy="166199"/>
          </a:xfrm>
          <a:prstGeom prst="rect">
            <a:avLst/>
          </a:prstGeom>
          <a:noFill/>
          <a:ln>
            <a:noFill/>
          </a:ln>
        </p:spPr>
        <p:txBody>
          <a:bodyPr wrap="square" lIns="0" tIns="0" rIns="0" bIns="0" rtlCol="0">
            <a:spAutoFit/>
          </a:bodyPr>
          <a:lstStyle/>
          <a:p>
            <a:pPr defTabSz="914367">
              <a:lnSpc>
                <a:spcPct val="90000"/>
              </a:lnSpc>
              <a:defRPr/>
            </a:pPr>
            <a:r>
              <a:rPr lang="en-US" sz="1200" dirty="0">
                <a:solidFill>
                  <a:schemeClr val="bg1">
                    <a:lumMod val="75000"/>
                  </a:schemeClr>
                </a:solidFill>
                <a:latin typeface="Segoe UI Semibold"/>
              </a:rPr>
              <a:t>Power BI</a:t>
            </a:r>
          </a:p>
        </p:txBody>
      </p:sp>
      <p:grpSp>
        <p:nvGrpSpPr>
          <p:cNvPr id="126" name="Group 125">
            <a:extLst>
              <a:ext uri="{FF2B5EF4-FFF2-40B4-BE49-F238E27FC236}">
                <a16:creationId xmlns:a16="http://schemas.microsoft.com/office/drawing/2014/main" id="{60E20CCD-41DE-394F-A5F0-F4563C102283}"/>
              </a:ext>
            </a:extLst>
          </p:cNvPr>
          <p:cNvGrpSpPr/>
          <p:nvPr/>
        </p:nvGrpSpPr>
        <p:grpSpPr>
          <a:xfrm>
            <a:off x="442913" y="3437046"/>
            <a:ext cx="314430" cy="364076"/>
            <a:chOff x="305587" y="2721796"/>
            <a:chExt cx="314430" cy="364076"/>
          </a:xfrm>
          <a:solidFill>
            <a:schemeClr val="bg1">
              <a:lumMod val="75000"/>
            </a:schemeClr>
          </a:solidFill>
        </p:grpSpPr>
        <p:sp>
          <p:nvSpPr>
            <p:cNvPr id="127" name="Rectangle 126">
              <a:extLst>
                <a:ext uri="{FF2B5EF4-FFF2-40B4-BE49-F238E27FC236}">
                  <a16:creationId xmlns:a16="http://schemas.microsoft.com/office/drawing/2014/main" id="{1BB926AF-8259-3C48-9A23-8B5A9A7EB7D8}"/>
                </a:ext>
              </a:extLst>
            </p:cNvPr>
            <p:cNvSpPr/>
            <p:nvPr/>
          </p:nvSpPr>
          <p:spPr bwMode="auto">
            <a:xfrm>
              <a:off x="381000" y="2986460"/>
              <a:ext cx="187325" cy="962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document_3">
              <a:extLst>
                <a:ext uri="{FF2B5EF4-FFF2-40B4-BE49-F238E27FC236}">
                  <a16:creationId xmlns:a16="http://schemas.microsoft.com/office/drawing/2014/main" id="{D3A60033-22AB-574B-8994-257DB9AD8C90}"/>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grp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ndParaRPr>
            </a:p>
          </p:txBody>
        </p:sp>
      </p:grpSp>
      <p:grpSp>
        <p:nvGrpSpPr>
          <p:cNvPr id="186" name="Group 185">
            <a:extLst>
              <a:ext uri="{FF2B5EF4-FFF2-40B4-BE49-F238E27FC236}">
                <a16:creationId xmlns:a16="http://schemas.microsoft.com/office/drawing/2014/main" id="{C27C065B-0E56-9341-9126-6B241F7BFBC9}"/>
              </a:ext>
            </a:extLst>
          </p:cNvPr>
          <p:cNvGrpSpPr/>
          <p:nvPr/>
        </p:nvGrpSpPr>
        <p:grpSpPr>
          <a:xfrm>
            <a:off x="434955" y="4268606"/>
            <a:ext cx="423664" cy="435948"/>
            <a:chOff x="425774" y="3428914"/>
            <a:chExt cx="423664" cy="435948"/>
          </a:xfrm>
        </p:grpSpPr>
        <p:sp>
          <p:nvSpPr>
            <p:cNvPr id="187" name="Rectangle 186">
              <a:extLst>
                <a:ext uri="{FF2B5EF4-FFF2-40B4-BE49-F238E27FC236}">
                  <a16:creationId xmlns:a16="http://schemas.microsoft.com/office/drawing/2014/main" id="{5914F051-29DF-7942-8CAB-0442AC7C9842}"/>
                </a:ext>
              </a:extLst>
            </p:cNvPr>
            <p:cNvSpPr/>
            <p:nvPr/>
          </p:nvSpPr>
          <p:spPr bwMode="auto">
            <a:xfrm>
              <a:off x="425774" y="3428914"/>
              <a:ext cx="376317" cy="374604"/>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8" name="Group 59">
              <a:extLst>
                <a:ext uri="{FF2B5EF4-FFF2-40B4-BE49-F238E27FC236}">
                  <a16:creationId xmlns:a16="http://schemas.microsoft.com/office/drawing/2014/main" id="{AFD465F1-E012-6C49-A77B-47FDC997FCCC}"/>
                </a:ext>
              </a:extLst>
            </p:cNvPr>
            <p:cNvGrpSpPr>
              <a:grpSpLocks noChangeAspect="1"/>
            </p:cNvGrpSpPr>
            <p:nvPr/>
          </p:nvGrpSpPr>
          <p:grpSpPr bwMode="auto">
            <a:xfrm>
              <a:off x="492356" y="3507780"/>
              <a:ext cx="357082" cy="357082"/>
              <a:chOff x="4013" y="2783"/>
              <a:chExt cx="312" cy="312"/>
            </a:xfrm>
          </p:grpSpPr>
          <p:sp>
            <p:nvSpPr>
              <p:cNvPr id="189" name="AutoShape 58">
                <a:extLst>
                  <a:ext uri="{FF2B5EF4-FFF2-40B4-BE49-F238E27FC236}">
                    <a16:creationId xmlns:a16="http://schemas.microsoft.com/office/drawing/2014/main" id="{1BC9AE9E-0352-FE4A-ADBF-C17823B35517}"/>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190" name="Rectangle 60">
                <a:extLst>
                  <a:ext uri="{FF2B5EF4-FFF2-40B4-BE49-F238E27FC236}">
                    <a16:creationId xmlns:a16="http://schemas.microsoft.com/office/drawing/2014/main" id="{1603CB79-4C17-B64A-A36C-F420FD1F40AE}"/>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191" name="Rectangle 61">
                <a:extLst>
                  <a:ext uri="{FF2B5EF4-FFF2-40B4-BE49-F238E27FC236}">
                    <a16:creationId xmlns:a16="http://schemas.microsoft.com/office/drawing/2014/main" id="{AD690D45-1BA6-0B48-B8DB-70F21C68EFDA}"/>
                  </a:ext>
                </a:extLst>
              </p:cNvPr>
              <p:cNvSpPr>
                <a:spLocks noChangeArrowheads="1"/>
              </p:cNvSpPr>
              <p:nvPr/>
            </p:nvSpPr>
            <p:spPr bwMode="auto">
              <a:xfrm>
                <a:off x="4013" y="2783"/>
                <a:ext cx="312" cy="311"/>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192" name="Freeform 62">
                <a:extLst>
                  <a:ext uri="{FF2B5EF4-FFF2-40B4-BE49-F238E27FC236}">
                    <a16:creationId xmlns:a16="http://schemas.microsoft.com/office/drawing/2014/main" id="{35ABED88-BE3E-9B46-A239-B2CDBC1DE711}"/>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193" name="Oval 63">
                <a:extLst>
                  <a:ext uri="{FF2B5EF4-FFF2-40B4-BE49-F238E27FC236}">
                    <a16:creationId xmlns:a16="http://schemas.microsoft.com/office/drawing/2014/main" id="{CBC13147-56F8-EE4C-B170-F9D63FDA50B8}"/>
                  </a:ext>
                </a:extLst>
              </p:cNvPr>
              <p:cNvSpPr>
                <a:spLocks noChangeArrowheads="1"/>
              </p:cNvSpPr>
              <p:nvPr/>
            </p:nvSpPr>
            <p:spPr bwMode="auto">
              <a:xfrm>
                <a:off x="4198" y="2822"/>
                <a:ext cx="88" cy="88"/>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grpSp>
      <p:grpSp>
        <p:nvGrpSpPr>
          <p:cNvPr id="194" name="Group 193">
            <a:extLst>
              <a:ext uri="{FF2B5EF4-FFF2-40B4-BE49-F238E27FC236}">
                <a16:creationId xmlns:a16="http://schemas.microsoft.com/office/drawing/2014/main" id="{7D5B2F39-2030-E541-833A-2E66A0939414}"/>
              </a:ext>
            </a:extLst>
          </p:cNvPr>
          <p:cNvGrpSpPr/>
          <p:nvPr/>
        </p:nvGrpSpPr>
        <p:grpSpPr>
          <a:xfrm>
            <a:off x="449241" y="5065911"/>
            <a:ext cx="388214" cy="427711"/>
            <a:chOff x="343593" y="4433674"/>
            <a:chExt cx="388214" cy="427711"/>
          </a:xfrm>
          <a:solidFill>
            <a:schemeClr val="bg1">
              <a:lumMod val="75000"/>
            </a:schemeClr>
          </a:solidFill>
        </p:grpSpPr>
        <p:sp>
          <p:nvSpPr>
            <p:cNvPr id="195" name="Rectangle 194">
              <a:extLst>
                <a:ext uri="{FF2B5EF4-FFF2-40B4-BE49-F238E27FC236}">
                  <a16:creationId xmlns:a16="http://schemas.microsoft.com/office/drawing/2014/main" id="{A762C15D-A4A7-884B-BE34-66CF763A7429}"/>
                </a:ext>
              </a:extLst>
            </p:cNvPr>
            <p:cNvSpPr/>
            <p:nvPr/>
          </p:nvSpPr>
          <p:spPr bwMode="auto">
            <a:xfrm>
              <a:off x="343593" y="4433674"/>
              <a:ext cx="262069" cy="36407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document">
              <a:extLst>
                <a:ext uri="{FF2B5EF4-FFF2-40B4-BE49-F238E27FC236}">
                  <a16:creationId xmlns:a16="http://schemas.microsoft.com/office/drawing/2014/main" id="{96F13DC7-2D05-534D-9903-B05D08ABAFB8}"/>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grpFill/>
            <a:ln w="158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ndParaRPr>
            </a:p>
          </p:txBody>
        </p:sp>
      </p:grpSp>
      <p:grpSp>
        <p:nvGrpSpPr>
          <p:cNvPr id="197" name="Group 196">
            <a:extLst>
              <a:ext uri="{FF2B5EF4-FFF2-40B4-BE49-F238E27FC236}">
                <a16:creationId xmlns:a16="http://schemas.microsoft.com/office/drawing/2014/main" id="{744E2C0F-422C-3F41-806A-C7E9520A1574}"/>
              </a:ext>
            </a:extLst>
          </p:cNvPr>
          <p:cNvGrpSpPr/>
          <p:nvPr/>
        </p:nvGrpSpPr>
        <p:grpSpPr>
          <a:xfrm>
            <a:off x="9960421" y="2245141"/>
            <a:ext cx="427983" cy="364076"/>
            <a:chOff x="265316" y="5131089"/>
            <a:chExt cx="793593" cy="675092"/>
          </a:xfrm>
        </p:grpSpPr>
        <p:grpSp>
          <p:nvGrpSpPr>
            <p:cNvPr id="198" name="Group 197">
              <a:extLst>
                <a:ext uri="{FF2B5EF4-FFF2-40B4-BE49-F238E27FC236}">
                  <a16:creationId xmlns:a16="http://schemas.microsoft.com/office/drawing/2014/main" id="{1F99EA32-7122-154F-AEB2-3DF58855E62C}"/>
                </a:ext>
              </a:extLst>
            </p:cNvPr>
            <p:cNvGrpSpPr/>
            <p:nvPr/>
          </p:nvGrpSpPr>
          <p:grpSpPr>
            <a:xfrm>
              <a:off x="265316" y="5131089"/>
              <a:ext cx="793593" cy="675092"/>
              <a:chOff x="2107244" y="1575258"/>
              <a:chExt cx="310993" cy="264555"/>
            </a:xfrm>
          </p:grpSpPr>
          <p:sp>
            <p:nvSpPr>
              <p:cNvPr id="204" name="Rectangle 9">
                <a:extLst>
                  <a:ext uri="{FF2B5EF4-FFF2-40B4-BE49-F238E27FC236}">
                    <a16:creationId xmlns:a16="http://schemas.microsoft.com/office/drawing/2014/main" id="{783B8D4D-2409-BD44-ADDC-10FBA9B27E00}"/>
                  </a:ext>
                </a:extLst>
              </p:cNvPr>
              <p:cNvSpPr>
                <a:spLocks noChangeArrowheads="1"/>
              </p:cNvSpPr>
              <p:nvPr/>
            </p:nvSpPr>
            <p:spPr bwMode="auto">
              <a:xfrm>
                <a:off x="2107244" y="1575258"/>
                <a:ext cx="310993" cy="264555"/>
              </a:xfrm>
              <a:prstGeom prst="rect">
                <a:avLst/>
              </a:prstGeom>
              <a:solidFill>
                <a:schemeClr val="bg1">
                  <a:lumMod val="7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nvGrpSpPr>
              <p:cNvPr id="205" name="Group 204">
                <a:extLst>
                  <a:ext uri="{FF2B5EF4-FFF2-40B4-BE49-F238E27FC236}">
                    <a16:creationId xmlns:a16="http://schemas.microsoft.com/office/drawing/2014/main" id="{1DEF75B4-4527-1C48-99FD-E9D47491B692}"/>
                  </a:ext>
                </a:extLst>
              </p:cNvPr>
              <p:cNvGrpSpPr/>
              <p:nvPr/>
            </p:nvGrpSpPr>
            <p:grpSpPr>
              <a:xfrm>
                <a:off x="2219774" y="1683758"/>
                <a:ext cx="104220" cy="99334"/>
                <a:chOff x="2219774" y="1683758"/>
                <a:chExt cx="104220" cy="99334"/>
              </a:xfrm>
            </p:grpSpPr>
            <p:sp>
              <p:nvSpPr>
                <p:cNvPr id="206" name="Freeform 14">
                  <a:extLst>
                    <a:ext uri="{FF2B5EF4-FFF2-40B4-BE49-F238E27FC236}">
                      <a16:creationId xmlns:a16="http://schemas.microsoft.com/office/drawing/2014/main" id="{6822FB46-55DC-F240-BF2B-9C5E639ACEA8}"/>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chemeClr val="bg1">
                    <a:lumMod val="6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07" name="Line 15">
                  <a:extLst>
                    <a:ext uri="{FF2B5EF4-FFF2-40B4-BE49-F238E27FC236}">
                      <a16:creationId xmlns:a16="http://schemas.microsoft.com/office/drawing/2014/main" id="{066C9603-6421-EF4D-B0B0-88EDE23A534B}"/>
                    </a:ext>
                  </a:extLst>
                </p:cNvPr>
                <p:cNvSpPr>
                  <a:spLocks noChangeShapeType="1"/>
                </p:cNvSpPr>
                <p:nvPr/>
              </p:nvSpPr>
              <p:spPr bwMode="auto">
                <a:xfrm>
                  <a:off x="2269956" y="1743244"/>
                  <a:ext cx="0" cy="39848"/>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sp>
          <p:nvSpPr>
            <p:cNvPr id="199" name="Rectangle 198">
              <a:extLst>
                <a:ext uri="{FF2B5EF4-FFF2-40B4-BE49-F238E27FC236}">
                  <a16:creationId xmlns:a16="http://schemas.microsoft.com/office/drawing/2014/main" id="{A198FBD7-84C7-AC4E-BC85-ADB6945AA76D}"/>
                </a:ext>
              </a:extLst>
            </p:cNvPr>
            <p:cNvSpPr/>
            <p:nvPr/>
          </p:nvSpPr>
          <p:spPr bwMode="auto">
            <a:xfrm>
              <a:off x="265317" y="5135133"/>
              <a:ext cx="788838" cy="121362"/>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0" name="Group 199">
              <a:extLst>
                <a:ext uri="{FF2B5EF4-FFF2-40B4-BE49-F238E27FC236}">
                  <a16:creationId xmlns:a16="http://schemas.microsoft.com/office/drawing/2014/main" id="{80711A9F-361F-4047-AD42-83B739159450}"/>
                </a:ext>
              </a:extLst>
            </p:cNvPr>
            <p:cNvGrpSpPr/>
            <p:nvPr/>
          </p:nvGrpSpPr>
          <p:grpSpPr>
            <a:xfrm>
              <a:off x="750755" y="5171384"/>
              <a:ext cx="242719" cy="60681"/>
              <a:chOff x="722201" y="5189927"/>
              <a:chExt cx="242719" cy="60681"/>
            </a:xfrm>
          </p:grpSpPr>
          <p:sp>
            <p:nvSpPr>
              <p:cNvPr id="201" name="Oval 11">
                <a:extLst>
                  <a:ext uri="{FF2B5EF4-FFF2-40B4-BE49-F238E27FC236}">
                    <a16:creationId xmlns:a16="http://schemas.microsoft.com/office/drawing/2014/main" id="{17AB3FAD-C67D-CE43-9262-058085A87C12}"/>
                  </a:ext>
                </a:extLst>
              </p:cNvPr>
              <p:cNvSpPr>
                <a:spLocks noChangeArrowheads="1"/>
              </p:cNvSpPr>
              <p:nvPr/>
            </p:nvSpPr>
            <p:spPr bwMode="auto">
              <a:xfrm>
                <a:off x="722201"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02" name="Oval 12">
                <a:extLst>
                  <a:ext uri="{FF2B5EF4-FFF2-40B4-BE49-F238E27FC236}">
                    <a16:creationId xmlns:a16="http://schemas.microsoft.com/office/drawing/2014/main" id="{6F886571-B84B-334F-A50B-740FBA1D61D0}"/>
                  </a:ext>
                </a:extLst>
              </p:cNvPr>
              <p:cNvSpPr>
                <a:spLocks noChangeArrowheads="1"/>
              </p:cNvSpPr>
              <p:nvPr/>
            </p:nvSpPr>
            <p:spPr bwMode="auto">
              <a:xfrm>
                <a:off x="811435"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03" name="Oval 13">
                <a:extLst>
                  <a:ext uri="{FF2B5EF4-FFF2-40B4-BE49-F238E27FC236}">
                    <a16:creationId xmlns:a16="http://schemas.microsoft.com/office/drawing/2014/main" id="{6602491D-25A5-7D42-A8FB-B89601E0FB8F}"/>
                  </a:ext>
                </a:extLst>
              </p:cNvPr>
              <p:cNvSpPr>
                <a:spLocks noChangeArrowheads="1"/>
              </p:cNvSpPr>
              <p:nvPr/>
            </p:nvSpPr>
            <p:spPr bwMode="auto">
              <a:xfrm>
                <a:off x="904239"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grpSp>
        <p:nvGrpSpPr>
          <p:cNvPr id="208" name="Group 207">
            <a:extLst>
              <a:ext uri="{FF2B5EF4-FFF2-40B4-BE49-F238E27FC236}">
                <a16:creationId xmlns:a16="http://schemas.microsoft.com/office/drawing/2014/main" id="{96993465-CCBD-5D47-BD57-2ACB7E077917}"/>
              </a:ext>
            </a:extLst>
          </p:cNvPr>
          <p:cNvGrpSpPr/>
          <p:nvPr/>
        </p:nvGrpSpPr>
        <p:grpSpPr>
          <a:xfrm>
            <a:off x="9894224" y="3678585"/>
            <a:ext cx="557813" cy="421147"/>
            <a:chOff x="2851176" y="840527"/>
            <a:chExt cx="3024388" cy="2283410"/>
          </a:xfrm>
          <a:solidFill>
            <a:schemeClr val="bg1">
              <a:lumMod val="75000"/>
            </a:schemeClr>
          </a:solidFill>
        </p:grpSpPr>
        <p:sp>
          <p:nvSpPr>
            <p:cNvPr id="209" name="Freeform: Shape 338">
              <a:extLst>
                <a:ext uri="{FF2B5EF4-FFF2-40B4-BE49-F238E27FC236}">
                  <a16:creationId xmlns:a16="http://schemas.microsoft.com/office/drawing/2014/main" id="{5267ADD4-9B50-1A4B-B31F-1C1ABC59C01B}"/>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grp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10" name="Freeform: Shape 339">
              <a:extLst>
                <a:ext uri="{FF2B5EF4-FFF2-40B4-BE49-F238E27FC236}">
                  <a16:creationId xmlns:a16="http://schemas.microsoft.com/office/drawing/2014/main" id="{6537F500-B74A-C84B-8B32-825587C8D514}"/>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grp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262" name="Group 261">
            <a:extLst>
              <a:ext uri="{FF2B5EF4-FFF2-40B4-BE49-F238E27FC236}">
                <a16:creationId xmlns:a16="http://schemas.microsoft.com/office/drawing/2014/main" id="{7929C134-7CE5-4243-A03E-F11EC5F71CCA}"/>
              </a:ext>
            </a:extLst>
          </p:cNvPr>
          <p:cNvGrpSpPr/>
          <p:nvPr/>
        </p:nvGrpSpPr>
        <p:grpSpPr>
          <a:xfrm>
            <a:off x="444500" y="2057400"/>
            <a:ext cx="427983" cy="364076"/>
            <a:chOff x="265316" y="5131089"/>
            <a:chExt cx="793593" cy="675092"/>
          </a:xfrm>
        </p:grpSpPr>
        <p:grpSp>
          <p:nvGrpSpPr>
            <p:cNvPr id="263" name="Group 262">
              <a:extLst>
                <a:ext uri="{FF2B5EF4-FFF2-40B4-BE49-F238E27FC236}">
                  <a16:creationId xmlns:a16="http://schemas.microsoft.com/office/drawing/2014/main" id="{D66D15A5-3086-D745-A3D2-90DE2391BA08}"/>
                </a:ext>
              </a:extLst>
            </p:cNvPr>
            <p:cNvGrpSpPr/>
            <p:nvPr/>
          </p:nvGrpSpPr>
          <p:grpSpPr>
            <a:xfrm>
              <a:off x="265316" y="5131089"/>
              <a:ext cx="793593" cy="675092"/>
              <a:chOff x="2107244" y="1575258"/>
              <a:chExt cx="310993" cy="264555"/>
            </a:xfrm>
          </p:grpSpPr>
          <p:sp>
            <p:nvSpPr>
              <p:cNvPr id="269" name="Rectangle 9">
                <a:extLst>
                  <a:ext uri="{FF2B5EF4-FFF2-40B4-BE49-F238E27FC236}">
                    <a16:creationId xmlns:a16="http://schemas.microsoft.com/office/drawing/2014/main" id="{74AD9C56-CEF4-794B-8504-AC8E70732F2D}"/>
                  </a:ext>
                </a:extLst>
              </p:cNvPr>
              <p:cNvSpPr>
                <a:spLocks noChangeArrowheads="1"/>
              </p:cNvSpPr>
              <p:nvPr/>
            </p:nvSpPr>
            <p:spPr bwMode="auto">
              <a:xfrm>
                <a:off x="2107244" y="1575258"/>
                <a:ext cx="310993" cy="264555"/>
              </a:xfrm>
              <a:prstGeom prst="rect">
                <a:avLst/>
              </a:prstGeom>
              <a:solidFill>
                <a:schemeClr val="bg1">
                  <a:lumMod val="7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nvGrpSpPr>
              <p:cNvPr id="270" name="Group 269">
                <a:extLst>
                  <a:ext uri="{FF2B5EF4-FFF2-40B4-BE49-F238E27FC236}">
                    <a16:creationId xmlns:a16="http://schemas.microsoft.com/office/drawing/2014/main" id="{4511B2C1-9F7A-1C46-865D-325962F9A5E2}"/>
                  </a:ext>
                </a:extLst>
              </p:cNvPr>
              <p:cNvGrpSpPr/>
              <p:nvPr/>
            </p:nvGrpSpPr>
            <p:grpSpPr>
              <a:xfrm>
                <a:off x="2219774" y="1683758"/>
                <a:ext cx="104220" cy="99334"/>
                <a:chOff x="2219774" y="1683758"/>
                <a:chExt cx="104220" cy="99334"/>
              </a:xfrm>
            </p:grpSpPr>
            <p:sp>
              <p:nvSpPr>
                <p:cNvPr id="271" name="Freeform 14">
                  <a:extLst>
                    <a:ext uri="{FF2B5EF4-FFF2-40B4-BE49-F238E27FC236}">
                      <a16:creationId xmlns:a16="http://schemas.microsoft.com/office/drawing/2014/main" id="{1C15BC2F-2C56-AD4B-9473-58846BEC10F0}"/>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chemeClr val="bg1">
                    <a:lumMod val="6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72" name="Line 15">
                  <a:extLst>
                    <a:ext uri="{FF2B5EF4-FFF2-40B4-BE49-F238E27FC236}">
                      <a16:creationId xmlns:a16="http://schemas.microsoft.com/office/drawing/2014/main" id="{01C39B85-C158-3246-883E-BE6193ACC2B4}"/>
                    </a:ext>
                  </a:extLst>
                </p:cNvPr>
                <p:cNvSpPr>
                  <a:spLocks noChangeShapeType="1"/>
                </p:cNvSpPr>
                <p:nvPr/>
              </p:nvSpPr>
              <p:spPr bwMode="auto">
                <a:xfrm>
                  <a:off x="2269956" y="1743244"/>
                  <a:ext cx="0" cy="39848"/>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sp>
          <p:nvSpPr>
            <p:cNvPr id="264" name="Rectangle 263">
              <a:extLst>
                <a:ext uri="{FF2B5EF4-FFF2-40B4-BE49-F238E27FC236}">
                  <a16:creationId xmlns:a16="http://schemas.microsoft.com/office/drawing/2014/main" id="{70F11B7B-A049-AA4E-8836-91DF39FA49FD}"/>
                </a:ext>
              </a:extLst>
            </p:cNvPr>
            <p:cNvSpPr/>
            <p:nvPr/>
          </p:nvSpPr>
          <p:spPr bwMode="auto">
            <a:xfrm>
              <a:off x="265317" y="5135133"/>
              <a:ext cx="788838" cy="121362"/>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7DFB5EC6-4DE0-C14C-BA2C-6AF7AB85C274}"/>
                </a:ext>
              </a:extLst>
            </p:cNvPr>
            <p:cNvGrpSpPr/>
            <p:nvPr/>
          </p:nvGrpSpPr>
          <p:grpSpPr>
            <a:xfrm>
              <a:off x="750755" y="5171384"/>
              <a:ext cx="242719" cy="60681"/>
              <a:chOff x="722201" y="5189927"/>
              <a:chExt cx="242719" cy="60681"/>
            </a:xfrm>
          </p:grpSpPr>
          <p:sp>
            <p:nvSpPr>
              <p:cNvPr id="266" name="Oval 11">
                <a:extLst>
                  <a:ext uri="{FF2B5EF4-FFF2-40B4-BE49-F238E27FC236}">
                    <a16:creationId xmlns:a16="http://schemas.microsoft.com/office/drawing/2014/main" id="{DE8675C9-6D29-BF4C-ADD7-134DFC6B339E}"/>
                  </a:ext>
                </a:extLst>
              </p:cNvPr>
              <p:cNvSpPr>
                <a:spLocks noChangeArrowheads="1"/>
              </p:cNvSpPr>
              <p:nvPr/>
            </p:nvSpPr>
            <p:spPr bwMode="auto">
              <a:xfrm>
                <a:off x="722201"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67" name="Oval 12">
                <a:extLst>
                  <a:ext uri="{FF2B5EF4-FFF2-40B4-BE49-F238E27FC236}">
                    <a16:creationId xmlns:a16="http://schemas.microsoft.com/office/drawing/2014/main" id="{03FBF932-0F9D-C847-B1EC-A1EE1BEF66C2}"/>
                  </a:ext>
                </a:extLst>
              </p:cNvPr>
              <p:cNvSpPr>
                <a:spLocks noChangeArrowheads="1"/>
              </p:cNvSpPr>
              <p:nvPr/>
            </p:nvSpPr>
            <p:spPr bwMode="auto">
              <a:xfrm>
                <a:off x="811435"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68" name="Oval 13">
                <a:extLst>
                  <a:ext uri="{FF2B5EF4-FFF2-40B4-BE49-F238E27FC236}">
                    <a16:creationId xmlns:a16="http://schemas.microsoft.com/office/drawing/2014/main" id="{B5CBABCB-4C2C-AE4A-B805-62104FDC48C6}"/>
                  </a:ext>
                </a:extLst>
              </p:cNvPr>
              <p:cNvSpPr>
                <a:spLocks noChangeArrowheads="1"/>
              </p:cNvSpPr>
              <p:nvPr/>
            </p:nvSpPr>
            <p:spPr bwMode="auto">
              <a:xfrm>
                <a:off x="904239"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sp>
        <p:nvSpPr>
          <p:cNvPr id="279" name="TextBox 278">
            <a:extLst>
              <a:ext uri="{FF2B5EF4-FFF2-40B4-BE49-F238E27FC236}">
                <a16:creationId xmlns:a16="http://schemas.microsoft.com/office/drawing/2014/main" id="{DBB92709-D495-4C4E-856A-62B4B3D76499}"/>
              </a:ext>
            </a:extLst>
          </p:cNvPr>
          <p:cNvSpPr txBox="1"/>
          <p:nvPr/>
        </p:nvSpPr>
        <p:spPr>
          <a:xfrm>
            <a:off x="5845602" y="5025766"/>
            <a:ext cx="1223518" cy="332401"/>
          </a:xfrm>
          <a:prstGeom prst="rect">
            <a:avLst/>
          </a:prstGeom>
          <a:noFill/>
        </p:spPr>
        <p:txBody>
          <a:bodyPr wrap="square" lIns="0" tIns="0" rIns="0" bIns="0" rtlCol="0">
            <a:spAutoFit/>
          </a:bodyPr>
          <a:lstStyle/>
          <a:p>
            <a:pPr defTabSz="914367">
              <a:lnSpc>
                <a:spcPct val="90000"/>
              </a:lnSpc>
              <a:defRPr/>
            </a:pPr>
            <a:r>
              <a:rPr lang="en-US" sz="1200" dirty="0">
                <a:solidFill>
                  <a:srgbClr val="000000"/>
                </a:solidFill>
                <a:latin typeface="Segoe UI Semibold"/>
              </a:rPr>
              <a:t>Azure Data </a:t>
            </a:r>
            <a:br>
              <a:rPr lang="en-US" sz="1200" dirty="0">
                <a:solidFill>
                  <a:srgbClr val="000000"/>
                </a:solidFill>
                <a:latin typeface="Segoe UI Semibold"/>
              </a:rPr>
            </a:br>
            <a:r>
              <a:rPr lang="en-US" sz="1200" dirty="0">
                <a:solidFill>
                  <a:srgbClr val="000000"/>
                </a:solidFill>
                <a:latin typeface="Segoe UI Semibold"/>
              </a:rPr>
              <a:t>Lake Storage</a:t>
            </a:r>
          </a:p>
        </p:txBody>
      </p:sp>
      <p:grpSp>
        <p:nvGrpSpPr>
          <p:cNvPr id="291" name="Group 290">
            <a:extLst>
              <a:ext uri="{FF2B5EF4-FFF2-40B4-BE49-F238E27FC236}">
                <a16:creationId xmlns:a16="http://schemas.microsoft.com/office/drawing/2014/main" id="{F1116F44-4CCB-8349-9CFF-AB94896C2801}"/>
              </a:ext>
            </a:extLst>
          </p:cNvPr>
          <p:cNvGrpSpPr/>
          <p:nvPr/>
        </p:nvGrpSpPr>
        <p:grpSpPr>
          <a:xfrm>
            <a:off x="5173483" y="4956943"/>
            <a:ext cx="479602" cy="419822"/>
            <a:chOff x="6560437" y="5493393"/>
            <a:chExt cx="479602" cy="419822"/>
          </a:xfrm>
        </p:grpSpPr>
        <p:sp>
          <p:nvSpPr>
            <p:cNvPr id="292" name="Freeform 21">
              <a:extLst>
                <a:ext uri="{FF2B5EF4-FFF2-40B4-BE49-F238E27FC236}">
                  <a16:creationId xmlns:a16="http://schemas.microsoft.com/office/drawing/2014/main" id="{C587B0A5-BCC0-2341-A531-3F6E7A3E1D03}"/>
                </a:ext>
              </a:extLst>
            </p:cNvPr>
            <p:cNvSpPr>
              <a:spLocks/>
            </p:cNvSpPr>
            <p:nvPr/>
          </p:nvSpPr>
          <p:spPr bwMode="auto">
            <a:xfrm>
              <a:off x="65604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93" name="Freeform 22">
              <a:extLst>
                <a:ext uri="{FF2B5EF4-FFF2-40B4-BE49-F238E27FC236}">
                  <a16:creationId xmlns:a16="http://schemas.microsoft.com/office/drawing/2014/main" id="{1397BB83-46EE-1544-BA25-386C92163F69}"/>
                </a:ext>
              </a:extLst>
            </p:cNvPr>
            <p:cNvSpPr>
              <a:spLocks/>
            </p:cNvSpPr>
            <p:nvPr/>
          </p:nvSpPr>
          <p:spPr bwMode="auto">
            <a:xfrm>
              <a:off x="67411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94" name="Freeform 23">
              <a:extLst>
                <a:ext uri="{FF2B5EF4-FFF2-40B4-BE49-F238E27FC236}">
                  <a16:creationId xmlns:a16="http://schemas.microsoft.com/office/drawing/2014/main" id="{0AF4AA86-85DF-A047-812E-15AAB52199CD}"/>
                </a:ext>
              </a:extLst>
            </p:cNvPr>
            <p:cNvSpPr>
              <a:spLocks/>
            </p:cNvSpPr>
            <p:nvPr/>
          </p:nvSpPr>
          <p:spPr bwMode="auto">
            <a:xfrm>
              <a:off x="6919120"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95" name="Freeform 24">
              <a:extLst>
                <a:ext uri="{FF2B5EF4-FFF2-40B4-BE49-F238E27FC236}">
                  <a16:creationId xmlns:a16="http://schemas.microsoft.com/office/drawing/2014/main" id="{EE3FBD4A-B7B6-7E4A-9083-F472B93FBF50}"/>
                </a:ext>
              </a:extLst>
            </p:cNvPr>
            <p:cNvSpPr>
              <a:spLocks/>
            </p:cNvSpPr>
            <p:nvPr/>
          </p:nvSpPr>
          <p:spPr bwMode="auto">
            <a:xfrm>
              <a:off x="6618859" y="5493393"/>
              <a:ext cx="63856"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96" name="Freeform 25">
              <a:extLst>
                <a:ext uri="{FF2B5EF4-FFF2-40B4-BE49-F238E27FC236}">
                  <a16:creationId xmlns:a16="http://schemas.microsoft.com/office/drawing/2014/main" id="{B1049A77-6AA8-F844-B1CF-35BB389997D5}"/>
                </a:ext>
              </a:extLst>
            </p:cNvPr>
            <p:cNvSpPr>
              <a:spLocks/>
            </p:cNvSpPr>
            <p:nvPr/>
          </p:nvSpPr>
          <p:spPr bwMode="auto">
            <a:xfrm>
              <a:off x="6799559" y="5493393"/>
              <a:ext cx="59780" cy="97823"/>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97" name="Freeform 26">
              <a:extLst>
                <a:ext uri="{FF2B5EF4-FFF2-40B4-BE49-F238E27FC236}">
                  <a16:creationId xmlns:a16="http://schemas.microsoft.com/office/drawing/2014/main" id="{4394DE3E-BD11-FB45-9C43-860994B62A35}"/>
                </a:ext>
              </a:extLst>
            </p:cNvPr>
            <p:cNvSpPr>
              <a:spLocks/>
            </p:cNvSpPr>
            <p:nvPr/>
          </p:nvSpPr>
          <p:spPr bwMode="auto">
            <a:xfrm>
              <a:off x="6977541" y="5493393"/>
              <a:ext cx="62498"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98" name="Freeform 27">
              <a:extLst>
                <a:ext uri="{FF2B5EF4-FFF2-40B4-BE49-F238E27FC236}">
                  <a16:creationId xmlns:a16="http://schemas.microsoft.com/office/drawing/2014/main" id="{81AFC9B1-B3E0-A14C-A847-17CFFB2318A3}"/>
                </a:ext>
              </a:extLst>
            </p:cNvPr>
            <p:cNvSpPr>
              <a:spLocks/>
            </p:cNvSpPr>
            <p:nvPr/>
          </p:nvSpPr>
          <p:spPr bwMode="auto">
            <a:xfrm>
              <a:off x="65604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99" name="Freeform 28">
              <a:extLst>
                <a:ext uri="{FF2B5EF4-FFF2-40B4-BE49-F238E27FC236}">
                  <a16:creationId xmlns:a16="http://schemas.microsoft.com/office/drawing/2014/main" id="{18D5A939-DD91-3743-8041-C9864E079B0A}"/>
                </a:ext>
              </a:extLst>
            </p:cNvPr>
            <p:cNvSpPr>
              <a:spLocks/>
            </p:cNvSpPr>
            <p:nvPr/>
          </p:nvSpPr>
          <p:spPr bwMode="auto">
            <a:xfrm>
              <a:off x="67411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0" name="Freeform 29">
              <a:extLst>
                <a:ext uri="{FF2B5EF4-FFF2-40B4-BE49-F238E27FC236}">
                  <a16:creationId xmlns:a16="http://schemas.microsoft.com/office/drawing/2014/main" id="{C48DE636-4B4D-2343-B7EA-0F0E8F384FA1}"/>
                </a:ext>
              </a:extLst>
            </p:cNvPr>
            <p:cNvSpPr>
              <a:spLocks/>
            </p:cNvSpPr>
            <p:nvPr/>
          </p:nvSpPr>
          <p:spPr bwMode="auto">
            <a:xfrm>
              <a:off x="6919120"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1" name="Freeform 30">
              <a:extLst>
                <a:ext uri="{FF2B5EF4-FFF2-40B4-BE49-F238E27FC236}">
                  <a16:creationId xmlns:a16="http://schemas.microsoft.com/office/drawing/2014/main" id="{6A0533F7-4266-3A47-AFEC-38865D01D154}"/>
                </a:ext>
              </a:extLst>
            </p:cNvPr>
            <p:cNvSpPr>
              <a:spLocks/>
            </p:cNvSpPr>
            <p:nvPr/>
          </p:nvSpPr>
          <p:spPr bwMode="auto">
            <a:xfrm>
              <a:off x="6618859" y="5815392"/>
              <a:ext cx="63856"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2" name="Freeform 31">
              <a:extLst>
                <a:ext uri="{FF2B5EF4-FFF2-40B4-BE49-F238E27FC236}">
                  <a16:creationId xmlns:a16="http://schemas.microsoft.com/office/drawing/2014/main" id="{D7700925-29F8-BE4F-A790-9C43446BA00B}"/>
                </a:ext>
              </a:extLst>
            </p:cNvPr>
            <p:cNvSpPr>
              <a:spLocks/>
            </p:cNvSpPr>
            <p:nvPr/>
          </p:nvSpPr>
          <p:spPr bwMode="auto">
            <a:xfrm>
              <a:off x="6799559" y="5815392"/>
              <a:ext cx="59780" cy="97823"/>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3" name="Freeform 32">
              <a:extLst>
                <a:ext uri="{FF2B5EF4-FFF2-40B4-BE49-F238E27FC236}">
                  <a16:creationId xmlns:a16="http://schemas.microsoft.com/office/drawing/2014/main" id="{5DBA0D37-E0E1-614B-BE8D-69C1EE894CE0}"/>
                </a:ext>
              </a:extLst>
            </p:cNvPr>
            <p:cNvSpPr>
              <a:spLocks/>
            </p:cNvSpPr>
            <p:nvPr/>
          </p:nvSpPr>
          <p:spPr bwMode="auto">
            <a:xfrm>
              <a:off x="6977541" y="5815392"/>
              <a:ext cx="62498"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4" name="Freeform 33">
              <a:extLst>
                <a:ext uri="{FF2B5EF4-FFF2-40B4-BE49-F238E27FC236}">
                  <a16:creationId xmlns:a16="http://schemas.microsoft.com/office/drawing/2014/main" id="{97F09675-761B-404E-973D-3ADC984B5F1D}"/>
                </a:ext>
              </a:extLst>
            </p:cNvPr>
            <p:cNvSpPr>
              <a:spLocks/>
            </p:cNvSpPr>
            <p:nvPr/>
          </p:nvSpPr>
          <p:spPr bwMode="auto">
            <a:xfrm>
              <a:off x="6682715"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5" name="Freeform 34">
              <a:extLst>
                <a:ext uri="{FF2B5EF4-FFF2-40B4-BE49-F238E27FC236}">
                  <a16:creationId xmlns:a16="http://schemas.microsoft.com/office/drawing/2014/main" id="{CBEC5895-7B84-B741-853B-F1FC029E3231}"/>
                </a:ext>
              </a:extLst>
            </p:cNvPr>
            <p:cNvSpPr>
              <a:spLocks/>
            </p:cNvSpPr>
            <p:nvPr/>
          </p:nvSpPr>
          <p:spPr bwMode="auto">
            <a:xfrm>
              <a:off x="68593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6" name="Freeform 35">
              <a:extLst>
                <a:ext uri="{FF2B5EF4-FFF2-40B4-BE49-F238E27FC236}">
                  <a16:creationId xmlns:a16="http://schemas.microsoft.com/office/drawing/2014/main" id="{02B99DB4-AC22-8F41-AB86-DE39A1623524}"/>
                </a:ext>
              </a:extLst>
            </p:cNvPr>
            <p:cNvSpPr>
              <a:spLocks/>
            </p:cNvSpPr>
            <p:nvPr/>
          </p:nvSpPr>
          <p:spPr bwMode="auto">
            <a:xfrm>
              <a:off x="6560437" y="5659148"/>
              <a:ext cx="62498" cy="9646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7" name="Freeform 36">
              <a:extLst>
                <a:ext uri="{FF2B5EF4-FFF2-40B4-BE49-F238E27FC236}">
                  <a16:creationId xmlns:a16="http://schemas.microsoft.com/office/drawing/2014/main" id="{0991A7D6-F7F3-8943-9063-DF911A913676}"/>
                </a:ext>
              </a:extLst>
            </p:cNvPr>
            <p:cNvSpPr>
              <a:spLocks/>
            </p:cNvSpPr>
            <p:nvPr/>
          </p:nvSpPr>
          <p:spPr bwMode="auto">
            <a:xfrm>
              <a:off x="6741137"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8" name="Freeform 37">
              <a:extLst>
                <a:ext uri="{FF2B5EF4-FFF2-40B4-BE49-F238E27FC236}">
                  <a16:creationId xmlns:a16="http://schemas.microsoft.com/office/drawing/2014/main" id="{E3AB34D4-E069-844C-8D49-4562240567F1}"/>
                </a:ext>
              </a:extLst>
            </p:cNvPr>
            <p:cNvSpPr>
              <a:spLocks/>
            </p:cNvSpPr>
            <p:nvPr/>
          </p:nvSpPr>
          <p:spPr bwMode="auto">
            <a:xfrm>
              <a:off x="6919120"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9" name="Freeform 38">
              <a:extLst>
                <a:ext uri="{FF2B5EF4-FFF2-40B4-BE49-F238E27FC236}">
                  <a16:creationId xmlns:a16="http://schemas.microsoft.com/office/drawing/2014/main" id="{5BF92A21-F1C5-E24A-B4F2-988E283E8B08}"/>
                </a:ext>
              </a:extLst>
            </p:cNvPr>
            <p:cNvSpPr>
              <a:spLocks/>
            </p:cNvSpPr>
            <p:nvPr/>
          </p:nvSpPr>
          <p:spPr bwMode="auto">
            <a:xfrm>
              <a:off x="70400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sp>
        <p:nvSpPr>
          <p:cNvPr id="310" name="TextBox 309">
            <a:extLst>
              <a:ext uri="{FF2B5EF4-FFF2-40B4-BE49-F238E27FC236}">
                <a16:creationId xmlns:a16="http://schemas.microsoft.com/office/drawing/2014/main" id="{F51F5EDD-4F1F-EA4B-9BB1-55C651A247A4}"/>
              </a:ext>
            </a:extLst>
          </p:cNvPr>
          <p:cNvSpPr txBox="1"/>
          <p:nvPr/>
        </p:nvSpPr>
        <p:spPr>
          <a:xfrm>
            <a:off x="4535103" y="3678585"/>
            <a:ext cx="957734"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lumMod val="75000"/>
                  </a:schemeClr>
                </a:solidFill>
                <a:effectLst/>
                <a:uLnTx/>
                <a:uFillTx/>
                <a:latin typeface="Segoe UI Semibold"/>
              </a:rPr>
              <a:t>Azure Databricks</a:t>
            </a:r>
            <a:endParaRPr kumimoji="0" lang="en-US" sz="1200" b="0" i="0" u="none" strike="noStrike" kern="0" cap="none" spc="0" normalizeH="0" baseline="0" noProof="0" dirty="0">
              <a:ln>
                <a:noFill/>
              </a:ln>
              <a:solidFill>
                <a:schemeClr val="bg1">
                  <a:lumMod val="75000"/>
                </a:schemeClr>
              </a:solidFill>
              <a:effectLst/>
              <a:uLnTx/>
              <a:uFillTx/>
            </a:endParaRPr>
          </a:p>
        </p:txBody>
      </p:sp>
      <p:grpSp>
        <p:nvGrpSpPr>
          <p:cNvPr id="311" name="Group 310">
            <a:extLst>
              <a:ext uri="{FF2B5EF4-FFF2-40B4-BE49-F238E27FC236}">
                <a16:creationId xmlns:a16="http://schemas.microsoft.com/office/drawing/2014/main" id="{ECC29646-829F-AC45-8CFD-F9CE6DD877AC}"/>
              </a:ext>
            </a:extLst>
          </p:cNvPr>
          <p:cNvGrpSpPr/>
          <p:nvPr/>
        </p:nvGrpSpPr>
        <p:grpSpPr>
          <a:xfrm>
            <a:off x="3815660" y="3625478"/>
            <a:ext cx="455467" cy="464244"/>
            <a:chOff x="7158422" y="1607015"/>
            <a:chExt cx="2726357" cy="2778897"/>
          </a:xfrm>
          <a:solidFill>
            <a:schemeClr val="bg1">
              <a:lumMod val="75000"/>
            </a:schemeClr>
          </a:solidFill>
        </p:grpSpPr>
        <p:sp>
          <p:nvSpPr>
            <p:cNvPr id="312" name="Freeform 242">
              <a:extLst>
                <a:ext uri="{FF2B5EF4-FFF2-40B4-BE49-F238E27FC236}">
                  <a16:creationId xmlns:a16="http://schemas.microsoft.com/office/drawing/2014/main" id="{C549AD3D-1F48-F240-AE3D-34B06F608AFB}"/>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313" name="Diamond 312">
              <a:extLst>
                <a:ext uri="{FF2B5EF4-FFF2-40B4-BE49-F238E27FC236}">
                  <a16:creationId xmlns:a16="http://schemas.microsoft.com/office/drawing/2014/main" id="{263B74A9-B743-D14B-B6C5-757A51801E13}"/>
                </a:ext>
              </a:extLst>
            </p:cNvPr>
            <p:cNvSpPr/>
            <p:nvPr/>
          </p:nvSpPr>
          <p:spPr bwMode="auto">
            <a:xfrm>
              <a:off x="7158422" y="2521415"/>
              <a:ext cx="2726357" cy="1414112"/>
            </a:xfrm>
            <a:prstGeom prst="diamond">
              <a:avLst/>
            </a:prstGeom>
            <a:grp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Freeform 243">
              <a:extLst>
                <a:ext uri="{FF2B5EF4-FFF2-40B4-BE49-F238E27FC236}">
                  <a16:creationId xmlns:a16="http://schemas.microsoft.com/office/drawing/2014/main" id="{AD38E24E-82AA-9C4D-AD88-73C3379ABE66}"/>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315" name="Diamond 314">
              <a:extLst>
                <a:ext uri="{FF2B5EF4-FFF2-40B4-BE49-F238E27FC236}">
                  <a16:creationId xmlns:a16="http://schemas.microsoft.com/office/drawing/2014/main" id="{8503AD24-A78B-9E45-9D84-0033CEE9B748}"/>
                </a:ext>
              </a:extLst>
            </p:cNvPr>
            <p:cNvSpPr/>
            <p:nvPr/>
          </p:nvSpPr>
          <p:spPr bwMode="auto">
            <a:xfrm>
              <a:off x="7158422" y="1607015"/>
              <a:ext cx="2726357" cy="1414112"/>
            </a:xfrm>
            <a:prstGeom prst="diamond">
              <a:avLst/>
            </a:prstGeom>
            <a:grp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16" name="Group 315">
            <a:extLst>
              <a:ext uri="{FF2B5EF4-FFF2-40B4-BE49-F238E27FC236}">
                <a16:creationId xmlns:a16="http://schemas.microsoft.com/office/drawing/2014/main" id="{4FCBAE3E-B55C-9843-8F25-2578E94AE15B}"/>
              </a:ext>
            </a:extLst>
          </p:cNvPr>
          <p:cNvGrpSpPr/>
          <p:nvPr/>
        </p:nvGrpSpPr>
        <p:grpSpPr>
          <a:xfrm>
            <a:off x="3852141" y="2157204"/>
            <a:ext cx="1607418" cy="471336"/>
            <a:chOff x="3852141" y="2157204"/>
            <a:chExt cx="1607418" cy="471336"/>
          </a:xfrm>
        </p:grpSpPr>
        <p:sp>
          <p:nvSpPr>
            <p:cNvPr id="317" name="TextBox 316">
              <a:extLst>
                <a:ext uri="{FF2B5EF4-FFF2-40B4-BE49-F238E27FC236}">
                  <a16:creationId xmlns:a16="http://schemas.microsoft.com/office/drawing/2014/main" id="{413BEDC2-93B0-3443-87CD-5D6C772DE505}"/>
                </a:ext>
              </a:extLst>
            </p:cNvPr>
            <p:cNvSpPr txBox="1"/>
            <p:nvPr/>
          </p:nvSpPr>
          <p:spPr>
            <a:xfrm>
              <a:off x="4581377" y="2251825"/>
              <a:ext cx="878182"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lumMod val="75000"/>
                    </a:schemeClr>
                  </a:solidFill>
                  <a:effectLst/>
                  <a:uLnTx/>
                  <a:uFillTx/>
                  <a:latin typeface="Segoe UI Semibold"/>
                </a:rPr>
                <a:t>Azure </a:t>
              </a:r>
              <a:br>
                <a:rPr kumimoji="0" lang="en-US" sz="1200" b="0" i="0" u="none" strike="noStrike" kern="0" cap="none" spc="0" normalizeH="0" baseline="0" noProof="0" dirty="0">
                  <a:ln>
                    <a:noFill/>
                  </a:ln>
                  <a:solidFill>
                    <a:schemeClr val="bg1">
                      <a:lumMod val="75000"/>
                    </a:schemeClr>
                  </a:solidFill>
                  <a:effectLst/>
                  <a:uLnTx/>
                  <a:uFillTx/>
                  <a:latin typeface="Segoe UI Semibold"/>
                </a:rPr>
              </a:br>
              <a:r>
                <a:rPr kumimoji="0" lang="en-US" sz="1200" b="0" i="0" u="none" strike="noStrike" kern="0" cap="none" spc="0" normalizeH="0" baseline="0" noProof="0" dirty="0">
                  <a:ln>
                    <a:noFill/>
                  </a:ln>
                  <a:solidFill>
                    <a:schemeClr val="bg1">
                      <a:lumMod val="75000"/>
                    </a:schemeClr>
                  </a:solidFill>
                  <a:effectLst/>
                  <a:uLnTx/>
                  <a:uFillTx/>
                  <a:latin typeface="Segoe UI Semibold"/>
                </a:rPr>
                <a:t>Data Factory</a:t>
              </a:r>
            </a:p>
          </p:txBody>
        </p:sp>
        <p:sp>
          <p:nvSpPr>
            <p:cNvPr id="318" name="Freeform 317">
              <a:extLst>
                <a:ext uri="{FF2B5EF4-FFF2-40B4-BE49-F238E27FC236}">
                  <a16:creationId xmlns:a16="http://schemas.microsoft.com/office/drawing/2014/main" id="{82A4B0FF-DE2E-C141-BA9A-8189D21522E6}"/>
                </a:ext>
              </a:extLst>
            </p:cNvPr>
            <p:cNvSpPr/>
            <p:nvPr/>
          </p:nvSpPr>
          <p:spPr bwMode="auto">
            <a:xfrm>
              <a:off x="3852141" y="2157204"/>
              <a:ext cx="472876" cy="47133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lumMod val="75000"/>
                  </a:schemeClr>
                </a:solidFill>
                <a:effectLst/>
                <a:uLnTx/>
                <a:uFillTx/>
                <a:latin typeface="Segoe UI Semibold"/>
                <a:ea typeface="Segoe UI" pitchFamily="34" charset="0"/>
                <a:cs typeface="Segoe UI" pitchFamily="34" charset="0"/>
              </a:endParaRPr>
            </a:p>
          </p:txBody>
        </p:sp>
      </p:grpSp>
      <p:pic>
        <p:nvPicPr>
          <p:cNvPr id="101" name="Graphic 100">
            <a:extLst>
              <a:ext uri="{FF2B5EF4-FFF2-40B4-BE49-F238E27FC236}">
                <a16:creationId xmlns:a16="http://schemas.microsoft.com/office/drawing/2014/main" id="{12BD9F39-26D9-D444-84E6-0B19AEE259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0042" y="2759605"/>
            <a:ext cx="606276" cy="697036"/>
          </a:xfrm>
          <a:prstGeom prst="rect">
            <a:avLst/>
          </a:prstGeom>
        </p:spPr>
      </p:pic>
      <p:sp>
        <p:nvSpPr>
          <p:cNvPr id="102" name="TextBox 101">
            <a:extLst>
              <a:ext uri="{FF2B5EF4-FFF2-40B4-BE49-F238E27FC236}">
                <a16:creationId xmlns:a16="http://schemas.microsoft.com/office/drawing/2014/main" id="{64EDE8A7-9CB3-5147-9CB0-8DEA7738D7B8}"/>
              </a:ext>
            </a:extLst>
          </p:cNvPr>
          <p:cNvSpPr txBox="1"/>
          <p:nvPr/>
        </p:nvSpPr>
        <p:spPr>
          <a:xfrm>
            <a:off x="7473688" y="2963050"/>
            <a:ext cx="1152879" cy="332399"/>
          </a:xfrm>
          <a:prstGeom prst="rect">
            <a:avLst/>
          </a:prstGeom>
          <a:noFill/>
        </p:spPr>
        <p:txBody>
          <a:bodyPr wrap="square" lIns="0" tIns="0" rIns="0" bIns="0" rtlCol="0">
            <a:spAutoFit/>
          </a:bodyPr>
          <a:lstStyle/>
          <a:p>
            <a:pPr defTabSz="914367">
              <a:lnSpc>
                <a:spcPct val="90000"/>
              </a:lnSpc>
              <a:defRPr/>
            </a:pPr>
            <a:r>
              <a:rPr lang="en-US" sz="1200" dirty="0">
                <a:latin typeface="Segoe UI Semibold"/>
              </a:rPr>
              <a:t>Azure Synapse Analytics</a:t>
            </a:r>
          </a:p>
        </p:txBody>
      </p:sp>
    </p:spTree>
    <p:extLst>
      <p:ext uri="{BB962C8B-B14F-4D97-AF65-F5344CB8AC3E}">
        <p14:creationId xmlns:p14="http://schemas.microsoft.com/office/powerpoint/2010/main" val="58694227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6573A6F2-BAAA-A140-A0CE-87C161FC5CC4}"/>
              </a:ext>
            </a:extLst>
          </p:cNvPr>
          <p:cNvGrpSpPr/>
          <p:nvPr/>
        </p:nvGrpSpPr>
        <p:grpSpPr>
          <a:xfrm>
            <a:off x="1971534" y="2284041"/>
            <a:ext cx="8620939" cy="3356382"/>
            <a:chOff x="1971534" y="2284041"/>
            <a:chExt cx="8620939" cy="3356382"/>
          </a:xfrm>
        </p:grpSpPr>
        <p:cxnSp>
          <p:nvCxnSpPr>
            <p:cNvPr id="124" name="Straight Arrow Connector 123">
              <a:extLst>
                <a:ext uri="{FF2B5EF4-FFF2-40B4-BE49-F238E27FC236}">
                  <a16:creationId xmlns:a16="http://schemas.microsoft.com/office/drawing/2014/main" id="{2E9D35C6-D811-E448-A0D1-FAE44FDD19D6}"/>
                </a:ext>
              </a:extLst>
            </p:cNvPr>
            <p:cNvCxnSpPr>
              <a:cxnSpLocks/>
            </p:cNvCxnSpPr>
            <p:nvPr/>
          </p:nvCxnSpPr>
          <p:spPr>
            <a:xfrm flipV="1">
              <a:off x="7681810" y="4401220"/>
              <a:ext cx="0" cy="257167"/>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27" name="Straight Arrow Connector 126">
              <a:extLst>
                <a:ext uri="{FF2B5EF4-FFF2-40B4-BE49-F238E27FC236}">
                  <a16:creationId xmlns:a16="http://schemas.microsoft.com/office/drawing/2014/main" id="{1CEFB36C-4EFE-CD48-AA59-4BCA60E13106}"/>
                </a:ext>
              </a:extLst>
            </p:cNvPr>
            <p:cNvCxnSpPr>
              <a:cxnSpLocks/>
            </p:cNvCxnSpPr>
            <p:nvPr/>
          </p:nvCxnSpPr>
          <p:spPr>
            <a:xfrm flipV="1">
              <a:off x="10592473" y="2996014"/>
              <a:ext cx="0" cy="418955"/>
            </a:xfrm>
            <a:prstGeom prst="straightConnector1">
              <a:avLst/>
            </a:prstGeom>
            <a:noFill/>
            <a:ln w="19050" cap="flat" cmpd="sng" algn="ctr">
              <a:solidFill>
                <a:schemeClr val="tx1"/>
              </a:solidFill>
              <a:prstDash val="solid"/>
              <a:headEnd type="none" w="lg" len="med"/>
              <a:tailEnd type="triangle" w="med" len="med"/>
            </a:ln>
            <a:effectLst/>
          </p:spPr>
        </p:cxnSp>
        <p:cxnSp>
          <p:nvCxnSpPr>
            <p:cNvPr id="128" name="Straight Arrow Connector 127">
              <a:extLst>
                <a:ext uri="{FF2B5EF4-FFF2-40B4-BE49-F238E27FC236}">
                  <a16:creationId xmlns:a16="http://schemas.microsoft.com/office/drawing/2014/main" id="{900BD4C9-55EB-BD4A-BCC4-ABBCE062DA37}"/>
                </a:ext>
              </a:extLst>
            </p:cNvPr>
            <p:cNvCxnSpPr>
              <a:cxnSpLocks/>
            </p:cNvCxnSpPr>
            <p:nvPr/>
          </p:nvCxnSpPr>
          <p:spPr>
            <a:xfrm>
              <a:off x="8799687" y="2284041"/>
              <a:ext cx="515471"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29" name="Straight Arrow Connector 128">
              <a:extLst>
                <a:ext uri="{FF2B5EF4-FFF2-40B4-BE49-F238E27FC236}">
                  <a16:creationId xmlns:a16="http://schemas.microsoft.com/office/drawing/2014/main" id="{35566455-37BE-9046-B3F7-CCE3CF6BF4EA}"/>
                </a:ext>
              </a:extLst>
            </p:cNvPr>
            <p:cNvCxnSpPr>
              <a:cxnSpLocks/>
            </p:cNvCxnSpPr>
            <p:nvPr/>
          </p:nvCxnSpPr>
          <p:spPr>
            <a:xfrm>
              <a:off x="8799687" y="3823338"/>
              <a:ext cx="515471"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30" name="Straight Arrow Connector 129">
              <a:extLst>
                <a:ext uri="{FF2B5EF4-FFF2-40B4-BE49-F238E27FC236}">
                  <a16:creationId xmlns:a16="http://schemas.microsoft.com/office/drawing/2014/main" id="{AE16B4A4-97E2-6446-8809-DF7808EB576D}"/>
                </a:ext>
              </a:extLst>
            </p:cNvPr>
            <p:cNvCxnSpPr>
              <a:cxnSpLocks/>
            </p:cNvCxnSpPr>
            <p:nvPr/>
          </p:nvCxnSpPr>
          <p:spPr>
            <a:xfrm>
              <a:off x="4619687" y="2943803"/>
              <a:ext cx="0" cy="257167"/>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1" name="Straight Arrow Connector 130">
              <a:extLst>
                <a:ext uri="{FF2B5EF4-FFF2-40B4-BE49-F238E27FC236}">
                  <a16:creationId xmlns:a16="http://schemas.microsoft.com/office/drawing/2014/main" id="{BD01356E-05CF-3944-9E36-97DEF6F4DA46}"/>
                </a:ext>
              </a:extLst>
            </p:cNvPr>
            <p:cNvCxnSpPr>
              <a:cxnSpLocks/>
            </p:cNvCxnSpPr>
            <p:nvPr/>
          </p:nvCxnSpPr>
          <p:spPr>
            <a:xfrm flipV="1">
              <a:off x="4342156" y="4401220"/>
              <a:ext cx="0" cy="257167"/>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2" name="Straight Arrow Connector 131">
              <a:extLst>
                <a:ext uri="{FF2B5EF4-FFF2-40B4-BE49-F238E27FC236}">
                  <a16:creationId xmlns:a16="http://schemas.microsoft.com/office/drawing/2014/main" id="{A3254D05-5486-9046-A292-38C8A941DA39}"/>
                </a:ext>
              </a:extLst>
            </p:cNvPr>
            <p:cNvCxnSpPr>
              <a:cxnSpLocks/>
            </p:cNvCxnSpPr>
            <p:nvPr/>
          </p:nvCxnSpPr>
          <p:spPr>
            <a:xfrm>
              <a:off x="4897217" y="4268606"/>
              <a:ext cx="0" cy="330399"/>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3" name="Straight Arrow Connector 132">
              <a:extLst>
                <a:ext uri="{FF2B5EF4-FFF2-40B4-BE49-F238E27FC236}">
                  <a16:creationId xmlns:a16="http://schemas.microsoft.com/office/drawing/2014/main" id="{065DB9BE-5BC0-2946-8001-24A9749A70CF}"/>
                </a:ext>
              </a:extLst>
            </p:cNvPr>
            <p:cNvCxnSpPr>
              <a:cxnSpLocks/>
            </p:cNvCxnSpPr>
            <p:nvPr/>
          </p:nvCxnSpPr>
          <p:spPr>
            <a:xfrm>
              <a:off x="2153606" y="2284041"/>
              <a:ext cx="1188720"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4" name="Straight Arrow Connector 133">
              <a:extLst>
                <a:ext uri="{FF2B5EF4-FFF2-40B4-BE49-F238E27FC236}">
                  <a16:creationId xmlns:a16="http://schemas.microsoft.com/office/drawing/2014/main" id="{3890EAAE-A877-664E-84E9-6F4DA4108008}"/>
                </a:ext>
              </a:extLst>
            </p:cNvPr>
            <p:cNvCxnSpPr>
              <a:cxnSpLocks/>
            </p:cNvCxnSpPr>
            <p:nvPr/>
          </p:nvCxnSpPr>
          <p:spPr>
            <a:xfrm>
              <a:off x="5818509" y="3700720"/>
              <a:ext cx="515471"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5" name="Straight Arrow Connector 134">
              <a:extLst>
                <a:ext uri="{FF2B5EF4-FFF2-40B4-BE49-F238E27FC236}">
                  <a16:creationId xmlns:a16="http://schemas.microsoft.com/office/drawing/2014/main" id="{453B36B0-36ED-E047-A05C-CD7F38F7DFC2}"/>
                </a:ext>
              </a:extLst>
            </p:cNvPr>
            <p:cNvCxnSpPr>
              <a:cxnSpLocks/>
            </p:cNvCxnSpPr>
            <p:nvPr/>
          </p:nvCxnSpPr>
          <p:spPr>
            <a:xfrm flipH="1">
              <a:off x="5900325" y="3942532"/>
              <a:ext cx="515471"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6" name="Straight Arrow Connector 135">
              <a:extLst>
                <a:ext uri="{FF2B5EF4-FFF2-40B4-BE49-F238E27FC236}">
                  <a16:creationId xmlns:a16="http://schemas.microsoft.com/office/drawing/2014/main" id="{B1CECDEC-B025-0A44-BE35-13C1D5F89271}"/>
                </a:ext>
              </a:extLst>
            </p:cNvPr>
            <p:cNvCxnSpPr>
              <a:cxnSpLocks/>
            </p:cNvCxnSpPr>
            <p:nvPr/>
          </p:nvCxnSpPr>
          <p:spPr>
            <a:xfrm>
              <a:off x="5818510" y="2284041"/>
              <a:ext cx="515471"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7" name="Straight Arrow Connector 136">
              <a:extLst>
                <a:ext uri="{FF2B5EF4-FFF2-40B4-BE49-F238E27FC236}">
                  <a16:creationId xmlns:a16="http://schemas.microsoft.com/office/drawing/2014/main" id="{BEBA506E-4E87-554F-A500-F5C77FA07E64}"/>
                </a:ext>
              </a:extLst>
            </p:cNvPr>
            <p:cNvCxnSpPr>
              <a:cxnSpLocks/>
            </p:cNvCxnSpPr>
            <p:nvPr/>
          </p:nvCxnSpPr>
          <p:spPr>
            <a:xfrm>
              <a:off x="2157625" y="3775444"/>
              <a:ext cx="1188720"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cxnSp>
          <p:nvCxnSpPr>
            <p:cNvPr id="138" name="Straight Arrow Connector 137">
              <a:extLst>
                <a:ext uri="{FF2B5EF4-FFF2-40B4-BE49-F238E27FC236}">
                  <a16:creationId xmlns:a16="http://schemas.microsoft.com/office/drawing/2014/main" id="{95CF7CCF-983C-F844-B41D-B4C63FFE93C6}"/>
                </a:ext>
              </a:extLst>
            </p:cNvPr>
            <p:cNvCxnSpPr>
              <a:cxnSpLocks/>
            </p:cNvCxnSpPr>
            <p:nvPr/>
          </p:nvCxnSpPr>
          <p:spPr>
            <a:xfrm>
              <a:off x="2153606" y="5138953"/>
              <a:ext cx="1188720" cy="0"/>
            </a:xfrm>
            <a:prstGeom prst="straightConnector1">
              <a:avLst/>
            </a:prstGeom>
            <a:noFill/>
            <a:ln w="19050" cap="flat" cmpd="sng" algn="ctr">
              <a:solidFill>
                <a:schemeClr val="bg1">
                  <a:lumMod val="85000"/>
                </a:schemeClr>
              </a:solidFill>
              <a:prstDash val="solid"/>
              <a:headEnd type="none" w="lg" len="med"/>
              <a:tailEnd type="triangle" w="med" len="med"/>
            </a:ln>
            <a:effectLst/>
          </p:spPr>
        </p:cxnSp>
        <p:sp>
          <p:nvSpPr>
            <p:cNvPr id="139" name="Rectangle 9">
              <a:extLst>
                <a:ext uri="{FF2B5EF4-FFF2-40B4-BE49-F238E27FC236}">
                  <a16:creationId xmlns:a16="http://schemas.microsoft.com/office/drawing/2014/main" id="{1285398D-967E-5241-BF81-E8CC979F4D31}"/>
                </a:ext>
              </a:extLst>
            </p:cNvPr>
            <p:cNvSpPr/>
            <p:nvPr/>
          </p:nvSpPr>
          <p:spPr bwMode="auto">
            <a:xfrm>
              <a:off x="1971534" y="3340575"/>
              <a:ext cx="185425" cy="2299848"/>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noFill/>
            <a:ln w="19050" cap="flat" cmpd="sng" algn="ctr">
              <a:solidFill>
                <a:schemeClr val="bg1">
                  <a:lumMod val="85000"/>
                </a:schemeClr>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a:extLst>
                <a:ext uri="{FF2B5EF4-FFF2-40B4-BE49-F238E27FC236}">
                  <a16:creationId xmlns:a16="http://schemas.microsoft.com/office/drawing/2014/main" id="{5C5AB1AA-5338-8B4E-A88F-057603CD47C2}"/>
                </a:ext>
              </a:extLst>
            </p:cNvPr>
            <p:cNvSpPr/>
            <p:nvPr/>
          </p:nvSpPr>
          <p:spPr bwMode="auto">
            <a:xfrm>
              <a:off x="8845769" y="4425246"/>
              <a:ext cx="1746702" cy="760192"/>
            </a:xfrm>
            <a:custGeom>
              <a:avLst/>
              <a:gdLst>
                <a:gd name="connsiteX0" fmla="*/ 0 w 1670304"/>
                <a:gd name="connsiteY0" fmla="*/ 816864 h 816864"/>
                <a:gd name="connsiteX1" fmla="*/ 1670304 w 1670304"/>
                <a:gd name="connsiteY1" fmla="*/ 816864 h 816864"/>
                <a:gd name="connsiteX2" fmla="*/ 1670304 w 1670304"/>
                <a:gd name="connsiteY2" fmla="*/ 0 h 816864"/>
              </a:gdLst>
              <a:ahLst/>
              <a:cxnLst>
                <a:cxn ang="0">
                  <a:pos x="connsiteX0" y="connsiteY0"/>
                </a:cxn>
                <a:cxn ang="0">
                  <a:pos x="connsiteX1" y="connsiteY1"/>
                </a:cxn>
                <a:cxn ang="0">
                  <a:pos x="connsiteX2" y="connsiteY2"/>
                </a:cxn>
              </a:cxnLst>
              <a:rect l="l" t="t" r="r" b="b"/>
              <a:pathLst>
                <a:path w="1670304" h="816864">
                  <a:moveTo>
                    <a:pt x="0" y="816864"/>
                  </a:moveTo>
                  <a:lnTo>
                    <a:pt x="1670304" y="816864"/>
                  </a:lnTo>
                  <a:lnTo>
                    <a:pt x="1670304" y="0"/>
                  </a:lnTo>
                </a:path>
              </a:pathLst>
            </a:custGeom>
            <a:noFill/>
            <a:ln w="19050" cap="flat" cmpd="sng" algn="ctr">
              <a:solidFill>
                <a:schemeClr val="tx1"/>
              </a:solidFill>
              <a:prstDash val="solid"/>
              <a:headEnd type="none" w="med" len="med"/>
              <a:tailEnd type="triangl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79" name="Rectangle 78">
            <a:extLst>
              <a:ext uri="{FF2B5EF4-FFF2-40B4-BE49-F238E27FC236}">
                <a16:creationId xmlns:a16="http://schemas.microsoft.com/office/drawing/2014/main" id="{6221DE46-EF56-3A40-908B-A7F380906C06}"/>
              </a:ext>
            </a:extLst>
          </p:cNvPr>
          <p:cNvSpPr/>
          <p:nvPr/>
        </p:nvSpPr>
        <p:spPr bwMode="auto">
          <a:xfrm>
            <a:off x="6375229" y="1889405"/>
            <a:ext cx="2476829" cy="2502701"/>
          </a:xfrm>
          <a:prstGeom prst="rect">
            <a:avLst/>
          </a:prstGeom>
          <a:solidFill>
            <a:srgbClr val="FFFFFF">
              <a:lumMod val="95000"/>
            </a:srgbClr>
          </a:solidFill>
          <a:ln w="15875"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80" name="Rectangle 79">
            <a:extLst>
              <a:ext uri="{FF2B5EF4-FFF2-40B4-BE49-F238E27FC236}">
                <a16:creationId xmlns:a16="http://schemas.microsoft.com/office/drawing/2014/main" id="{9BE02935-F4CA-6742-8E82-B7672293F8D2}"/>
              </a:ext>
            </a:extLst>
          </p:cNvPr>
          <p:cNvSpPr/>
          <p:nvPr/>
        </p:nvSpPr>
        <p:spPr bwMode="auto">
          <a:xfrm>
            <a:off x="3378580" y="4661470"/>
            <a:ext cx="5461768"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81" name="Rectangle 80">
            <a:extLst>
              <a:ext uri="{FF2B5EF4-FFF2-40B4-BE49-F238E27FC236}">
                <a16:creationId xmlns:a16="http://schemas.microsoft.com/office/drawing/2014/main" id="{3687DD37-88A8-E448-BBBD-A9CB10E4F44C}"/>
              </a:ext>
            </a:extLst>
          </p:cNvPr>
          <p:cNvSpPr/>
          <p:nvPr/>
        </p:nvSpPr>
        <p:spPr bwMode="auto">
          <a:xfrm>
            <a:off x="9354058" y="3324892"/>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92" name="Rectangle 91">
            <a:extLst>
              <a:ext uri="{FF2B5EF4-FFF2-40B4-BE49-F238E27FC236}">
                <a16:creationId xmlns:a16="http://schemas.microsoft.com/office/drawing/2014/main" id="{FEFFED81-0B74-EF43-BE44-36DB682122BA}"/>
              </a:ext>
            </a:extLst>
          </p:cNvPr>
          <p:cNvSpPr/>
          <p:nvPr/>
        </p:nvSpPr>
        <p:spPr bwMode="auto">
          <a:xfrm>
            <a:off x="9362344" y="18878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93" name="Rectangle 92">
            <a:extLst>
              <a:ext uri="{FF2B5EF4-FFF2-40B4-BE49-F238E27FC236}">
                <a16:creationId xmlns:a16="http://schemas.microsoft.com/office/drawing/2014/main" id="{F7594218-2C81-5142-8F57-6211F4A7339A}"/>
              </a:ext>
            </a:extLst>
          </p:cNvPr>
          <p:cNvSpPr/>
          <p:nvPr/>
        </p:nvSpPr>
        <p:spPr bwMode="auto">
          <a:xfrm>
            <a:off x="3386045" y="3274964"/>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94" name="Rectangle 93">
            <a:extLst>
              <a:ext uri="{FF2B5EF4-FFF2-40B4-BE49-F238E27FC236}">
                <a16:creationId xmlns:a16="http://schemas.microsoft.com/office/drawing/2014/main" id="{BB2FDCFA-38A7-4749-B063-8F11ADE3BBE3}"/>
              </a:ext>
            </a:extLst>
          </p:cNvPr>
          <p:cNvSpPr/>
          <p:nvPr/>
        </p:nvSpPr>
        <p:spPr bwMode="auto">
          <a:xfrm>
            <a:off x="3384678" y="18878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95" name="TextBox 94">
            <a:extLst>
              <a:ext uri="{FF2B5EF4-FFF2-40B4-BE49-F238E27FC236}">
                <a16:creationId xmlns:a16="http://schemas.microsoft.com/office/drawing/2014/main" id="{0608070C-A77D-AB40-B3DC-FC556493D564}"/>
              </a:ext>
            </a:extLst>
          </p:cNvPr>
          <p:cNvSpPr txBox="1"/>
          <p:nvPr/>
        </p:nvSpPr>
        <p:spPr>
          <a:xfrm>
            <a:off x="967863" y="2200914"/>
            <a:ext cx="1347266" cy="166199"/>
          </a:xfrm>
          <a:prstGeom prst="rect">
            <a:avLst/>
          </a:prstGeom>
          <a:noFill/>
        </p:spPr>
        <p:txBody>
          <a:bodyPr wrap="square" lIns="0" tIns="0" rIns="0" bIns="0" rtlCol="0" anchor="ctr" anchorCtr="0">
            <a:spAutoFit/>
          </a:bodyPr>
          <a:lstStyle/>
          <a:p>
            <a:pPr defTabSz="914367">
              <a:lnSpc>
                <a:spcPct val="90000"/>
              </a:lnSpc>
              <a:defRPr/>
            </a:pPr>
            <a:r>
              <a:rPr lang="en-US" sz="1200" dirty="0">
                <a:solidFill>
                  <a:schemeClr val="bg1">
                    <a:lumMod val="75000"/>
                  </a:schemeClr>
                </a:solidFill>
                <a:latin typeface="Segoe UI Semibold"/>
              </a:rPr>
              <a:t>LOB sources</a:t>
            </a:r>
          </a:p>
        </p:txBody>
      </p:sp>
      <p:sp>
        <p:nvSpPr>
          <p:cNvPr id="96" name="TextBox 95">
            <a:extLst>
              <a:ext uri="{FF2B5EF4-FFF2-40B4-BE49-F238E27FC236}">
                <a16:creationId xmlns:a16="http://schemas.microsoft.com/office/drawing/2014/main" id="{05E37DB4-A454-954F-BC20-D6F4A9B13DE2}"/>
              </a:ext>
            </a:extLst>
          </p:cNvPr>
          <p:cNvSpPr txBox="1"/>
          <p:nvPr/>
        </p:nvSpPr>
        <p:spPr>
          <a:xfrm>
            <a:off x="967863" y="3417527"/>
            <a:ext cx="1078085" cy="498598"/>
          </a:xfrm>
          <a:prstGeom prst="rect">
            <a:avLst/>
          </a:prstGeom>
          <a:noFill/>
        </p:spPr>
        <p:txBody>
          <a:bodyPr wrap="square" lIns="0" tIns="0" rIns="0" bIns="0" rtlCol="0" anchor="ctr" anchorCtr="0">
            <a:spAutoFit/>
          </a:bodyPr>
          <a:lstStyle/>
          <a:p>
            <a:pPr defTabSz="914367">
              <a:lnSpc>
                <a:spcPct val="90000"/>
              </a:lnSpc>
              <a:defRPr/>
            </a:pPr>
            <a:r>
              <a:rPr lang="en-US" sz="1200" dirty="0">
                <a:solidFill>
                  <a:schemeClr val="bg1">
                    <a:lumMod val="75000"/>
                  </a:schemeClr>
                </a:solidFill>
                <a:latin typeface="Segoe UI Semibold"/>
              </a:rPr>
              <a:t>Logs and streams (unstructured)</a:t>
            </a:r>
          </a:p>
        </p:txBody>
      </p:sp>
      <p:sp>
        <p:nvSpPr>
          <p:cNvPr id="97" name="TextBox 96">
            <a:extLst>
              <a:ext uri="{FF2B5EF4-FFF2-40B4-BE49-F238E27FC236}">
                <a16:creationId xmlns:a16="http://schemas.microsoft.com/office/drawing/2014/main" id="{A00B14BB-30BD-6440-9E04-F9386A7DEBC1}"/>
              </a:ext>
            </a:extLst>
          </p:cNvPr>
          <p:cNvSpPr txBox="1"/>
          <p:nvPr/>
        </p:nvSpPr>
        <p:spPr>
          <a:xfrm>
            <a:off x="967863" y="4324300"/>
            <a:ext cx="1129729" cy="332399"/>
          </a:xfrm>
          <a:prstGeom prst="rect">
            <a:avLst/>
          </a:prstGeom>
          <a:noFill/>
        </p:spPr>
        <p:txBody>
          <a:bodyPr wrap="square" lIns="0" tIns="0" rIns="0" bIns="0" rtlCol="0" anchor="ctr" anchorCtr="0">
            <a:spAutoFit/>
          </a:bodyPr>
          <a:lstStyle/>
          <a:p>
            <a:pPr defTabSz="914367">
              <a:lnSpc>
                <a:spcPct val="90000"/>
              </a:lnSpc>
              <a:defRPr/>
            </a:pPr>
            <a:r>
              <a:rPr lang="en-US" sz="1200" dirty="0">
                <a:solidFill>
                  <a:schemeClr val="bg1">
                    <a:lumMod val="75000"/>
                  </a:schemeClr>
                </a:solidFill>
                <a:latin typeface="Segoe UI Semibold"/>
              </a:rPr>
              <a:t>Media (unstructured)</a:t>
            </a:r>
          </a:p>
        </p:txBody>
      </p:sp>
      <p:sp>
        <p:nvSpPr>
          <p:cNvPr id="98" name="TextBox 97">
            <a:extLst>
              <a:ext uri="{FF2B5EF4-FFF2-40B4-BE49-F238E27FC236}">
                <a16:creationId xmlns:a16="http://schemas.microsoft.com/office/drawing/2014/main" id="{5CC25316-4EEC-BD4A-BE7B-4C870C1E3F1F}"/>
              </a:ext>
            </a:extLst>
          </p:cNvPr>
          <p:cNvSpPr txBox="1"/>
          <p:nvPr/>
        </p:nvSpPr>
        <p:spPr>
          <a:xfrm>
            <a:off x="967863" y="5147974"/>
            <a:ext cx="1026647" cy="332399"/>
          </a:xfrm>
          <a:prstGeom prst="rect">
            <a:avLst/>
          </a:prstGeom>
          <a:noFill/>
        </p:spPr>
        <p:txBody>
          <a:bodyPr wrap="square" lIns="0" tIns="0" rIns="0" bIns="0" rtlCol="0" anchor="ctr" anchorCtr="0">
            <a:spAutoFit/>
          </a:bodyPr>
          <a:lstStyle/>
          <a:p>
            <a:pPr defTabSz="914367">
              <a:lnSpc>
                <a:spcPct val="90000"/>
              </a:lnSpc>
              <a:defRPr/>
            </a:pPr>
            <a:r>
              <a:rPr lang="en-US" sz="1200" dirty="0">
                <a:solidFill>
                  <a:schemeClr val="bg1">
                    <a:lumMod val="75000"/>
                  </a:schemeClr>
                </a:solidFill>
                <a:latin typeface="Segoe UI Semibold"/>
              </a:rPr>
              <a:t>Files (unstructured)</a:t>
            </a:r>
          </a:p>
        </p:txBody>
      </p:sp>
      <p:grpSp>
        <p:nvGrpSpPr>
          <p:cNvPr id="146" name="Group 145">
            <a:extLst>
              <a:ext uri="{FF2B5EF4-FFF2-40B4-BE49-F238E27FC236}">
                <a16:creationId xmlns:a16="http://schemas.microsoft.com/office/drawing/2014/main" id="{268050E0-8E9D-F142-8245-1F1BE71BA3C3}"/>
              </a:ext>
            </a:extLst>
          </p:cNvPr>
          <p:cNvGrpSpPr/>
          <p:nvPr/>
        </p:nvGrpSpPr>
        <p:grpSpPr>
          <a:xfrm>
            <a:off x="442913" y="3437046"/>
            <a:ext cx="314430" cy="364076"/>
            <a:chOff x="305587" y="2721796"/>
            <a:chExt cx="314430" cy="364076"/>
          </a:xfrm>
          <a:solidFill>
            <a:schemeClr val="bg1">
              <a:lumMod val="75000"/>
            </a:schemeClr>
          </a:solidFill>
        </p:grpSpPr>
        <p:sp>
          <p:nvSpPr>
            <p:cNvPr id="168" name="Rectangle 167">
              <a:extLst>
                <a:ext uri="{FF2B5EF4-FFF2-40B4-BE49-F238E27FC236}">
                  <a16:creationId xmlns:a16="http://schemas.microsoft.com/office/drawing/2014/main" id="{A57BFD02-B488-F04A-930F-4606CDDCB9FF}"/>
                </a:ext>
              </a:extLst>
            </p:cNvPr>
            <p:cNvSpPr/>
            <p:nvPr/>
          </p:nvSpPr>
          <p:spPr bwMode="auto">
            <a:xfrm>
              <a:off x="381000" y="2986460"/>
              <a:ext cx="187325" cy="962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document_3">
              <a:extLst>
                <a:ext uri="{FF2B5EF4-FFF2-40B4-BE49-F238E27FC236}">
                  <a16:creationId xmlns:a16="http://schemas.microsoft.com/office/drawing/2014/main" id="{CAAC4458-CDDB-6245-AD80-DF83ABCB53C7}"/>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grp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ndParaRPr>
            </a:p>
          </p:txBody>
        </p:sp>
      </p:grpSp>
      <p:grpSp>
        <p:nvGrpSpPr>
          <p:cNvPr id="170" name="Group 169">
            <a:extLst>
              <a:ext uri="{FF2B5EF4-FFF2-40B4-BE49-F238E27FC236}">
                <a16:creationId xmlns:a16="http://schemas.microsoft.com/office/drawing/2014/main" id="{8E1707A1-AFE5-A14D-889A-46DBD5FC7B9F}"/>
              </a:ext>
            </a:extLst>
          </p:cNvPr>
          <p:cNvGrpSpPr/>
          <p:nvPr/>
        </p:nvGrpSpPr>
        <p:grpSpPr>
          <a:xfrm>
            <a:off x="434955" y="4268606"/>
            <a:ext cx="423664" cy="435948"/>
            <a:chOff x="425774" y="3428914"/>
            <a:chExt cx="423664" cy="435948"/>
          </a:xfrm>
        </p:grpSpPr>
        <p:sp>
          <p:nvSpPr>
            <p:cNvPr id="171" name="Rectangle 170">
              <a:extLst>
                <a:ext uri="{FF2B5EF4-FFF2-40B4-BE49-F238E27FC236}">
                  <a16:creationId xmlns:a16="http://schemas.microsoft.com/office/drawing/2014/main" id="{EA4E49ED-485D-954C-AAE4-0F5B491B1874}"/>
                </a:ext>
              </a:extLst>
            </p:cNvPr>
            <p:cNvSpPr/>
            <p:nvPr/>
          </p:nvSpPr>
          <p:spPr bwMode="auto">
            <a:xfrm>
              <a:off x="425774" y="3428914"/>
              <a:ext cx="376317" cy="374604"/>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59">
              <a:extLst>
                <a:ext uri="{FF2B5EF4-FFF2-40B4-BE49-F238E27FC236}">
                  <a16:creationId xmlns:a16="http://schemas.microsoft.com/office/drawing/2014/main" id="{FBDEDBCA-9C25-F948-8157-68E24ECE2932}"/>
                </a:ext>
              </a:extLst>
            </p:cNvPr>
            <p:cNvGrpSpPr>
              <a:grpSpLocks noChangeAspect="1"/>
            </p:cNvGrpSpPr>
            <p:nvPr/>
          </p:nvGrpSpPr>
          <p:grpSpPr bwMode="auto">
            <a:xfrm>
              <a:off x="492356" y="3507780"/>
              <a:ext cx="357082" cy="357082"/>
              <a:chOff x="4013" y="2783"/>
              <a:chExt cx="312" cy="312"/>
            </a:xfrm>
          </p:grpSpPr>
          <p:sp>
            <p:nvSpPr>
              <p:cNvPr id="180" name="AutoShape 58">
                <a:extLst>
                  <a:ext uri="{FF2B5EF4-FFF2-40B4-BE49-F238E27FC236}">
                    <a16:creationId xmlns:a16="http://schemas.microsoft.com/office/drawing/2014/main" id="{4814E2C8-075C-E444-89A1-2BB23EE48339}"/>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181" name="Rectangle 60">
                <a:extLst>
                  <a:ext uri="{FF2B5EF4-FFF2-40B4-BE49-F238E27FC236}">
                    <a16:creationId xmlns:a16="http://schemas.microsoft.com/office/drawing/2014/main" id="{A7E1403E-3A27-5844-9EE5-44BBB4F2C58D}"/>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182" name="Rectangle 61">
                <a:extLst>
                  <a:ext uri="{FF2B5EF4-FFF2-40B4-BE49-F238E27FC236}">
                    <a16:creationId xmlns:a16="http://schemas.microsoft.com/office/drawing/2014/main" id="{A7424ABC-DB62-894D-BFF9-B2CF3B920A07}"/>
                  </a:ext>
                </a:extLst>
              </p:cNvPr>
              <p:cNvSpPr>
                <a:spLocks noChangeArrowheads="1"/>
              </p:cNvSpPr>
              <p:nvPr/>
            </p:nvSpPr>
            <p:spPr bwMode="auto">
              <a:xfrm>
                <a:off x="4013" y="2783"/>
                <a:ext cx="312" cy="311"/>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183" name="Freeform 62">
                <a:extLst>
                  <a:ext uri="{FF2B5EF4-FFF2-40B4-BE49-F238E27FC236}">
                    <a16:creationId xmlns:a16="http://schemas.microsoft.com/office/drawing/2014/main" id="{7F9C9449-B686-C141-879E-5C9AE9ACD63D}"/>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184" name="Oval 63">
                <a:extLst>
                  <a:ext uri="{FF2B5EF4-FFF2-40B4-BE49-F238E27FC236}">
                    <a16:creationId xmlns:a16="http://schemas.microsoft.com/office/drawing/2014/main" id="{B4DC1AD9-3B76-3F40-9460-B11D8BD7D738}"/>
                  </a:ext>
                </a:extLst>
              </p:cNvPr>
              <p:cNvSpPr>
                <a:spLocks noChangeArrowheads="1"/>
              </p:cNvSpPr>
              <p:nvPr/>
            </p:nvSpPr>
            <p:spPr bwMode="auto">
              <a:xfrm>
                <a:off x="4198" y="2822"/>
                <a:ext cx="88" cy="88"/>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grpSp>
      <p:grpSp>
        <p:nvGrpSpPr>
          <p:cNvPr id="185" name="Group 184">
            <a:extLst>
              <a:ext uri="{FF2B5EF4-FFF2-40B4-BE49-F238E27FC236}">
                <a16:creationId xmlns:a16="http://schemas.microsoft.com/office/drawing/2014/main" id="{7674610C-6FFA-6F40-84CF-BF6D157C9E15}"/>
              </a:ext>
            </a:extLst>
          </p:cNvPr>
          <p:cNvGrpSpPr/>
          <p:nvPr/>
        </p:nvGrpSpPr>
        <p:grpSpPr>
          <a:xfrm>
            <a:off x="449241" y="5065911"/>
            <a:ext cx="388214" cy="427711"/>
            <a:chOff x="343593" y="4433674"/>
            <a:chExt cx="388214" cy="427711"/>
          </a:xfrm>
          <a:solidFill>
            <a:schemeClr val="bg1">
              <a:lumMod val="75000"/>
            </a:schemeClr>
          </a:solidFill>
        </p:grpSpPr>
        <p:sp>
          <p:nvSpPr>
            <p:cNvPr id="186" name="Rectangle 185">
              <a:extLst>
                <a:ext uri="{FF2B5EF4-FFF2-40B4-BE49-F238E27FC236}">
                  <a16:creationId xmlns:a16="http://schemas.microsoft.com/office/drawing/2014/main" id="{5DE81B5B-4798-5144-AF9F-50C590E7DD92}"/>
                </a:ext>
              </a:extLst>
            </p:cNvPr>
            <p:cNvSpPr/>
            <p:nvPr/>
          </p:nvSpPr>
          <p:spPr bwMode="auto">
            <a:xfrm>
              <a:off x="343593" y="4433674"/>
              <a:ext cx="262069" cy="36407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document">
              <a:extLst>
                <a:ext uri="{FF2B5EF4-FFF2-40B4-BE49-F238E27FC236}">
                  <a16:creationId xmlns:a16="http://schemas.microsoft.com/office/drawing/2014/main" id="{EB1DF457-CC0E-8446-A43E-3FFEB960173B}"/>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grpFill/>
            <a:ln w="158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ndParaRPr>
            </a:p>
          </p:txBody>
        </p:sp>
      </p:grpSp>
      <p:grpSp>
        <p:nvGrpSpPr>
          <p:cNvPr id="204" name="Group 203">
            <a:extLst>
              <a:ext uri="{FF2B5EF4-FFF2-40B4-BE49-F238E27FC236}">
                <a16:creationId xmlns:a16="http://schemas.microsoft.com/office/drawing/2014/main" id="{755497FD-8856-8E48-BB46-F90343AE1D72}"/>
              </a:ext>
            </a:extLst>
          </p:cNvPr>
          <p:cNvGrpSpPr/>
          <p:nvPr/>
        </p:nvGrpSpPr>
        <p:grpSpPr>
          <a:xfrm>
            <a:off x="444500" y="2057400"/>
            <a:ext cx="427983" cy="364076"/>
            <a:chOff x="265316" y="5131089"/>
            <a:chExt cx="793593" cy="675092"/>
          </a:xfrm>
        </p:grpSpPr>
        <p:grpSp>
          <p:nvGrpSpPr>
            <p:cNvPr id="205" name="Group 204">
              <a:extLst>
                <a:ext uri="{FF2B5EF4-FFF2-40B4-BE49-F238E27FC236}">
                  <a16:creationId xmlns:a16="http://schemas.microsoft.com/office/drawing/2014/main" id="{5EB553B5-AD0D-7949-8863-4B20266CE37A}"/>
                </a:ext>
              </a:extLst>
            </p:cNvPr>
            <p:cNvGrpSpPr/>
            <p:nvPr/>
          </p:nvGrpSpPr>
          <p:grpSpPr>
            <a:xfrm>
              <a:off x="265316" y="5131089"/>
              <a:ext cx="793593" cy="675092"/>
              <a:chOff x="2107244" y="1575258"/>
              <a:chExt cx="310993" cy="264555"/>
            </a:xfrm>
          </p:grpSpPr>
          <p:sp>
            <p:nvSpPr>
              <p:cNvPr id="211" name="Rectangle 9">
                <a:extLst>
                  <a:ext uri="{FF2B5EF4-FFF2-40B4-BE49-F238E27FC236}">
                    <a16:creationId xmlns:a16="http://schemas.microsoft.com/office/drawing/2014/main" id="{B25405EB-69A9-A240-89EF-8C8F31D14E4E}"/>
                  </a:ext>
                </a:extLst>
              </p:cNvPr>
              <p:cNvSpPr>
                <a:spLocks noChangeArrowheads="1"/>
              </p:cNvSpPr>
              <p:nvPr/>
            </p:nvSpPr>
            <p:spPr bwMode="auto">
              <a:xfrm>
                <a:off x="2107244" y="1575258"/>
                <a:ext cx="310993" cy="264555"/>
              </a:xfrm>
              <a:prstGeom prst="rect">
                <a:avLst/>
              </a:prstGeom>
              <a:solidFill>
                <a:schemeClr val="bg1">
                  <a:lumMod val="7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nvGrpSpPr>
              <p:cNvPr id="212" name="Group 211">
                <a:extLst>
                  <a:ext uri="{FF2B5EF4-FFF2-40B4-BE49-F238E27FC236}">
                    <a16:creationId xmlns:a16="http://schemas.microsoft.com/office/drawing/2014/main" id="{814039CC-3EF9-1948-B55C-C7B034987C14}"/>
                  </a:ext>
                </a:extLst>
              </p:cNvPr>
              <p:cNvGrpSpPr/>
              <p:nvPr/>
            </p:nvGrpSpPr>
            <p:grpSpPr>
              <a:xfrm>
                <a:off x="2219774" y="1683758"/>
                <a:ext cx="104220" cy="99334"/>
                <a:chOff x="2219774" y="1683758"/>
                <a:chExt cx="104220" cy="99334"/>
              </a:xfrm>
            </p:grpSpPr>
            <p:sp>
              <p:nvSpPr>
                <p:cNvPr id="213" name="Freeform 14">
                  <a:extLst>
                    <a:ext uri="{FF2B5EF4-FFF2-40B4-BE49-F238E27FC236}">
                      <a16:creationId xmlns:a16="http://schemas.microsoft.com/office/drawing/2014/main" id="{39D12F74-646F-A546-8599-C439CE6A3710}"/>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chemeClr val="bg1">
                    <a:lumMod val="6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14" name="Line 15">
                  <a:extLst>
                    <a:ext uri="{FF2B5EF4-FFF2-40B4-BE49-F238E27FC236}">
                      <a16:creationId xmlns:a16="http://schemas.microsoft.com/office/drawing/2014/main" id="{0A9CA41E-A945-8842-BFF8-DCE0A51C454D}"/>
                    </a:ext>
                  </a:extLst>
                </p:cNvPr>
                <p:cNvSpPr>
                  <a:spLocks noChangeShapeType="1"/>
                </p:cNvSpPr>
                <p:nvPr/>
              </p:nvSpPr>
              <p:spPr bwMode="auto">
                <a:xfrm>
                  <a:off x="2269956" y="1743244"/>
                  <a:ext cx="0" cy="39848"/>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sp>
          <p:nvSpPr>
            <p:cNvPr id="206" name="Rectangle 205">
              <a:extLst>
                <a:ext uri="{FF2B5EF4-FFF2-40B4-BE49-F238E27FC236}">
                  <a16:creationId xmlns:a16="http://schemas.microsoft.com/office/drawing/2014/main" id="{B4EC11C1-B560-AC46-99F3-A7FB7CEEC00F}"/>
                </a:ext>
              </a:extLst>
            </p:cNvPr>
            <p:cNvSpPr/>
            <p:nvPr/>
          </p:nvSpPr>
          <p:spPr bwMode="auto">
            <a:xfrm>
              <a:off x="265317" y="5135133"/>
              <a:ext cx="788838" cy="121362"/>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7" name="Group 206">
              <a:extLst>
                <a:ext uri="{FF2B5EF4-FFF2-40B4-BE49-F238E27FC236}">
                  <a16:creationId xmlns:a16="http://schemas.microsoft.com/office/drawing/2014/main" id="{D37603CE-858F-0146-A019-120D234A80DC}"/>
                </a:ext>
              </a:extLst>
            </p:cNvPr>
            <p:cNvGrpSpPr/>
            <p:nvPr/>
          </p:nvGrpSpPr>
          <p:grpSpPr>
            <a:xfrm>
              <a:off x="750755" y="5171384"/>
              <a:ext cx="242719" cy="60681"/>
              <a:chOff x="722201" y="5189927"/>
              <a:chExt cx="242719" cy="60681"/>
            </a:xfrm>
          </p:grpSpPr>
          <p:sp>
            <p:nvSpPr>
              <p:cNvPr id="208" name="Oval 11">
                <a:extLst>
                  <a:ext uri="{FF2B5EF4-FFF2-40B4-BE49-F238E27FC236}">
                    <a16:creationId xmlns:a16="http://schemas.microsoft.com/office/drawing/2014/main" id="{65436EB1-8203-234F-843F-FE8C7234BA81}"/>
                  </a:ext>
                </a:extLst>
              </p:cNvPr>
              <p:cNvSpPr>
                <a:spLocks noChangeArrowheads="1"/>
              </p:cNvSpPr>
              <p:nvPr/>
            </p:nvSpPr>
            <p:spPr bwMode="auto">
              <a:xfrm>
                <a:off x="722201"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09" name="Oval 12">
                <a:extLst>
                  <a:ext uri="{FF2B5EF4-FFF2-40B4-BE49-F238E27FC236}">
                    <a16:creationId xmlns:a16="http://schemas.microsoft.com/office/drawing/2014/main" id="{87DD6937-8C44-364D-80A1-206631E7DA27}"/>
                  </a:ext>
                </a:extLst>
              </p:cNvPr>
              <p:cNvSpPr>
                <a:spLocks noChangeArrowheads="1"/>
              </p:cNvSpPr>
              <p:nvPr/>
            </p:nvSpPr>
            <p:spPr bwMode="auto">
              <a:xfrm>
                <a:off x="811435"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10" name="Oval 13">
                <a:extLst>
                  <a:ext uri="{FF2B5EF4-FFF2-40B4-BE49-F238E27FC236}">
                    <a16:creationId xmlns:a16="http://schemas.microsoft.com/office/drawing/2014/main" id="{EDE4ECA4-24E7-F846-B6F8-9D45E068D94D}"/>
                  </a:ext>
                </a:extLst>
              </p:cNvPr>
              <p:cNvSpPr>
                <a:spLocks noChangeArrowheads="1"/>
              </p:cNvSpPr>
              <p:nvPr/>
            </p:nvSpPr>
            <p:spPr bwMode="auto">
              <a:xfrm>
                <a:off x="904239" y="5189927"/>
                <a:ext cx="60681" cy="60681"/>
              </a:xfrm>
              <a:prstGeom prst="ellipse">
                <a:avLst/>
              </a:prstGeom>
              <a:solidFill>
                <a:schemeClr val="bg1">
                  <a:lumMod val="75000"/>
                </a:schemeClr>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sp>
        <p:nvSpPr>
          <p:cNvPr id="247" name="TextBox 246">
            <a:extLst>
              <a:ext uri="{FF2B5EF4-FFF2-40B4-BE49-F238E27FC236}">
                <a16:creationId xmlns:a16="http://schemas.microsoft.com/office/drawing/2014/main" id="{7B6A7F73-D018-6D43-90B1-6A8F8790848F}"/>
              </a:ext>
            </a:extLst>
          </p:cNvPr>
          <p:cNvSpPr txBox="1"/>
          <p:nvPr/>
        </p:nvSpPr>
        <p:spPr>
          <a:xfrm>
            <a:off x="4535103" y="3678585"/>
            <a:ext cx="957734"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lumMod val="75000"/>
                  </a:schemeClr>
                </a:solidFill>
                <a:effectLst/>
                <a:uLnTx/>
                <a:uFillTx/>
                <a:latin typeface="Segoe UI Semibold"/>
              </a:rPr>
              <a:t>Azure Databricks</a:t>
            </a:r>
            <a:endParaRPr kumimoji="0" lang="en-US" sz="1200" b="0" i="0" u="none" strike="noStrike" kern="0" cap="none" spc="0" normalizeH="0" baseline="0" noProof="0" dirty="0">
              <a:ln>
                <a:noFill/>
              </a:ln>
              <a:solidFill>
                <a:schemeClr val="bg1">
                  <a:lumMod val="75000"/>
                </a:schemeClr>
              </a:solidFill>
              <a:effectLst/>
              <a:uLnTx/>
              <a:uFillTx/>
            </a:endParaRPr>
          </a:p>
        </p:txBody>
      </p:sp>
      <p:grpSp>
        <p:nvGrpSpPr>
          <p:cNvPr id="248" name="Group 247">
            <a:extLst>
              <a:ext uri="{FF2B5EF4-FFF2-40B4-BE49-F238E27FC236}">
                <a16:creationId xmlns:a16="http://schemas.microsoft.com/office/drawing/2014/main" id="{0849E283-573E-8540-9636-147F1BE253A0}"/>
              </a:ext>
            </a:extLst>
          </p:cNvPr>
          <p:cNvGrpSpPr/>
          <p:nvPr/>
        </p:nvGrpSpPr>
        <p:grpSpPr>
          <a:xfrm>
            <a:off x="3815660" y="3625478"/>
            <a:ext cx="455467" cy="464244"/>
            <a:chOff x="7158422" y="1607015"/>
            <a:chExt cx="2726357" cy="2778897"/>
          </a:xfrm>
          <a:solidFill>
            <a:schemeClr val="bg1">
              <a:lumMod val="75000"/>
            </a:schemeClr>
          </a:solidFill>
        </p:grpSpPr>
        <p:sp>
          <p:nvSpPr>
            <p:cNvPr id="249" name="Freeform 242">
              <a:extLst>
                <a:ext uri="{FF2B5EF4-FFF2-40B4-BE49-F238E27FC236}">
                  <a16:creationId xmlns:a16="http://schemas.microsoft.com/office/drawing/2014/main" id="{E786621E-18A8-8648-8468-8E96BE1FD9BD}"/>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50" name="Diamond 249">
              <a:extLst>
                <a:ext uri="{FF2B5EF4-FFF2-40B4-BE49-F238E27FC236}">
                  <a16:creationId xmlns:a16="http://schemas.microsoft.com/office/drawing/2014/main" id="{EC2E2F71-3B6F-0647-891D-D1A8AB0BB76B}"/>
                </a:ext>
              </a:extLst>
            </p:cNvPr>
            <p:cNvSpPr/>
            <p:nvPr/>
          </p:nvSpPr>
          <p:spPr bwMode="auto">
            <a:xfrm>
              <a:off x="7158422" y="2521415"/>
              <a:ext cx="2726357" cy="1414112"/>
            </a:xfrm>
            <a:prstGeom prst="diamond">
              <a:avLst/>
            </a:prstGeom>
            <a:grp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1" name="Freeform 243">
              <a:extLst>
                <a:ext uri="{FF2B5EF4-FFF2-40B4-BE49-F238E27FC236}">
                  <a16:creationId xmlns:a16="http://schemas.microsoft.com/office/drawing/2014/main" id="{BA8749CA-32F2-764B-A814-56788CB22E09}"/>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52" name="Diamond 251">
              <a:extLst>
                <a:ext uri="{FF2B5EF4-FFF2-40B4-BE49-F238E27FC236}">
                  <a16:creationId xmlns:a16="http://schemas.microsoft.com/office/drawing/2014/main" id="{027D38C3-21DD-2F42-B5E0-8FF6CCF85AD1}"/>
                </a:ext>
              </a:extLst>
            </p:cNvPr>
            <p:cNvSpPr/>
            <p:nvPr/>
          </p:nvSpPr>
          <p:spPr bwMode="auto">
            <a:xfrm>
              <a:off x="7158422" y="1607015"/>
              <a:ext cx="2726357" cy="1414112"/>
            </a:xfrm>
            <a:prstGeom prst="diamond">
              <a:avLst/>
            </a:prstGeom>
            <a:grp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53" name="Group 252">
            <a:extLst>
              <a:ext uri="{FF2B5EF4-FFF2-40B4-BE49-F238E27FC236}">
                <a16:creationId xmlns:a16="http://schemas.microsoft.com/office/drawing/2014/main" id="{5E21ADF0-EF14-2E43-B348-0095DC52D437}"/>
              </a:ext>
            </a:extLst>
          </p:cNvPr>
          <p:cNvGrpSpPr/>
          <p:nvPr/>
        </p:nvGrpSpPr>
        <p:grpSpPr>
          <a:xfrm>
            <a:off x="3852141" y="2157204"/>
            <a:ext cx="1607418" cy="471336"/>
            <a:chOff x="3852141" y="2157204"/>
            <a:chExt cx="1607418" cy="471336"/>
          </a:xfrm>
        </p:grpSpPr>
        <p:sp>
          <p:nvSpPr>
            <p:cNvPr id="254" name="TextBox 253">
              <a:extLst>
                <a:ext uri="{FF2B5EF4-FFF2-40B4-BE49-F238E27FC236}">
                  <a16:creationId xmlns:a16="http://schemas.microsoft.com/office/drawing/2014/main" id="{A076FBF9-01C5-A841-90E9-9446D038467C}"/>
                </a:ext>
              </a:extLst>
            </p:cNvPr>
            <p:cNvSpPr txBox="1"/>
            <p:nvPr/>
          </p:nvSpPr>
          <p:spPr>
            <a:xfrm>
              <a:off x="4581377" y="2251825"/>
              <a:ext cx="878182"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lumMod val="75000"/>
                    </a:schemeClr>
                  </a:solidFill>
                  <a:effectLst/>
                  <a:uLnTx/>
                  <a:uFillTx/>
                  <a:latin typeface="Segoe UI Semibold"/>
                </a:rPr>
                <a:t>Azure </a:t>
              </a:r>
              <a:br>
                <a:rPr kumimoji="0" lang="en-US" sz="1200" b="0" i="0" u="none" strike="noStrike" kern="0" cap="none" spc="0" normalizeH="0" baseline="0" noProof="0" dirty="0">
                  <a:ln>
                    <a:noFill/>
                  </a:ln>
                  <a:solidFill>
                    <a:schemeClr val="bg1">
                      <a:lumMod val="75000"/>
                    </a:schemeClr>
                  </a:solidFill>
                  <a:effectLst/>
                  <a:uLnTx/>
                  <a:uFillTx/>
                  <a:latin typeface="Segoe UI Semibold"/>
                </a:rPr>
              </a:br>
              <a:r>
                <a:rPr kumimoji="0" lang="en-US" sz="1200" b="0" i="0" u="none" strike="noStrike" kern="0" cap="none" spc="0" normalizeH="0" baseline="0" noProof="0" dirty="0">
                  <a:ln>
                    <a:noFill/>
                  </a:ln>
                  <a:solidFill>
                    <a:schemeClr val="bg1">
                      <a:lumMod val="75000"/>
                    </a:schemeClr>
                  </a:solidFill>
                  <a:effectLst/>
                  <a:uLnTx/>
                  <a:uFillTx/>
                  <a:latin typeface="Segoe UI Semibold"/>
                </a:rPr>
                <a:t>Data Factory</a:t>
              </a:r>
            </a:p>
          </p:txBody>
        </p:sp>
        <p:sp>
          <p:nvSpPr>
            <p:cNvPr id="255" name="Freeform 254">
              <a:extLst>
                <a:ext uri="{FF2B5EF4-FFF2-40B4-BE49-F238E27FC236}">
                  <a16:creationId xmlns:a16="http://schemas.microsoft.com/office/drawing/2014/main" id="{FE5C3FA8-5D91-CB47-BF2C-FDFB5632BA27}"/>
                </a:ext>
              </a:extLst>
            </p:cNvPr>
            <p:cNvSpPr/>
            <p:nvPr/>
          </p:nvSpPr>
          <p:spPr bwMode="auto">
            <a:xfrm>
              <a:off x="3852141" y="2157204"/>
              <a:ext cx="472876" cy="47133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lumMod val="75000"/>
                  </a:schemeClr>
                </a:solidFill>
                <a:effectLst/>
                <a:uLnTx/>
                <a:uFillTx/>
                <a:latin typeface="Segoe UI Semibold"/>
                <a:ea typeface="Segoe UI" pitchFamily="34" charset="0"/>
                <a:cs typeface="Segoe UI" pitchFamily="34" charset="0"/>
              </a:endParaRPr>
            </a:p>
          </p:txBody>
        </p:sp>
      </p:grpSp>
      <p:sp>
        <p:nvSpPr>
          <p:cNvPr id="257" name="TextBox 256">
            <a:extLst>
              <a:ext uri="{FF2B5EF4-FFF2-40B4-BE49-F238E27FC236}">
                <a16:creationId xmlns:a16="http://schemas.microsoft.com/office/drawing/2014/main" id="{EDB227B4-1C5B-214B-B70C-497163D7A04C}"/>
              </a:ext>
            </a:extLst>
          </p:cNvPr>
          <p:cNvSpPr txBox="1"/>
          <p:nvPr/>
        </p:nvSpPr>
        <p:spPr>
          <a:xfrm>
            <a:off x="10539284" y="2284014"/>
            <a:ext cx="1143230" cy="332399"/>
          </a:xfrm>
          <a:prstGeom prst="rect">
            <a:avLst/>
          </a:prstGeom>
          <a:noFill/>
          <a:ln>
            <a:noFill/>
          </a:ln>
        </p:spPr>
        <p:txBody>
          <a:bodyPr wrap="square" lIns="0" tIns="0" rIns="0" bIns="0" rtlCol="0">
            <a:spAutoFit/>
          </a:bodyPr>
          <a:lstStyle/>
          <a:p>
            <a:pPr defTabSz="914367">
              <a:lnSpc>
                <a:spcPct val="90000"/>
              </a:lnSpc>
              <a:defRPr/>
            </a:pPr>
            <a:r>
              <a:rPr lang="en-US" sz="1200" dirty="0">
                <a:solidFill>
                  <a:srgbClr val="000000"/>
                </a:solidFill>
                <a:latin typeface="Segoe UI Semibold"/>
              </a:rPr>
              <a:t>Business services</a:t>
            </a:r>
          </a:p>
        </p:txBody>
      </p:sp>
      <p:sp>
        <p:nvSpPr>
          <p:cNvPr id="260" name="TextBox 259">
            <a:extLst>
              <a:ext uri="{FF2B5EF4-FFF2-40B4-BE49-F238E27FC236}">
                <a16:creationId xmlns:a16="http://schemas.microsoft.com/office/drawing/2014/main" id="{6A69C886-8CF5-1C4B-9AB6-04D24D745F93}"/>
              </a:ext>
            </a:extLst>
          </p:cNvPr>
          <p:cNvSpPr txBox="1"/>
          <p:nvPr/>
        </p:nvSpPr>
        <p:spPr>
          <a:xfrm>
            <a:off x="10539284" y="3817207"/>
            <a:ext cx="608201" cy="166199"/>
          </a:xfrm>
          <a:prstGeom prst="rect">
            <a:avLst/>
          </a:prstGeom>
          <a:noFill/>
          <a:ln>
            <a:noFill/>
          </a:ln>
        </p:spPr>
        <p:txBody>
          <a:bodyPr wrap="square" lIns="0" tIns="0" rIns="0" bIns="0" rtlCol="0">
            <a:spAutoFit/>
          </a:bodyPr>
          <a:lstStyle/>
          <a:p>
            <a:pPr defTabSz="914367">
              <a:lnSpc>
                <a:spcPct val="90000"/>
              </a:lnSpc>
              <a:defRPr/>
            </a:pPr>
            <a:r>
              <a:rPr lang="en-US" sz="1200" dirty="0">
                <a:solidFill>
                  <a:srgbClr val="000000"/>
                </a:solidFill>
                <a:latin typeface="Segoe UI Semibold"/>
              </a:rPr>
              <a:t>Power BI</a:t>
            </a:r>
          </a:p>
        </p:txBody>
      </p:sp>
      <p:grpSp>
        <p:nvGrpSpPr>
          <p:cNvPr id="261" name="Group 260">
            <a:extLst>
              <a:ext uri="{FF2B5EF4-FFF2-40B4-BE49-F238E27FC236}">
                <a16:creationId xmlns:a16="http://schemas.microsoft.com/office/drawing/2014/main" id="{65F4444B-88BD-9C44-BD8D-35D09F53D5AB}"/>
              </a:ext>
            </a:extLst>
          </p:cNvPr>
          <p:cNvGrpSpPr/>
          <p:nvPr/>
        </p:nvGrpSpPr>
        <p:grpSpPr>
          <a:xfrm>
            <a:off x="9960421" y="2245141"/>
            <a:ext cx="427983" cy="364076"/>
            <a:chOff x="265316" y="5131089"/>
            <a:chExt cx="793593" cy="675092"/>
          </a:xfrm>
        </p:grpSpPr>
        <p:grpSp>
          <p:nvGrpSpPr>
            <p:cNvPr id="262" name="Group 261">
              <a:extLst>
                <a:ext uri="{FF2B5EF4-FFF2-40B4-BE49-F238E27FC236}">
                  <a16:creationId xmlns:a16="http://schemas.microsoft.com/office/drawing/2014/main" id="{D750C03E-5109-BE4B-96B3-CB02BF70B5FF}"/>
                </a:ext>
              </a:extLst>
            </p:cNvPr>
            <p:cNvGrpSpPr/>
            <p:nvPr/>
          </p:nvGrpSpPr>
          <p:grpSpPr>
            <a:xfrm>
              <a:off x="265316" y="5131089"/>
              <a:ext cx="793593" cy="675092"/>
              <a:chOff x="2107244" y="1575258"/>
              <a:chExt cx="310993" cy="264555"/>
            </a:xfrm>
          </p:grpSpPr>
          <p:sp>
            <p:nvSpPr>
              <p:cNvPr id="268" name="Rectangle 9">
                <a:extLst>
                  <a:ext uri="{FF2B5EF4-FFF2-40B4-BE49-F238E27FC236}">
                    <a16:creationId xmlns:a16="http://schemas.microsoft.com/office/drawing/2014/main" id="{BEB25147-87C4-B444-975C-C481DEEFF9C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nvGrpSpPr>
              <p:cNvPr id="269" name="Group 268">
                <a:extLst>
                  <a:ext uri="{FF2B5EF4-FFF2-40B4-BE49-F238E27FC236}">
                    <a16:creationId xmlns:a16="http://schemas.microsoft.com/office/drawing/2014/main" id="{8D1459C0-E79D-B84D-84A1-5B4801783D0F}"/>
                  </a:ext>
                </a:extLst>
              </p:cNvPr>
              <p:cNvGrpSpPr/>
              <p:nvPr/>
            </p:nvGrpSpPr>
            <p:grpSpPr>
              <a:xfrm>
                <a:off x="2219774" y="1683758"/>
                <a:ext cx="104220" cy="99334"/>
                <a:chOff x="2219774" y="1683758"/>
                <a:chExt cx="104220" cy="99334"/>
              </a:xfrm>
            </p:grpSpPr>
            <p:sp>
              <p:nvSpPr>
                <p:cNvPr id="270" name="Freeform 14">
                  <a:extLst>
                    <a:ext uri="{FF2B5EF4-FFF2-40B4-BE49-F238E27FC236}">
                      <a16:creationId xmlns:a16="http://schemas.microsoft.com/office/drawing/2014/main" id="{3063BE91-3189-1944-B12F-0F0D8AC406CF}"/>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71" name="Line 15">
                  <a:extLst>
                    <a:ext uri="{FF2B5EF4-FFF2-40B4-BE49-F238E27FC236}">
                      <a16:creationId xmlns:a16="http://schemas.microsoft.com/office/drawing/2014/main" id="{018F91D1-83B2-3640-83BC-020B0085C618}"/>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sp>
          <p:nvSpPr>
            <p:cNvPr id="263" name="Rectangle 262">
              <a:extLst>
                <a:ext uri="{FF2B5EF4-FFF2-40B4-BE49-F238E27FC236}">
                  <a16:creationId xmlns:a16="http://schemas.microsoft.com/office/drawing/2014/main" id="{D74BA8B6-E549-A747-AA45-265092C7B51C}"/>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4" name="Group 263">
              <a:extLst>
                <a:ext uri="{FF2B5EF4-FFF2-40B4-BE49-F238E27FC236}">
                  <a16:creationId xmlns:a16="http://schemas.microsoft.com/office/drawing/2014/main" id="{4A96DAA0-1704-6D49-8714-85EE7CED636E}"/>
                </a:ext>
              </a:extLst>
            </p:cNvPr>
            <p:cNvGrpSpPr/>
            <p:nvPr/>
          </p:nvGrpSpPr>
          <p:grpSpPr>
            <a:xfrm>
              <a:off x="750755" y="5171384"/>
              <a:ext cx="242719" cy="60681"/>
              <a:chOff x="722201" y="5189927"/>
              <a:chExt cx="242719" cy="60681"/>
            </a:xfrm>
          </p:grpSpPr>
          <p:sp>
            <p:nvSpPr>
              <p:cNvPr id="265" name="Oval 11">
                <a:extLst>
                  <a:ext uri="{FF2B5EF4-FFF2-40B4-BE49-F238E27FC236}">
                    <a16:creationId xmlns:a16="http://schemas.microsoft.com/office/drawing/2014/main" id="{96D257D2-FC0F-C94E-B4E3-AF277F3588FE}"/>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66" name="Oval 12">
                <a:extLst>
                  <a:ext uri="{FF2B5EF4-FFF2-40B4-BE49-F238E27FC236}">
                    <a16:creationId xmlns:a16="http://schemas.microsoft.com/office/drawing/2014/main" id="{06C97023-D5B8-C144-8186-012145EC02B8}"/>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67" name="Oval 13">
                <a:extLst>
                  <a:ext uri="{FF2B5EF4-FFF2-40B4-BE49-F238E27FC236}">
                    <a16:creationId xmlns:a16="http://schemas.microsoft.com/office/drawing/2014/main" id="{F6820804-E6DE-4E49-A9C4-C1675E30A44A}"/>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grpSp>
        <p:nvGrpSpPr>
          <p:cNvPr id="272" name="Group 271">
            <a:extLst>
              <a:ext uri="{FF2B5EF4-FFF2-40B4-BE49-F238E27FC236}">
                <a16:creationId xmlns:a16="http://schemas.microsoft.com/office/drawing/2014/main" id="{179B52C7-5E03-1B4A-B95C-6489B0D8145A}"/>
              </a:ext>
            </a:extLst>
          </p:cNvPr>
          <p:cNvGrpSpPr/>
          <p:nvPr/>
        </p:nvGrpSpPr>
        <p:grpSpPr>
          <a:xfrm>
            <a:off x="9894224" y="3678585"/>
            <a:ext cx="557813" cy="421147"/>
            <a:chOff x="2851176" y="840527"/>
            <a:chExt cx="3024388" cy="2283410"/>
          </a:xfrm>
        </p:grpSpPr>
        <p:sp>
          <p:nvSpPr>
            <p:cNvPr id="273" name="Freeform: Shape 338">
              <a:extLst>
                <a:ext uri="{FF2B5EF4-FFF2-40B4-BE49-F238E27FC236}">
                  <a16:creationId xmlns:a16="http://schemas.microsoft.com/office/drawing/2014/main" id="{1AECDFE2-7880-0E44-84C6-9B1B4FDAC285}"/>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4" name="Freeform: Shape 339">
              <a:extLst>
                <a:ext uri="{FF2B5EF4-FFF2-40B4-BE49-F238E27FC236}">
                  <a16:creationId xmlns:a16="http://schemas.microsoft.com/office/drawing/2014/main" id="{A881233A-62E7-E34F-8222-5E273C24516C}"/>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277" name="TextBox 276">
            <a:extLst>
              <a:ext uri="{FF2B5EF4-FFF2-40B4-BE49-F238E27FC236}">
                <a16:creationId xmlns:a16="http://schemas.microsoft.com/office/drawing/2014/main" id="{678EEB2B-1211-AE40-B946-97FFE32D04D5}"/>
              </a:ext>
            </a:extLst>
          </p:cNvPr>
          <p:cNvSpPr txBox="1"/>
          <p:nvPr/>
        </p:nvSpPr>
        <p:spPr>
          <a:xfrm>
            <a:off x="5845602" y="5025766"/>
            <a:ext cx="1223518" cy="332401"/>
          </a:xfrm>
          <a:prstGeom prst="rect">
            <a:avLst/>
          </a:prstGeom>
          <a:noFill/>
        </p:spPr>
        <p:txBody>
          <a:bodyPr wrap="square" lIns="0" tIns="0" rIns="0" bIns="0" rtlCol="0">
            <a:spAutoFit/>
          </a:bodyPr>
          <a:lstStyle/>
          <a:p>
            <a:pPr defTabSz="914367">
              <a:lnSpc>
                <a:spcPct val="90000"/>
              </a:lnSpc>
              <a:defRPr/>
            </a:pPr>
            <a:r>
              <a:rPr lang="en-US" sz="1200" dirty="0">
                <a:solidFill>
                  <a:schemeClr val="bg1">
                    <a:lumMod val="75000"/>
                  </a:schemeClr>
                </a:solidFill>
                <a:latin typeface="Segoe UI Semibold"/>
              </a:rPr>
              <a:t>Azure Data </a:t>
            </a:r>
            <a:br>
              <a:rPr lang="en-US" sz="1200" dirty="0">
                <a:solidFill>
                  <a:schemeClr val="bg1">
                    <a:lumMod val="75000"/>
                  </a:schemeClr>
                </a:solidFill>
                <a:latin typeface="Segoe UI Semibold"/>
              </a:rPr>
            </a:br>
            <a:r>
              <a:rPr lang="en-US" sz="1200" dirty="0">
                <a:solidFill>
                  <a:schemeClr val="bg1">
                    <a:lumMod val="75000"/>
                  </a:schemeClr>
                </a:solidFill>
                <a:latin typeface="Segoe UI Semibold"/>
              </a:rPr>
              <a:t>Lake Storage</a:t>
            </a:r>
          </a:p>
        </p:txBody>
      </p:sp>
      <p:grpSp>
        <p:nvGrpSpPr>
          <p:cNvPr id="289" name="Group 288">
            <a:extLst>
              <a:ext uri="{FF2B5EF4-FFF2-40B4-BE49-F238E27FC236}">
                <a16:creationId xmlns:a16="http://schemas.microsoft.com/office/drawing/2014/main" id="{161EC623-3892-054E-B092-0BFB6EF4B73B}"/>
              </a:ext>
            </a:extLst>
          </p:cNvPr>
          <p:cNvGrpSpPr/>
          <p:nvPr/>
        </p:nvGrpSpPr>
        <p:grpSpPr>
          <a:xfrm>
            <a:off x="5173483" y="4956943"/>
            <a:ext cx="479602" cy="419822"/>
            <a:chOff x="6560437" y="5493393"/>
            <a:chExt cx="479602" cy="419822"/>
          </a:xfrm>
        </p:grpSpPr>
        <p:sp>
          <p:nvSpPr>
            <p:cNvPr id="290" name="Freeform 21">
              <a:extLst>
                <a:ext uri="{FF2B5EF4-FFF2-40B4-BE49-F238E27FC236}">
                  <a16:creationId xmlns:a16="http://schemas.microsoft.com/office/drawing/2014/main" id="{D0940BBD-D1EB-7342-BBDD-81B758D194D3}"/>
                </a:ext>
              </a:extLst>
            </p:cNvPr>
            <p:cNvSpPr>
              <a:spLocks/>
            </p:cNvSpPr>
            <p:nvPr/>
          </p:nvSpPr>
          <p:spPr bwMode="auto">
            <a:xfrm>
              <a:off x="65604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91" name="Freeform 22">
              <a:extLst>
                <a:ext uri="{FF2B5EF4-FFF2-40B4-BE49-F238E27FC236}">
                  <a16:creationId xmlns:a16="http://schemas.microsoft.com/office/drawing/2014/main" id="{A6FA5E97-935E-B54E-9EFE-676BFF69D5C6}"/>
                </a:ext>
              </a:extLst>
            </p:cNvPr>
            <p:cNvSpPr>
              <a:spLocks/>
            </p:cNvSpPr>
            <p:nvPr/>
          </p:nvSpPr>
          <p:spPr bwMode="auto">
            <a:xfrm>
              <a:off x="67411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92" name="Freeform 23">
              <a:extLst>
                <a:ext uri="{FF2B5EF4-FFF2-40B4-BE49-F238E27FC236}">
                  <a16:creationId xmlns:a16="http://schemas.microsoft.com/office/drawing/2014/main" id="{3FF96EB3-1B0C-D44E-8826-783408F6F8A0}"/>
                </a:ext>
              </a:extLst>
            </p:cNvPr>
            <p:cNvSpPr>
              <a:spLocks/>
            </p:cNvSpPr>
            <p:nvPr/>
          </p:nvSpPr>
          <p:spPr bwMode="auto">
            <a:xfrm>
              <a:off x="6919120"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93" name="Freeform 24">
              <a:extLst>
                <a:ext uri="{FF2B5EF4-FFF2-40B4-BE49-F238E27FC236}">
                  <a16:creationId xmlns:a16="http://schemas.microsoft.com/office/drawing/2014/main" id="{B63C3860-8CDA-DF44-8B53-C50885FECDDE}"/>
                </a:ext>
              </a:extLst>
            </p:cNvPr>
            <p:cNvSpPr>
              <a:spLocks/>
            </p:cNvSpPr>
            <p:nvPr/>
          </p:nvSpPr>
          <p:spPr bwMode="auto">
            <a:xfrm>
              <a:off x="6618859" y="5493393"/>
              <a:ext cx="63856"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94" name="Freeform 25">
              <a:extLst>
                <a:ext uri="{FF2B5EF4-FFF2-40B4-BE49-F238E27FC236}">
                  <a16:creationId xmlns:a16="http://schemas.microsoft.com/office/drawing/2014/main" id="{EEB931E5-0E73-ED4E-B610-461794757EDA}"/>
                </a:ext>
              </a:extLst>
            </p:cNvPr>
            <p:cNvSpPr>
              <a:spLocks/>
            </p:cNvSpPr>
            <p:nvPr/>
          </p:nvSpPr>
          <p:spPr bwMode="auto">
            <a:xfrm>
              <a:off x="6799559" y="5493393"/>
              <a:ext cx="59780" cy="97823"/>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95" name="Freeform 26">
              <a:extLst>
                <a:ext uri="{FF2B5EF4-FFF2-40B4-BE49-F238E27FC236}">
                  <a16:creationId xmlns:a16="http://schemas.microsoft.com/office/drawing/2014/main" id="{16B3E58C-A4E5-384F-AD85-F5C9D3F4198A}"/>
                </a:ext>
              </a:extLst>
            </p:cNvPr>
            <p:cNvSpPr>
              <a:spLocks/>
            </p:cNvSpPr>
            <p:nvPr/>
          </p:nvSpPr>
          <p:spPr bwMode="auto">
            <a:xfrm>
              <a:off x="6977541" y="5493393"/>
              <a:ext cx="62498"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96" name="Freeform 27">
              <a:extLst>
                <a:ext uri="{FF2B5EF4-FFF2-40B4-BE49-F238E27FC236}">
                  <a16:creationId xmlns:a16="http://schemas.microsoft.com/office/drawing/2014/main" id="{E359B97D-D308-394A-ADEF-55A6F408ADDA}"/>
                </a:ext>
              </a:extLst>
            </p:cNvPr>
            <p:cNvSpPr>
              <a:spLocks/>
            </p:cNvSpPr>
            <p:nvPr/>
          </p:nvSpPr>
          <p:spPr bwMode="auto">
            <a:xfrm>
              <a:off x="65604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97" name="Freeform 28">
              <a:extLst>
                <a:ext uri="{FF2B5EF4-FFF2-40B4-BE49-F238E27FC236}">
                  <a16:creationId xmlns:a16="http://schemas.microsoft.com/office/drawing/2014/main" id="{9F61A968-7D04-374C-9182-9D1884B8FA6B}"/>
                </a:ext>
              </a:extLst>
            </p:cNvPr>
            <p:cNvSpPr>
              <a:spLocks/>
            </p:cNvSpPr>
            <p:nvPr/>
          </p:nvSpPr>
          <p:spPr bwMode="auto">
            <a:xfrm>
              <a:off x="67411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98" name="Freeform 29">
              <a:extLst>
                <a:ext uri="{FF2B5EF4-FFF2-40B4-BE49-F238E27FC236}">
                  <a16:creationId xmlns:a16="http://schemas.microsoft.com/office/drawing/2014/main" id="{0941B9E4-93F4-514C-A98A-3C0A3D286702}"/>
                </a:ext>
              </a:extLst>
            </p:cNvPr>
            <p:cNvSpPr>
              <a:spLocks/>
            </p:cNvSpPr>
            <p:nvPr/>
          </p:nvSpPr>
          <p:spPr bwMode="auto">
            <a:xfrm>
              <a:off x="6919120"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99" name="Freeform 30">
              <a:extLst>
                <a:ext uri="{FF2B5EF4-FFF2-40B4-BE49-F238E27FC236}">
                  <a16:creationId xmlns:a16="http://schemas.microsoft.com/office/drawing/2014/main" id="{D6027429-4ED2-5141-9F5F-D9E80FD27F53}"/>
                </a:ext>
              </a:extLst>
            </p:cNvPr>
            <p:cNvSpPr>
              <a:spLocks/>
            </p:cNvSpPr>
            <p:nvPr/>
          </p:nvSpPr>
          <p:spPr bwMode="auto">
            <a:xfrm>
              <a:off x="6618859" y="5815392"/>
              <a:ext cx="63856"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0" name="Freeform 31">
              <a:extLst>
                <a:ext uri="{FF2B5EF4-FFF2-40B4-BE49-F238E27FC236}">
                  <a16:creationId xmlns:a16="http://schemas.microsoft.com/office/drawing/2014/main" id="{27D70BB6-536D-004E-BA57-6133D270863C}"/>
                </a:ext>
              </a:extLst>
            </p:cNvPr>
            <p:cNvSpPr>
              <a:spLocks/>
            </p:cNvSpPr>
            <p:nvPr/>
          </p:nvSpPr>
          <p:spPr bwMode="auto">
            <a:xfrm>
              <a:off x="6799559" y="5815392"/>
              <a:ext cx="59780" cy="97823"/>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1" name="Freeform 32">
              <a:extLst>
                <a:ext uri="{FF2B5EF4-FFF2-40B4-BE49-F238E27FC236}">
                  <a16:creationId xmlns:a16="http://schemas.microsoft.com/office/drawing/2014/main" id="{DCC00913-AFEF-FA43-BE26-E212CB8807E3}"/>
                </a:ext>
              </a:extLst>
            </p:cNvPr>
            <p:cNvSpPr>
              <a:spLocks/>
            </p:cNvSpPr>
            <p:nvPr/>
          </p:nvSpPr>
          <p:spPr bwMode="auto">
            <a:xfrm>
              <a:off x="6977541" y="5815392"/>
              <a:ext cx="62498"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2" name="Freeform 33">
              <a:extLst>
                <a:ext uri="{FF2B5EF4-FFF2-40B4-BE49-F238E27FC236}">
                  <a16:creationId xmlns:a16="http://schemas.microsoft.com/office/drawing/2014/main" id="{3DF74112-E954-F249-B990-7AD777549FCE}"/>
                </a:ext>
              </a:extLst>
            </p:cNvPr>
            <p:cNvSpPr>
              <a:spLocks/>
            </p:cNvSpPr>
            <p:nvPr/>
          </p:nvSpPr>
          <p:spPr bwMode="auto">
            <a:xfrm>
              <a:off x="6682715"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3" name="Freeform 34">
              <a:extLst>
                <a:ext uri="{FF2B5EF4-FFF2-40B4-BE49-F238E27FC236}">
                  <a16:creationId xmlns:a16="http://schemas.microsoft.com/office/drawing/2014/main" id="{FEEA9A96-C419-E446-9517-00616DC80991}"/>
                </a:ext>
              </a:extLst>
            </p:cNvPr>
            <p:cNvSpPr>
              <a:spLocks/>
            </p:cNvSpPr>
            <p:nvPr/>
          </p:nvSpPr>
          <p:spPr bwMode="auto">
            <a:xfrm>
              <a:off x="68593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4" name="Freeform 35">
              <a:extLst>
                <a:ext uri="{FF2B5EF4-FFF2-40B4-BE49-F238E27FC236}">
                  <a16:creationId xmlns:a16="http://schemas.microsoft.com/office/drawing/2014/main" id="{4EA82F4B-06B1-7740-9ED2-A9AE291B1199}"/>
                </a:ext>
              </a:extLst>
            </p:cNvPr>
            <p:cNvSpPr>
              <a:spLocks/>
            </p:cNvSpPr>
            <p:nvPr/>
          </p:nvSpPr>
          <p:spPr bwMode="auto">
            <a:xfrm>
              <a:off x="6560437" y="5659148"/>
              <a:ext cx="62498" cy="9646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5" name="Freeform 36">
              <a:extLst>
                <a:ext uri="{FF2B5EF4-FFF2-40B4-BE49-F238E27FC236}">
                  <a16:creationId xmlns:a16="http://schemas.microsoft.com/office/drawing/2014/main" id="{22AE1FEE-887A-234E-BEFA-95158F4D16DD}"/>
                </a:ext>
              </a:extLst>
            </p:cNvPr>
            <p:cNvSpPr>
              <a:spLocks/>
            </p:cNvSpPr>
            <p:nvPr/>
          </p:nvSpPr>
          <p:spPr bwMode="auto">
            <a:xfrm>
              <a:off x="6741137"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6" name="Freeform 37">
              <a:extLst>
                <a:ext uri="{FF2B5EF4-FFF2-40B4-BE49-F238E27FC236}">
                  <a16:creationId xmlns:a16="http://schemas.microsoft.com/office/drawing/2014/main" id="{A9939E08-DD7B-CC40-A1A8-E40300F10AEE}"/>
                </a:ext>
              </a:extLst>
            </p:cNvPr>
            <p:cNvSpPr>
              <a:spLocks/>
            </p:cNvSpPr>
            <p:nvPr/>
          </p:nvSpPr>
          <p:spPr bwMode="auto">
            <a:xfrm>
              <a:off x="6919120"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7" name="Freeform 38">
              <a:extLst>
                <a:ext uri="{FF2B5EF4-FFF2-40B4-BE49-F238E27FC236}">
                  <a16:creationId xmlns:a16="http://schemas.microsoft.com/office/drawing/2014/main" id="{B5B34A62-6EEA-9245-A6D5-4E50D6EC47BF}"/>
                </a:ext>
              </a:extLst>
            </p:cNvPr>
            <p:cNvSpPr>
              <a:spLocks/>
            </p:cNvSpPr>
            <p:nvPr/>
          </p:nvSpPr>
          <p:spPr bwMode="auto">
            <a:xfrm>
              <a:off x="70400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sp>
        <p:nvSpPr>
          <p:cNvPr id="110" name="TextBox 109">
            <a:extLst>
              <a:ext uri="{FF2B5EF4-FFF2-40B4-BE49-F238E27FC236}">
                <a16:creationId xmlns:a16="http://schemas.microsoft.com/office/drawing/2014/main" id="{61DCD6F7-6AEE-E843-BBAD-5BB218CFF47E}"/>
              </a:ext>
            </a:extLst>
          </p:cNvPr>
          <p:cNvSpPr txBox="1"/>
          <p:nvPr/>
        </p:nvSpPr>
        <p:spPr>
          <a:xfrm>
            <a:off x="7473688" y="2963050"/>
            <a:ext cx="1152879" cy="332399"/>
          </a:xfrm>
          <a:prstGeom prst="rect">
            <a:avLst/>
          </a:prstGeom>
          <a:noFill/>
        </p:spPr>
        <p:txBody>
          <a:bodyPr wrap="square" lIns="0" tIns="0" rIns="0" bIns="0" rtlCol="0">
            <a:spAutoFit/>
          </a:bodyPr>
          <a:lstStyle/>
          <a:p>
            <a:pPr defTabSz="914367">
              <a:lnSpc>
                <a:spcPct val="90000"/>
              </a:lnSpc>
              <a:defRPr/>
            </a:pPr>
            <a:r>
              <a:rPr lang="en-US" sz="1200" dirty="0">
                <a:solidFill>
                  <a:schemeClr val="bg1">
                    <a:lumMod val="75000"/>
                  </a:schemeClr>
                </a:solidFill>
                <a:latin typeface="Segoe UI Semibold"/>
              </a:rPr>
              <a:t>Azure Synapse Analytics</a:t>
            </a:r>
          </a:p>
        </p:txBody>
      </p:sp>
      <p:pic>
        <p:nvPicPr>
          <p:cNvPr id="119" name="Graphic 118">
            <a:extLst>
              <a:ext uri="{FF2B5EF4-FFF2-40B4-BE49-F238E27FC236}">
                <a16:creationId xmlns:a16="http://schemas.microsoft.com/office/drawing/2014/main" id="{05A7F24E-54DB-0541-8D10-2DBF86B795BE}"/>
              </a:ext>
            </a:extLst>
          </p:cNvPr>
          <p:cNvPicPr>
            <a:picLocks noChangeAspect="1"/>
          </p:cNvPicPr>
          <p:nvPr/>
        </p:nvPicPr>
        <p:blipFill>
          <a:blip r:embed="rId3">
            <a:grayscl/>
            <a:alphaModFix amt="5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0042" y="2760722"/>
            <a:ext cx="606276" cy="697036"/>
          </a:xfrm>
          <a:prstGeom prst="rect">
            <a:avLst/>
          </a:prstGeom>
        </p:spPr>
      </p:pic>
      <p:sp>
        <p:nvSpPr>
          <p:cNvPr id="106" name="Title 1">
            <a:extLst>
              <a:ext uri="{FF2B5EF4-FFF2-40B4-BE49-F238E27FC236}">
                <a16:creationId xmlns:a16="http://schemas.microsoft.com/office/drawing/2014/main" id="{9C26C79A-FD2B-1A44-89A1-F008D2A0151E}"/>
              </a:ext>
            </a:extLst>
          </p:cNvPr>
          <p:cNvSpPr txBox="1">
            <a:spLocks/>
          </p:cNvSpPr>
          <p:nvPr/>
        </p:nvSpPr>
        <p:spPr>
          <a:xfrm>
            <a:off x="434975" y="457200"/>
            <a:ext cx="9488488" cy="554038"/>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r>
              <a:rPr lang="en-US" dirty="0"/>
              <a:t>Data consumption</a:t>
            </a:r>
          </a:p>
        </p:txBody>
      </p:sp>
    </p:spTree>
    <p:extLst>
      <p:ext uri="{BB962C8B-B14F-4D97-AF65-F5344CB8AC3E}">
        <p14:creationId xmlns:p14="http://schemas.microsoft.com/office/powerpoint/2010/main" val="331139240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6490C-6182-2844-BECA-279A9317368D}"/>
              </a:ext>
            </a:extLst>
          </p:cNvPr>
          <p:cNvSpPr>
            <a:spLocks noGrp="1"/>
          </p:cNvSpPr>
          <p:nvPr>
            <p:ph type="title"/>
          </p:nvPr>
        </p:nvSpPr>
        <p:spPr>
          <a:xfrm>
            <a:off x="429544" y="2143214"/>
            <a:ext cx="9401560" cy="1793104"/>
          </a:xfrm>
          <a:prstGeom prst="rect">
            <a:avLst/>
          </a:prstGeom>
          <a:noFill/>
        </p:spPr>
        <p:txBody>
          <a:bodyPr wrap="square" anchor="b">
            <a:normAutofit/>
          </a:bodyPr>
          <a:lstStyle/>
          <a:p>
            <a:r>
              <a:rPr lang="en-US" sz="3400" dirty="0">
                <a:solidFill>
                  <a:schemeClr val="accent1"/>
                </a:solidFill>
              </a:rPr>
              <a:t>Section 2</a:t>
            </a:r>
            <a:br>
              <a:rPr lang="en-US" sz="3700" dirty="0"/>
            </a:br>
            <a:r>
              <a:rPr lang="en-US" sz="4800" dirty="0"/>
              <a:t>BI and DW come together </a:t>
            </a:r>
          </a:p>
        </p:txBody>
      </p:sp>
    </p:spTree>
    <p:extLst>
      <p:ext uri="{BB962C8B-B14F-4D97-AF65-F5344CB8AC3E}">
        <p14:creationId xmlns:p14="http://schemas.microsoft.com/office/powerpoint/2010/main" val="12682190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661C9B64-D8C0-3C4D-9B45-213B61A81A0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 t="20026" r="25" b="30037"/>
          <a:stretch/>
        </p:blipFill>
        <p:spPr>
          <a:xfrm>
            <a:off x="0" y="0"/>
            <a:ext cx="12188941" cy="3429000"/>
          </a:xfrm>
          <a:prstGeom prst="rect">
            <a:avLst/>
          </a:prstGeom>
        </p:spPr>
      </p:pic>
      <p:sp>
        <p:nvSpPr>
          <p:cNvPr id="25" name="Rectangle 24">
            <a:extLst>
              <a:ext uri="{FF2B5EF4-FFF2-40B4-BE49-F238E27FC236}">
                <a16:creationId xmlns:a16="http://schemas.microsoft.com/office/drawing/2014/main" id="{EBA34194-3636-784F-B657-1F76AD1EF007}"/>
              </a:ext>
            </a:extLst>
          </p:cNvPr>
          <p:cNvSpPr/>
          <p:nvPr/>
        </p:nvSpPr>
        <p:spPr bwMode="auto">
          <a:xfrm rot="5400000">
            <a:off x="2447364" y="-2447365"/>
            <a:ext cx="3429000" cy="8323733"/>
          </a:xfrm>
          <a:prstGeom prst="rect">
            <a:avLst/>
          </a:prstGeom>
          <a:gradFill>
            <a:gsLst>
              <a:gs pos="0">
                <a:schemeClr val="tx1">
                  <a:alpha val="0"/>
                </a:schemeClr>
              </a:gs>
              <a:gs pos="56000">
                <a:schemeClr val="tx1">
                  <a:alpha val="84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03F43B2-A030-874D-9F6F-03042116ADFF}"/>
              </a:ext>
            </a:extLst>
          </p:cNvPr>
          <p:cNvSpPr>
            <a:spLocks noGrp="1"/>
          </p:cNvSpPr>
          <p:nvPr>
            <p:ph type="title"/>
          </p:nvPr>
        </p:nvSpPr>
        <p:spPr>
          <a:xfrm>
            <a:off x="506058" y="430306"/>
            <a:ext cx="4455907" cy="984885"/>
          </a:xfrm>
        </p:spPr>
        <p:txBody>
          <a:bodyPr anchor="t"/>
          <a:lstStyle/>
          <a:p>
            <a:pPr algn="l"/>
            <a:r>
              <a:rPr lang="en-US" sz="3200" dirty="0"/>
              <a:t>The new economy thrives on data literacy</a:t>
            </a:r>
          </a:p>
        </p:txBody>
      </p:sp>
      <p:sp>
        <p:nvSpPr>
          <p:cNvPr id="10" name="Rectangle 9">
            <a:extLst>
              <a:ext uri="{FF2B5EF4-FFF2-40B4-BE49-F238E27FC236}">
                <a16:creationId xmlns:a16="http://schemas.microsoft.com/office/drawing/2014/main" id="{E4AB57EB-5EA5-D046-9F88-1ACAFD9FC14F}"/>
              </a:ext>
            </a:extLst>
          </p:cNvPr>
          <p:cNvSpPr/>
          <p:nvPr/>
        </p:nvSpPr>
        <p:spPr bwMode="auto">
          <a:xfrm>
            <a:off x="503519" y="1641195"/>
            <a:ext cx="4283634" cy="492443"/>
          </a:xfrm>
          <a:prstGeom prst="rect">
            <a:avLst/>
          </a:prstGeom>
        </p:spPr>
        <p:txBody>
          <a:bodyPr vert="horz" wrap="square" lIns="0" tIns="0" rIns="0" bIns="0" rtlCol="0">
            <a:spAutoFit/>
          </a:bodyPr>
          <a:lstStyle/>
          <a:p>
            <a:pPr defTabSz="932742">
              <a:spcBef>
                <a:spcPct val="20000"/>
              </a:spcBef>
              <a:buSzPct val="90000"/>
            </a:pPr>
            <a:r>
              <a:rPr lang="en-US" sz="1600" dirty="0">
                <a:solidFill>
                  <a:srgbClr val="50E7FF"/>
                </a:solidFill>
                <a:latin typeface="+mj-lt"/>
                <a:cs typeface="Segoe UI" panose="020B0502040204020203" pitchFamily="34" charset="0"/>
              </a:rPr>
              <a:t>Communicating with data is a critical skill in the new economy</a:t>
            </a:r>
          </a:p>
        </p:txBody>
      </p:sp>
      <p:sp>
        <p:nvSpPr>
          <p:cNvPr id="11" name="TextBox 10">
            <a:extLst>
              <a:ext uri="{FF2B5EF4-FFF2-40B4-BE49-F238E27FC236}">
                <a16:creationId xmlns:a16="http://schemas.microsoft.com/office/drawing/2014/main" id="{95153AC7-4191-0E41-8E77-32F4D3C68BE9}"/>
              </a:ext>
            </a:extLst>
          </p:cNvPr>
          <p:cNvSpPr txBox="1"/>
          <p:nvPr/>
        </p:nvSpPr>
        <p:spPr>
          <a:xfrm>
            <a:off x="4680004" y="4786670"/>
            <a:ext cx="2985317" cy="615553"/>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Data-driven processes </a:t>
            </a:r>
            <a:r>
              <a:rPr lang="en-US" sz="2000" b="1" dirty="0">
                <a:gradFill>
                  <a:gsLst>
                    <a:gs pos="2917">
                      <a:srgbClr val="000000"/>
                    </a:gs>
                    <a:gs pos="30000">
                      <a:srgbClr val="000000"/>
                    </a:gs>
                  </a:gsLst>
                  <a:lin ang="5400000" scaled="0"/>
                </a:gradFill>
                <a:latin typeface="Segoe UI"/>
              </a:rPr>
              <a:t>are</a:t>
            </a: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t>
            </a:r>
            <a:r>
              <a:rPr lang="en-US" sz="2000" b="1" dirty="0">
                <a:gradFill>
                  <a:gsLst>
                    <a:gs pos="2917">
                      <a:srgbClr val="000000"/>
                    </a:gs>
                    <a:gs pos="30000">
                      <a:srgbClr val="000000"/>
                    </a:gs>
                  </a:gsLst>
                  <a:lin ang="5400000" scaled="0"/>
                </a:gradFill>
                <a:latin typeface="Segoe UI"/>
              </a:rPr>
              <a:t>essential</a:t>
            </a:r>
            <a:endPar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2" name="TextBox 11">
            <a:extLst>
              <a:ext uri="{FF2B5EF4-FFF2-40B4-BE49-F238E27FC236}">
                <a16:creationId xmlns:a16="http://schemas.microsoft.com/office/drawing/2014/main" id="{924F38CF-4469-454A-BEA3-45FF8AE31748}"/>
              </a:ext>
            </a:extLst>
          </p:cNvPr>
          <p:cNvSpPr txBox="1"/>
          <p:nvPr/>
        </p:nvSpPr>
        <p:spPr>
          <a:xfrm>
            <a:off x="8602315" y="4786670"/>
            <a:ext cx="2906089" cy="615553"/>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000" b="1" dirty="0">
                <a:gradFill>
                  <a:gsLst>
                    <a:gs pos="2917">
                      <a:srgbClr val="000000"/>
                    </a:gs>
                    <a:gs pos="30000">
                      <a:srgbClr val="000000"/>
                    </a:gs>
                  </a:gsLst>
                  <a:lin ang="5400000" scaled="0"/>
                </a:gradFill>
                <a:latin typeface="Segoe UI"/>
              </a:rPr>
              <a:t>D</a:t>
            </a:r>
            <a:r>
              <a:rPr kumimoji="0" lang="en-US" sz="2000" b="1"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ata</a:t>
            </a: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literacy is a shared organizational practice</a:t>
            </a:r>
          </a:p>
        </p:txBody>
      </p:sp>
      <p:sp>
        <p:nvSpPr>
          <p:cNvPr id="13" name="TextBox 12">
            <a:extLst>
              <a:ext uri="{FF2B5EF4-FFF2-40B4-BE49-F238E27FC236}">
                <a16:creationId xmlns:a16="http://schemas.microsoft.com/office/drawing/2014/main" id="{1425580C-5217-E24E-B03F-4F590FE791C4}"/>
              </a:ext>
            </a:extLst>
          </p:cNvPr>
          <p:cNvSpPr txBox="1"/>
          <p:nvPr/>
        </p:nvSpPr>
        <p:spPr>
          <a:xfrm>
            <a:off x="763283" y="4613363"/>
            <a:ext cx="3334584" cy="923330"/>
          </a:xfrm>
          <a:prstGeom prst="rect">
            <a:avLst/>
          </a:prstGeom>
          <a:noFill/>
        </p:spPr>
        <p:txBody>
          <a:bodyPr wrap="squar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Sources and tools are evolving, and expanding capabilities</a:t>
            </a:r>
          </a:p>
        </p:txBody>
      </p:sp>
      <p:cxnSp>
        <p:nvCxnSpPr>
          <p:cNvPr id="9" name="Straight Connector 8">
            <a:extLst>
              <a:ext uri="{FF2B5EF4-FFF2-40B4-BE49-F238E27FC236}">
                <a16:creationId xmlns:a16="http://schemas.microsoft.com/office/drawing/2014/main" id="{5BF65154-1B6D-7445-A886-01977AEA17EA}"/>
              </a:ext>
            </a:extLst>
          </p:cNvPr>
          <p:cNvCxnSpPr>
            <a:cxnSpLocks/>
          </p:cNvCxnSpPr>
          <p:nvPr/>
        </p:nvCxnSpPr>
        <p:spPr>
          <a:xfrm rot="10800000">
            <a:off x="6011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E3F6D81-AB85-EC46-9CCF-0B02DEF4A587}"/>
              </a:ext>
            </a:extLst>
          </p:cNvPr>
          <p:cNvCxnSpPr>
            <a:cxnSpLocks/>
          </p:cNvCxnSpPr>
          <p:nvPr/>
        </p:nvCxnSpPr>
        <p:spPr>
          <a:xfrm rot="10800000">
            <a:off x="45127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F9748B-6F3F-7B40-B567-0E1C79E8553F}"/>
              </a:ext>
            </a:extLst>
          </p:cNvPr>
          <p:cNvCxnSpPr>
            <a:cxnSpLocks/>
          </p:cNvCxnSpPr>
          <p:nvPr/>
        </p:nvCxnSpPr>
        <p:spPr>
          <a:xfrm rot="10800000">
            <a:off x="84243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153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350"/>
                                        <p:tgtEl>
                                          <p:spTgt spid="13"/>
                                        </p:tgtEl>
                                        <p:attrNameLst>
                                          <p:attrName>ppt_y</p:attrName>
                                        </p:attrNameLst>
                                      </p:cBhvr>
                                      <p:tavLst>
                                        <p:tav tm="0">
                                          <p:val>
                                            <p:strVal val="#ppt_y+#ppt_h*1.125000"/>
                                          </p:val>
                                        </p:tav>
                                        <p:tav tm="100000">
                                          <p:val>
                                            <p:strVal val="#ppt_y"/>
                                          </p:val>
                                        </p:tav>
                                      </p:tavLst>
                                    </p:anim>
                                    <p:animEffect transition="in" filter="wipe(up)">
                                      <p:cBhvr>
                                        <p:cTn id="11" dur="350"/>
                                        <p:tgtEl>
                                          <p:spTgt spid="13"/>
                                        </p:tgtEl>
                                      </p:cBhvr>
                                    </p:animEffect>
                                  </p:childTnLst>
                                </p:cTn>
                              </p:par>
                              <p:par>
                                <p:cTn id="12" presetID="22" presetClass="entr" presetSubtype="1" fill="hold" nodeType="withEffect">
                                  <p:stCondLst>
                                    <p:cond delay="10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500"/>
                                        <p:tgtEl>
                                          <p:spTgt spid="14"/>
                                        </p:tgtEl>
                                      </p:cBhvr>
                                    </p:animEffect>
                                  </p:childTnLst>
                                </p:cTn>
                              </p:par>
                              <p:par>
                                <p:cTn id="15" presetID="12" presetClass="entr" presetSubtype="4" fill="hold" grpId="0" nodeType="withEffect">
                                  <p:stCondLst>
                                    <p:cond delay="10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350"/>
                                        <p:tgtEl>
                                          <p:spTgt spid="11"/>
                                        </p:tgtEl>
                                        <p:attrNameLst>
                                          <p:attrName>ppt_y</p:attrName>
                                        </p:attrNameLst>
                                      </p:cBhvr>
                                      <p:tavLst>
                                        <p:tav tm="0">
                                          <p:val>
                                            <p:strVal val="#ppt_y+#ppt_h*1.125000"/>
                                          </p:val>
                                        </p:tav>
                                        <p:tav tm="100000">
                                          <p:val>
                                            <p:strVal val="#ppt_y"/>
                                          </p:val>
                                        </p:tav>
                                      </p:tavLst>
                                    </p:anim>
                                    <p:animEffect transition="in" filter="wipe(up)">
                                      <p:cBhvr>
                                        <p:cTn id="18" dur="350"/>
                                        <p:tgtEl>
                                          <p:spTgt spid="11"/>
                                        </p:tgtEl>
                                      </p:cBhvr>
                                    </p:animEffect>
                                  </p:childTnLst>
                                </p:cTn>
                              </p:par>
                              <p:par>
                                <p:cTn id="19" presetID="22" presetClass="entr" presetSubtype="1" fill="hold" nodeType="withEffect">
                                  <p:stCondLst>
                                    <p:cond delay="20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500"/>
                                        <p:tgtEl>
                                          <p:spTgt spid="15"/>
                                        </p:tgtEl>
                                      </p:cBhvr>
                                    </p:animEffect>
                                  </p:childTnLst>
                                </p:cTn>
                              </p:par>
                              <p:par>
                                <p:cTn id="22" presetID="12" presetClass="entr" presetSubtype="4" fill="hold" grpId="0" nodeType="withEffect">
                                  <p:stCondLst>
                                    <p:cond delay="2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350"/>
                                        <p:tgtEl>
                                          <p:spTgt spid="12"/>
                                        </p:tgtEl>
                                        <p:attrNameLst>
                                          <p:attrName>ppt_y</p:attrName>
                                        </p:attrNameLst>
                                      </p:cBhvr>
                                      <p:tavLst>
                                        <p:tav tm="0">
                                          <p:val>
                                            <p:strVal val="#ppt_y+#ppt_h*1.125000"/>
                                          </p:val>
                                        </p:tav>
                                        <p:tav tm="100000">
                                          <p:val>
                                            <p:strVal val="#ppt_y"/>
                                          </p:val>
                                        </p:tav>
                                      </p:tavLst>
                                    </p:anim>
                                    <p:animEffect transition="in" filter="wipe(up)">
                                      <p:cBhvr>
                                        <p:cTn id="25" dur="3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4EB4858-AC98-494D-BD3E-3C357E3CD6C1}"/>
              </a:ext>
            </a:extLst>
          </p:cNvPr>
          <p:cNvPicPr>
            <a:picLocks noChangeAspect="1"/>
          </p:cNvPicPr>
          <p:nvPr/>
        </p:nvPicPr>
        <p:blipFill rotWithShape="1">
          <a:blip r:embed="rId3">
            <a:extLst>
              <a:ext uri="{28A0092B-C50C-407E-A947-70E740481C1C}">
                <a14:useLocalDpi xmlns:a14="http://schemas.microsoft.com/office/drawing/2010/main"/>
              </a:ext>
            </a:extLst>
          </a:blip>
          <a:srcRect l="-1" t="20270" r="25" b="37532"/>
          <a:stretch/>
        </p:blipFill>
        <p:spPr>
          <a:xfrm>
            <a:off x="-1" y="0"/>
            <a:ext cx="12188939" cy="3428976"/>
          </a:xfrm>
          <a:prstGeom prst="rect">
            <a:avLst/>
          </a:prstGeom>
        </p:spPr>
      </p:pic>
      <p:sp>
        <p:nvSpPr>
          <p:cNvPr id="14" name="Rectangle 13">
            <a:extLst>
              <a:ext uri="{FF2B5EF4-FFF2-40B4-BE49-F238E27FC236}">
                <a16:creationId xmlns:a16="http://schemas.microsoft.com/office/drawing/2014/main" id="{EA2DB65F-F471-5747-84FC-C93C9AA4075E}"/>
              </a:ext>
            </a:extLst>
          </p:cNvPr>
          <p:cNvSpPr/>
          <p:nvPr/>
        </p:nvSpPr>
        <p:spPr bwMode="auto">
          <a:xfrm rot="5400000">
            <a:off x="2447364" y="-2447365"/>
            <a:ext cx="3429000" cy="8323733"/>
          </a:xfrm>
          <a:prstGeom prst="rect">
            <a:avLst/>
          </a:prstGeom>
          <a:gradFill>
            <a:gsLst>
              <a:gs pos="0">
                <a:schemeClr val="tx1">
                  <a:alpha val="0"/>
                </a:schemeClr>
              </a:gs>
              <a:gs pos="56000">
                <a:schemeClr val="tx1">
                  <a:alpha val="84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03F43B2-A030-874D-9F6F-03042116ADFF}"/>
              </a:ext>
            </a:extLst>
          </p:cNvPr>
          <p:cNvSpPr>
            <a:spLocks noGrp="1"/>
          </p:cNvSpPr>
          <p:nvPr>
            <p:ph type="title"/>
          </p:nvPr>
        </p:nvSpPr>
        <p:spPr>
          <a:xfrm>
            <a:off x="516964" y="437871"/>
            <a:ext cx="5833731" cy="1477328"/>
          </a:xfrm>
        </p:spPr>
        <p:txBody>
          <a:bodyPr anchor="t"/>
          <a:lstStyle/>
          <a:p>
            <a:pPr algn="l"/>
            <a:r>
              <a:rPr lang="en-US" sz="3200" dirty="0"/>
              <a:t>Users and IT must come together in the new enterprise</a:t>
            </a:r>
          </a:p>
        </p:txBody>
      </p:sp>
      <p:sp>
        <p:nvSpPr>
          <p:cNvPr id="10" name="Rectangle 9">
            <a:extLst>
              <a:ext uri="{FF2B5EF4-FFF2-40B4-BE49-F238E27FC236}">
                <a16:creationId xmlns:a16="http://schemas.microsoft.com/office/drawing/2014/main" id="{E4AB57EB-5EA5-D046-9F88-1ACAFD9FC14F}"/>
              </a:ext>
            </a:extLst>
          </p:cNvPr>
          <p:cNvSpPr/>
          <p:nvPr/>
        </p:nvSpPr>
        <p:spPr bwMode="auto">
          <a:xfrm>
            <a:off x="509787" y="1643525"/>
            <a:ext cx="4538805" cy="246221"/>
          </a:xfrm>
          <a:prstGeom prst="rect">
            <a:avLst/>
          </a:prstGeom>
        </p:spPr>
        <p:txBody>
          <a:bodyPr vert="horz" wrap="square" lIns="0" tIns="0" rIns="0" bIns="0" rtlCol="0">
            <a:spAutoFit/>
          </a:bodyPr>
          <a:lstStyle/>
          <a:p>
            <a:pPr defTabSz="932742">
              <a:spcBef>
                <a:spcPct val="20000"/>
              </a:spcBef>
              <a:buSzPct val="90000"/>
            </a:pPr>
            <a:r>
              <a:rPr lang="en-US" sz="1600" dirty="0">
                <a:solidFill>
                  <a:srgbClr val="50E7FF"/>
                </a:solidFill>
                <a:latin typeface="+mj-lt"/>
                <a:cs typeface="Segoe UI" panose="020B0502040204020203" pitchFamily="34" charset="0"/>
              </a:rPr>
              <a:t>Get over the IT / business divide</a:t>
            </a:r>
          </a:p>
        </p:txBody>
      </p:sp>
      <p:sp>
        <p:nvSpPr>
          <p:cNvPr id="20" name="TextBox 19">
            <a:extLst>
              <a:ext uri="{FF2B5EF4-FFF2-40B4-BE49-F238E27FC236}">
                <a16:creationId xmlns:a16="http://schemas.microsoft.com/office/drawing/2014/main" id="{518BEDA6-6150-B342-AD90-F68FA4ED0ED8}"/>
              </a:ext>
            </a:extLst>
          </p:cNvPr>
          <p:cNvSpPr txBox="1"/>
          <p:nvPr/>
        </p:nvSpPr>
        <p:spPr>
          <a:xfrm>
            <a:off x="4647133" y="4786670"/>
            <a:ext cx="3254260" cy="615553"/>
          </a:xfrm>
          <a:prstGeom prst="rect">
            <a:avLst/>
          </a:prstGeom>
          <a:noFill/>
        </p:spPr>
        <p:txBody>
          <a:bodyPr wrap="square" lIns="0" tIns="0" rIns="0" bIns="0" rtlCol="0">
            <a:spAutoFit/>
          </a:bodyPr>
          <a:lstStyle/>
          <a:p>
            <a:pPr lvl="0">
              <a:defRPr/>
            </a:pPr>
            <a:r>
              <a:rPr lang="en-US" sz="2000" b="1" dirty="0">
                <a:gradFill>
                  <a:gsLst>
                    <a:gs pos="2917">
                      <a:srgbClr val="000000"/>
                    </a:gs>
                    <a:gs pos="30000">
                      <a:srgbClr val="000000"/>
                    </a:gs>
                  </a:gsLst>
                  <a:lin ang="5400000" scaled="0"/>
                </a:gradFill>
              </a:rPr>
              <a:t>IT and business both need self-service analytics tools</a:t>
            </a:r>
          </a:p>
        </p:txBody>
      </p:sp>
      <p:sp>
        <p:nvSpPr>
          <p:cNvPr id="21" name="TextBox 20">
            <a:extLst>
              <a:ext uri="{FF2B5EF4-FFF2-40B4-BE49-F238E27FC236}">
                <a16:creationId xmlns:a16="http://schemas.microsoft.com/office/drawing/2014/main" id="{8BA67D9F-64DD-BC41-8EEA-82BD32E1883C}"/>
              </a:ext>
            </a:extLst>
          </p:cNvPr>
          <p:cNvSpPr txBox="1"/>
          <p:nvPr/>
        </p:nvSpPr>
        <p:spPr>
          <a:xfrm>
            <a:off x="8587585" y="4634270"/>
            <a:ext cx="3274214" cy="923330"/>
          </a:xfrm>
          <a:prstGeom prst="rect">
            <a:avLst/>
          </a:prstGeom>
          <a:noFill/>
        </p:spPr>
        <p:txBody>
          <a:bodyPr wrap="square" lIns="0" tIns="0" rIns="0" bIns="0" rtlCol="0">
            <a:spAutoFit/>
          </a:bodyPr>
          <a:lstStyle/>
          <a:p>
            <a:pPr lvl="0">
              <a:defRPr/>
            </a:pPr>
            <a:r>
              <a:rPr lang="en-US" sz="2000" b="1" dirty="0">
                <a:gradFill>
                  <a:gsLst>
                    <a:gs pos="2917">
                      <a:srgbClr val="000000"/>
                    </a:gs>
                    <a:gs pos="30000">
                      <a:srgbClr val="000000"/>
                    </a:gs>
                  </a:gsLst>
                  <a:lin ang="5400000" scaled="0"/>
                </a:gradFill>
              </a:rPr>
              <a:t>IT no longer controls or constrains every aspect of the new enterprise</a:t>
            </a:r>
          </a:p>
        </p:txBody>
      </p:sp>
      <p:sp>
        <p:nvSpPr>
          <p:cNvPr id="22" name="TextBox 21">
            <a:extLst>
              <a:ext uri="{FF2B5EF4-FFF2-40B4-BE49-F238E27FC236}">
                <a16:creationId xmlns:a16="http://schemas.microsoft.com/office/drawing/2014/main" id="{413BEC04-708B-D441-A062-094D589F96C3}"/>
              </a:ext>
            </a:extLst>
          </p:cNvPr>
          <p:cNvSpPr txBox="1"/>
          <p:nvPr/>
        </p:nvSpPr>
        <p:spPr>
          <a:xfrm>
            <a:off x="754818" y="4648718"/>
            <a:ext cx="3182182" cy="923330"/>
          </a:xfrm>
          <a:prstGeom prst="rect">
            <a:avLst/>
          </a:prstGeom>
          <a:noFill/>
        </p:spPr>
        <p:txBody>
          <a:bodyPr wrap="square" lIns="0" tIns="0" rIns="0" bIns="0" rtlCol="0">
            <a:spAutoFit/>
          </a:bodyPr>
          <a:lstStyle/>
          <a:p>
            <a:pPr lvl="0">
              <a:defRPr/>
            </a:pPr>
            <a:r>
              <a:rPr lang="en-US" sz="2000" b="1" dirty="0">
                <a:gradFill>
                  <a:gsLst>
                    <a:gs pos="2917">
                      <a:srgbClr val="000000"/>
                    </a:gs>
                    <a:gs pos="30000">
                      <a:srgbClr val="000000"/>
                    </a:gs>
                  </a:gsLst>
                  <a:lin ang="5400000" scaled="0"/>
                </a:gradFill>
              </a:rPr>
              <a:t>Business users expect tools and services that work the way they work</a:t>
            </a:r>
          </a:p>
        </p:txBody>
      </p:sp>
      <p:cxnSp>
        <p:nvCxnSpPr>
          <p:cNvPr id="9" name="Straight Connector 8">
            <a:extLst>
              <a:ext uri="{FF2B5EF4-FFF2-40B4-BE49-F238E27FC236}">
                <a16:creationId xmlns:a16="http://schemas.microsoft.com/office/drawing/2014/main" id="{C410262F-F4C1-D943-9347-4D649BB43937}"/>
              </a:ext>
            </a:extLst>
          </p:cNvPr>
          <p:cNvCxnSpPr>
            <a:cxnSpLocks/>
          </p:cNvCxnSpPr>
          <p:nvPr/>
        </p:nvCxnSpPr>
        <p:spPr>
          <a:xfrm rot="10800000">
            <a:off x="6011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455141A-DA7A-F84D-8FAB-7A0D02E5F709}"/>
              </a:ext>
            </a:extLst>
          </p:cNvPr>
          <p:cNvCxnSpPr>
            <a:cxnSpLocks/>
          </p:cNvCxnSpPr>
          <p:nvPr/>
        </p:nvCxnSpPr>
        <p:spPr>
          <a:xfrm rot="10800000">
            <a:off x="45127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2AE79F-1D8F-9B43-A1DF-1422EF1584BE}"/>
              </a:ext>
            </a:extLst>
          </p:cNvPr>
          <p:cNvCxnSpPr>
            <a:cxnSpLocks/>
          </p:cNvCxnSpPr>
          <p:nvPr/>
        </p:nvCxnSpPr>
        <p:spPr>
          <a:xfrm rot="10800000">
            <a:off x="84243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907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additive="base">
                                        <p:cTn id="10" dur="350"/>
                                        <p:tgtEl>
                                          <p:spTgt spid="22"/>
                                        </p:tgtEl>
                                        <p:attrNameLst>
                                          <p:attrName>ppt_y</p:attrName>
                                        </p:attrNameLst>
                                      </p:cBhvr>
                                      <p:tavLst>
                                        <p:tav tm="0">
                                          <p:val>
                                            <p:strVal val="#ppt_y+#ppt_h*1.125000"/>
                                          </p:val>
                                        </p:tav>
                                        <p:tav tm="100000">
                                          <p:val>
                                            <p:strVal val="#ppt_y"/>
                                          </p:val>
                                        </p:tav>
                                      </p:tavLst>
                                    </p:anim>
                                    <p:animEffect transition="in" filter="wipe(up)">
                                      <p:cBhvr>
                                        <p:cTn id="11" dur="350"/>
                                        <p:tgtEl>
                                          <p:spTgt spid="22"/>
                                        </p:tgtEl>
                                      </p:cBhvr>
                                    </p:animEffect>
                                  </p:childTnLst>
                                </p:cTn>
                              </p:par>
                              <p:par>
                                <p:cTn id="12" presetID="22" presetClass="entr" presetSubtype="1" fill="hold" nodeType="withEffect">
                                  <p:stCondLst>
                                    <p:cond delay="10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500"/>
                                        <p:tgtEl>
                                          <p:spTgt spid="11"/>
                                        </p:tgtEl>
                                      </p:cBhvr>
                                    </p:animEffect>
                                  </p:childTnLst>
                                </p:cTn>
                              </p:par>
                              <p:par>
                                <p:cTn id="15" presetID="12" presetClass="entr" presetSubtype="4" fill="hold" grpId="0" nodeType="withEffect">
                                  <p:stCondLst>
                                    <p:cond delay="10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350"/>
                                        <p:tgtEl>
                                          <p:spTgt spid="20"/>
                                        </p:tgtEl>
                                        <p:attrNameLst>
                                          <p:attrName>ppt_y</p:attrName>
                                        </p:attrNameLst>
                                      </p:cBhvr>
                                      <p:tavLst>
                                        <p:tav tm="0">
                                          <p:val>
                                            <p:strVal val="#ppt_y+#ppt_h*1.125000"/>
                                          </p:val>
                                        </p:tav>
                                        <p:tav tm="100000">
                                          <p:val>
                                            <p:strVal val="#ppt_y"/>
                                          </p:val>
                                        </p:tav>
                                      </p:tavLst>
                                    </p:anim>
                                    <p:animEffect transition="in" filter="wipe(up)">
                                      <p:cBhvr>
                                        <p:cTn id="18" dur="350"/>
                                        <p:tgtEl>
                                          <p:spTgt spid="20"/>
                                        </p:tgtEl>
                                      </p:cBhvr>
                                    </p:animEffect>
                                  </p:childTnLst>
                                </p:cTn>
                              </p:par>
                              <p:par>
                                <p:cTn id="19" presetID="22" presetClass="entr" presetSubtype="1" fill="hold"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500"/>
                                        <p:tgtEl>
                                          <p:spTgt spid="12"/>
                                        </p:tgtEl>
                                      </p:cBhvr>
                                    </p:animEffect>
                                  </p:childTnLst>
                                </p:cTn>
                              </p:par>
                              <p:par>
                                <p:cTn id="22" presetID="12" presetClass="entr" presetSubtype="4" fill="hold" grpId="0" nodeType="withEffect">
                                  <p:stCondLst>
                                    <p:cond delay="20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350"/>
                                        <p:tgtEl>
                                          <p:spTgt spid="21"/>
                                        </p:tgtEl>
                                        <p:attrNameLst>
                                          <p:attrName>ppt_y</p:attrName>
                                        </p:attrNameLst>
                                      </p:cBhvr>
                                      <p:tavLst>
                                        <p:tav tm="0">
                                          <p:val>
                                            <p:strVal val="#ppt_y+#ppt_h*1.125000"/>
                                          </p:val>
                                        </p:tav>
                                        <p:tav tm="100000">
                                          <p:val>
                                            <p:strVal val="#ppt_y"/>
                                          </p:val>
                                        </p:tav>
                                      </p:tavLst>
                                    </p:anim>
                                    <p:animEffect transition="in" filter="wipe(up)">
                                      <p:cBhvr>
                                        <p:cTn id="25" dur="3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4448C6-ACE5-0948-85CA-3D93AF4853F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4712" b="33090"/>
          <a:stretch/>
        </p:blipFill>
        <p:spPr>
          <a:xfrm>
            <a:off x="1" y="0"/>
            <a:ext cx="12188940" cy="3429000"/>
          </a:xfrm>
          <a:prstGeom prst="rect">
            <a:avLst/>
          </a:prstGeom>
        </p:spPr>
      </p:pic>
      <p:sp>
        <p:nvSpPr>
          <p:cNvPr id="13" name="Rectangle 12">
            <a:extLst>
              <a:ext uri="{FF2B5EF4-FFF2-40B4-BE49-F238E27FC236}">
                <a16:creationId xmlns:a16="http://schemas.microsoft.com/office/drawing/2014/main" id="{9667C7B7-06C2-DD41-8B84-C893C40457A6}"/>
              </a:ext>
            </a:extLst>
          </p:cNvPr>
          <p:cNvSpPr/>
          <p:nvPr/>
        </p:nvSpPr>
        <p:spPr bwMode="auto">
          <a:xfrm rot="5400000">
            <a:off x="2447364" y="-2447365"/>
            <a:ext cx="3429000" cy="8323733"/>
          </a:xfrm>
          <a:prstGeom prst="rect">
            <a:avLst/>
          </a:prstGeom>
          <a:gradFill>
            <a:gsLst>
              <a:gs pos="0">
                <a:schemeClr val="tx1">
                  <a:alpha val="0"/>
                </a:schemeClr>
              </a:gs>
              <a:gs pos="56000">
                <a:schemeClr val="tx1">
                  <a:alpha val="84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03F43B2-A030-874D-9F6F-03042116ADFF}"/>
              </a:ext>
            </a:extLst>
          </p:cNvPr>
          <p:cNvSpPr>
            <a:spLocks noGrp="1"/>
          </p:cNvSpPr>
          <p:nvPr>
            <p:ph type="title"/>
          </p:nvPr>
        </p:nvSpPr>
        <p:spPr>
          <a:xfrm>
            <a:off x="492611" y="436268"/>
            <a:ext cx="6567095" cy="984885"/>
          </a:xfrm>
        </p:spPr>
        <p:txBody>
          <a:bodyPr anchor="t"/>
          <a:lstStyle/>
          <a:p>
            <a:pPr algn="l"/>
            <a:r>
              <a:rPr lang="en-US" sz="3200" dirty="0"/>
              <a:t>Governance and self-service enhance decision-making</a:t>
            </a:r>
          </a:p>
        </p:txBody>
      </p:sp>
      <p:sp>
        <p:nvSpPr>
          <p:cNvPr id="12" name="Rectangle 11">
            <a:extLst>
              <a:ext uri="{FF2B5EF4-FFF2-40B4-BE49-F238E27FC236}">
                <a16:creationId xmlns:a16="http://schemas.microsoft.com/office/drawing/2014/main" id="{E5230A97-D40B-E045-BC53-3B7D27423725}"/>
              </a:ext>
            </a:extLst>
          </p:cNvPr>
          <p:cNvSpPr/>
          <p:nvPr/>
        </p:nvSpPr>
        <p:spPr bwMode="auto">
          <a:xfrm>
            <a:off x="530413" y="1646585"/>
            <a:ext cx="4902200" cy="492443"/>
          </a:xfrm>
          <a:prstGeom prst="rect">
            <a:avLst/>
          </a:prstGeom>
        </p:spPr>
        <p:txBody>
          <a:bodyPr vert="horz" wrap="square" lIns="0" tIns="0" rIns="0" bIns="0" rtlCol="0">
            <a:spAutoFit/>
          </a:bodyPr>
          <a:lstStyle/>
          <a:p>
            <a:pPr defTabSz="932742">
              <a:spcBef>
                <a:spcPct val="20000"/>
              </a:spcBef>
              <a:buSzPct val="90000"/>
            </a:pPr>
            <a:r>
              <a:rPr lang="en-US" sz="1600" dirty="0">
                <a:solidFill>
                  <a:srgbClr val="50E7FF"/>
                </a:solidFill>
                <a:latin typeface="+mj-lt"/>
                <a:cs typeface="Segoe UI" panose="020B0502040204020203" pitchFamily="34" charset="0"/>
              </a:rPr>
              <a:t>Governance is not about making the right decisions, it is about making decisions the right way</a:t>
            </a:r>
          </a:p>
        </p:txBody>
      </p:sp>
      <p:sp>
        <p:nvSpPr>
          <p:cNvPr id="14" name="TextBox 13">
            <a:extLst>
              <a:ext uri="{FF2B5EF4-FFF2-40B4-BE49-F238E27FC236}">
                <a16:creationId xmlns:a16="http://schemas.microsoft.com/office/drawing/2014/main" id="{D1FB7A76-06E2-E84B-B9F8-92F23A013615}"/>
              </a:ext>
            </a:extLst>
          </p:cNvPr>
          <p:cNvSpPr txBox="1"/>
          <p:nvPr/>
        </p:nvSpPr>
        <p:spPr>
          <a:xfrm>
            <a:off x="4664066" y="4786670"/>
            <a:ext cx="3254260" cy="615553"/>
          </a:xfrm>
          <a:prstGeom prst="rect">
            <a:avLst/>
          </a:prstGeom>
          <a:noFill/>
        </p:spPr>
        <p:txBody>
          <a:bodyPr wrap="square" lIns="0" tIns="0" rIns="0" bIns="0" rtlCol="0">
            <a:spAutoFit/>
          </a:bodyPr>
          <a:lstStyle/>
          <a:p>
            <a:pPr lvl="0">
              <a:defRPr/>
            </a:pPr>
            <a:r>
              <a:rPr lang="en-US" sz="2000" b="1" dirty="0">
                <a:gradFill>
                  <a:gsLst>
                    <a:gs pos="2917">
                      <a:srgbClr val="000000"/>
                    </a:gs>
                    <a:gs pos="30000">
                      <a:srgbClr val="000000"/>
                    </a:gs>
                  </a:gsLst>
                  <a:lin ang="5400000" scaled="0"/>
                </a:gradFill>
              </a:rPr>
              <a:t>Business users want to consume curated data</a:t>
            </a:r>
          </a:p>
        </p:txBody>
      </p:sp>
      <p:sp>
        <p:nvSpPr>
          <p:cNvPr id="18" name="TextBox 17">
            <a:extLst>
              <a:ext uri="{FF2B5EF4-FFF2-40B4-BE49-F238E27FC236}">
                <a16:creationId xmlns:a16="http://schemas.microsoft.com/office/drawing/2014/main" id="{5285C3A7-3FE6-A843-9BC5-4DDFCFD9BE15}"/>
              </a:ext>
            </a:extLst>
          </p:cNvPr>
          <p:cNvSpPr txBox="1"/>
          <p:nvPr/>
        </p:nvSpPr>
        <p:spPr>
          <a:xfrm>
            <a:off x="8587586" y="4786670"/>
            <a:ext cx="3274214" cy="615553"/>
          </a:xfrm>
          <a:prstGeom prst="rect">
            <a:avLst/>
          </a:prstGeom>
          <a:noFill/>
        </p:spPr>
        <p:txBody>
          <a:bodyPr wrap="square" lIns="0" tIns="0" rIns="0" bIns="0" rtlCol="0">
            <a:spAutoFit/>
          </a:bodyPr>
          <a:lstStyle/>
          <a:p>
            <a:pPr lvl="0">
              <a:defRPr/>
            </a:pPr>
            <a:r>
              <a:rPr lang="en-US" sz="2000" b="1" dirty="0">
                <a:gradFill>
                  <a:gsLst>
                    <a:gs pos="2917">
                      <a:srgbClr val="000000"/>
                    </a:gs>
                    <a:gs pos="30000">
                      <a:srgbClr val="000000"/>
                    </a:gs>
                  </a:gsLst>
                  <a:lin ang="5400000" scaled="0"/>
                </a:gradFill>
              </a:rPr>
              <a:t>Platforms allow for </a:t>
            </a:r>
            <a:br>
              <a:rPr lang="en-US" sz="2000" b="1" dirty="0">
                <a:gradFill>
                  <a:gsLst>
                    <a:gs pos="2917">
                      <a:srgbClr val="000000"/>
                    </a:gs>
                    <a:gs pos="30000">
                      <a:srgbClr val="000000"/>
                    </a:gs>
                  </a:gsLst>
                  <a:lin ang="5400000" scaled="0"/>
                </a:gradFill>
              </a:rPr>
            </a:br>
            <a:r>
              <a:rPr lang="en-US" sz="2000" b="1" dirty="0">
                <a:gradFill>
                  <a:gsLst>
                    <a:gs pos="2917">
                      <a:srgbClr val="000000"/>
                    </a:gs>
                    <a:gs pos="30000">
                      <a:srgbClr val="000000"/>
                    </a:gs>
                  </a:gsLst>
                  <a:lin ang="5400000" scaled="0"/>
                </a:gradFill>
              </a:rPr>
              <a:t>self-service analytics</a:t>
            </a:r>
          </a:p>
        </p:txBody>
      </p:sp>
      <p:sp>
        <p:nvSpPr>
          <p:cNvPr id="19" name="TextBox 18">
            <a:extLst>
              <a:ext uri="{FF2B5EF4-FFF2-40B4-BE49-F238E27FC236}">
                <a16:creationId xmlns:a16="http://schemas.microsoft.com/office/drawing/2014/main" id="{4D93AA91-998E-0843-9120-96B21092AD6F}"/>
              </a:ext>
            </a:extLst>
          </p:cNvPr>
          <p:cNvSpPr txBox="1"/>
          <p:nvPr/>
        </p:nvSpPr>
        <p:spPr>
          <a:xfrm>
            <a:off x="720951" y="4767251"/>
            <a:ext cx="3182182" cy="615553"/>
          </a:xfrm>
          <a:prstGeom prst="rect">
            <a:avLst/>
          </a:prstGeom>
          <a:noFill/>
        </p:spPr>
        <p:txBody>
          <a:bodyPr wrap="square" lIns="0" tIns="0" rIns="0" bIns="0" rtlCol="0">
            <a:spAutoFit/>
          </a:bodyPr>
          <a:lstStyle/>
          <a:p>
            <a:pPr lvl="0">
              <a:defRPr/>
            </a:pPr>
            <a:r>
              <a:rPr lang="en-US" sz="2000" b="1" dirty="0">
                <a:gradFill>
                  <a:gsLst>
                    <a:gs pos="2917">
                      <a:srgbClr val="000000"/>
                    </a:gs>
                    <a:gs pos="30000">
                      <a:srgbClr val="000000"/>
                    </a:gs>
                  </a:gsLst>
                  <a:lin ang="5400000" scaled="0"/>
                </a:gradFill>
              </a:rPr>
              <a:t>IT’s new role is to support effective best practices</a:t>
            </a:r>
          </a:p>
        </p:txBody>
      </p:sp>
      <p:cxnSp>
        <p:nvCxnSpPr>
          <p:cNvPr id="9" name="Straight Connector 8">
            <a:extLst>
              <a:ext uri="{FF2B5EF4-FFF2-40B4-BE49-F238E27FC236}">
                <a16:creationId xmlns:a16="http://schemas.microsoft.com/office/drawing/2014/main" id="{5BDD1A3E-5F95-AD4D-94E9-41AF6B625CF0}"/>
              </a:ext>
            </a:extLst>
          </p:cNvPr>
          <p:cNvCxnSpPr>
            <a:cxnSpLocks/>
          </p:cNvCxnSpPr>
          <p:nvPr/>
        </p:nvCxnSpPr>
        <p:spPr>
          <a:xfrm rot="10800000">
            <a:off x="6011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5F8548-10E9-B64D-9326-DD2DF6E46A9E}"/>
              </a:ext>
            </a:extLst>
          </p:cNvPr>
          <p:cNvCxnSpPr>
            <a:cxnSpLocks/>
          </p:cNvCxnSpPr>
          <p:nvPr/>
        </p:nvCxnSpPr>
        <p:spPr>
          <a:xfrm rot="10800000">
            <a:off x="45127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8360300-7B32-1C42-B198-652ECC35BEA9}"/>
              </a:ext>
            </a:extLst>
          </p:cNvPr>
          <p:cNvCxnSpPr>
            <a:cxnSpLocks/>
          </p:cNvCxnSpPr>
          <p:nvPr/>
        </p:nvCxnSpPr>
        <p:spPr>
          <a:xfrm rot="10800000">
            <a:off x="84243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255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350"/>
                                        <p:tgtEl>
                                          <p:spTgt spid="19"/>
                                        </p:tgtEl>
                                        <p:attrNameLst>
                                          <p:attrName>ppt_y</p:attrName>
                                        </p:attrNameLst>
                                      </p:cBhvr>
                                      <p:tavLst>
                                        <p:tav tm="0">
                                          <p:val>
                                            <p:strVal val="#ppt_y+#ppt_h*1.125000"/>
                                          </p:val>
                                        </p:tav>
                                        <p:tav tm="100000">
                                          <p:val>
                                            <p:strVal val="#ppt_y"/>
                                          </p:val>
                                        </p:tav>
                                      </p:tavLst>
                                    </p:anim>
                                    <p:animEffect transition="in" filter="wipe(up)">
                                      <p:cBhvr>
                                        <p:cTn id="11" dur="350"/>
                                        <p:tgtEl>
                                          <p:spTgt spid="19"/>
                                        </p:tgtEl>
                                      </p:cBhvr>
                                    </p:animEffect>
                                  </p:childTnLst>
                                </p:cTn>
                              </p:par>
                              <p:par>
                                <p:cTn id="12" presetID="22" presetClass="entr" presetSubtype="1" fill="hold" nodeType="withEffect">
                                  <p:stCondLst>
                                    <p:cond delay="10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par>
                                <p:cTn id="15" presetID="12" presetClass="entr" presetSubtype="4" fill="hold" grpId="0" nodeType="withEffect">
                                  <p:stCondLst>
                                    <p:cond delay="10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350"/>
                                        <p:tgtEl>
                                          <p:spTgt spid="14"/>
                                        </p:tgtEl>
                                        <p:attrNameLst>
                                          <p:attrName>ppt_y</p:attrName>
                                        </p:attrNameLst>
                                      </p:cBhvr>
                                      <p:tavLst>
                                        <p:tav tm="0">
                                          <p:val>
                                            <p:strVal val="#ppt_y+#ppt_h*1.125000"/>
                                          </p:val>
                                        </p:tav>
                                        <p:tav tm="100000">
                                          <p:val>
                                            <p:strVal val="#ppt_y"/>
                                          </p:val>
                                        </p:tav>
                                      </p:tavLst>
                                    </p:anim>
                                    <p:animEffect transition="in" filter="wipe(up)">
                                      <p:cBhvr>
                                        <p:cTn id="18" dur="350"/>
                                        <p:tgtEl>
                                          <p:spTgt spid="14"/>
                                        </p:tgtEl>
                                      </p:cBhvr>
                                    </p:animEffect>
                                  </p:childTnLst>
                                </p:cTn>
                              </p:par>
                              <p:par>
                                <p:cTn id="19" presetID="22" presetClass="entr" presetSubtype="1" fill="hold"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par>
                                <p:cTn id="22" presetID="12" presetClass="entr" presetSubtype="4"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350"/>
                                        <p:tgtEl>
                                          <p:spTgt spid="18"/>
                                        </p:tgtEl>
                                        <p:attrNameLst>
                                          <p:attrName>ppt_y</p:attrName>
                                        </p:attrNameLst>
                                      </p:cBhvr>
                                      <p:tavLst>
                                        <p:tav tm="0">
                                          <p:val>
                                            <p:strVal val="#ppt_y+#ppt_h*1.125000"/>
                                          </p:val>
                                        </p:tav>
                                        <p:tav tm="100000">
                                          <p:val>
                                            <p:strVal val="#ppt_y"/>
                                          </p:val>
                                        </p:tav>
                                      </p:tavLst>
                                    </p:anim>
                                    <p:animEffect transition="in" filter="wipe(up)">
                                      <p:cBhvr>
                                        <p:cTn id="25" dur="3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Graphic 42">
            <a:extLst>
              <a:ext uri="{FF2B5EF4-FFF2-40B4-BE49-F238E27FC236}">
                <a16:creationId xmlns:a16="http://schemas.microsoft.com/office/drawing/2014/main" id="{0594557E-1CE4-D94D-B2EB-7F5D658848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2368" y="2053106"/>
            <a:ext cx="606276" cy="697036"/>
          </a:xfrm>
          <a:prstGeom prst="rect">
            <a:avLst/>
          </a:prstGeom>
        </p:spPr>
      </p:pic>
      <p:sp>
        <p:nvSpPr>
          <p:cNvPr id="2" name="Title 1">
            <a:extLst>
              <a:ext uri="{FF2B5EF4-FFF2-40B4-BE49-F238E27FC236}">
                <a16:creationId xmlns:a16="http://schemas.microsoft.com/office/drawing/2014/main" id="{914D0CF4-C546-1240-AE4C-287BFF7DBC8B}"/>
              </a:ext>
            </a:extLst>
          </p:cNvPr>
          <p:cNvSpPr>
            <a:spLocks noGrp="1"/>
          </p:cNvSpPr>
          <p:nvPr>
            <p:ph type="title" idx="4294967295"/>
          </p:nvPr>
        </p:nvSpPr>
        <p:spPr>
          <a:xfrm>
            <a:off x="434975" y="457200"/>
            <a:ext cx="11017250" cy="554038"/>
          </a:xfrm>
        </p:spPr>
        <p:txBody>
          <a:bodyPr/>
          <a:lstStyle/>
          <a:p>
            <a:r>
              <a:rPr lang="en-US" dirty="0"/>
              <a:t>The importance of data models</a:t>
            </a:r>
          </a:p>
        </p:txBody>
      </p:sp>
      <p:cxnSp>
        <p:nvCxnSpPr>
          <p:cNvPr id="5" name="Straight Connector 4">
            <a:extLst>
              <a:ext uri="{FF2B5EF4-FFF2-40B4-BE49-F238E27FC236}">
                <a16:creationId xmlns:a16="http://schemas.microsoft.com/office/drawing/2014/main" id="{B4914C4D-205C-5648-B1D3-83E5C832637E}"/>
              </a:ext>
            </a:extLst>
          </p:cNvPr>
          <p:cNvCxnSpPr/>
          <p:nvPr/>
        </p:nvCxnSpPr>
        <p:spPr>
          <a:xfrm>
            <a:off x="434975" y="3097278"/>
            <a:ext cx="11337925" cy="0"/>
          </a:xfrm>
          <a:prstGeom prst="line">
            <a:avLst/>
          </a:prstGeom>
          <a:ln w="190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31F7387-A452-CA46-BA01-90080E629E08}"/>
              </a:ext>
            </a:extLst>
          </p:cNvPr>
          <p:cNvCxnSpPr/>
          <p:nvPr/>
        </p:nvCxnSpPr>
        <p:spPr>
          <a:xfrm>
            <a:off x="434975" y="4485503"/>
            <a:ext cx="11337925" cy="0"/>
          </a:xfrm>
          <a:prstGeom prst="line">
            <a:avLst/>
          </a:prstGeom>
          <a:ln w="190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66D2C09-C372-034F-AB38-28AFF6029AAA}"/>
              </a:ext>
            </a:extLst>
          </p:cNvPr>
          <p:cNvGrpSpPr/>
          <p:nvPr/>
        </p:nvGrpSpPr>
        <p:grpSpPr>
          <a:xfrm>
            <a:off x="435864" y="3253062"/>
            <a:ext cx="11167872" cy="1097280"/>
            <a:chOff x="435864" y="3253062"/>
            <a:chExt cx="11167872" cy="1097280"/>
          </a:xfrm>
        </p:grpSpPr>
        <p:sp>
          <p:nvSpPr>
            <p:cNvPr id="40" name="Rectangle 39">
              <a:extLst>
                <a:ext uri="{FF2B5EF4-FFF2-40B4-BE49-F238E27FC236}">
                  <a16:creationId xmlns:a16="http://schemas.microsoft.com/office/drawing/2014/main" id="{6EACFB11-3833-C441-8C74-D9B6A22F26BA}"/>
                </a:ext>
              </a:extLst>
            </p:cNvPr>
            <p:cNvSpPr/>
            <p:nvPr/>
          </p:nvSpPr>
          <p:spPr bwMode="auto">
            <a:xfrm>
              <a:off x="435864" y="3352817"/>
              <a:ext cx="2695264" cy="847898"/>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ctr" anchorCtr="0" compatLnSpc="1">
              <a:prstTxWarp prst="textNoShape">
                <a:avLst/>
              </a:prstTxWarp>
            </a:bodyPr>
            <a:lstStyle/>
            <a:p>
              <a:pPr defTabSz="932472" fontAlgn="base">
                <a:spcBef>
                  <a:spcPct val="0"/>
                </a:spcBef>
                <a:spcAft>
                  <a:spcPct val="0"/>
                </a:spcAft>
              </a:pPr>
              <a:r>
                <a:rPr lang="en-US" sz="2000" dirty="0">
                  <a:solidFill>
                    <a:schemeClr val="tx1"/>
                  </a:solidFill>
                  <a:latin typeface="+mj-lt"/>
                </a:rPr>
                <a:t>BI models</a:t>
              </a:r>
            </a:p>
          </p:txBody>
        </p:sp>
        <p:sp>
          <p:nvSpPr>
            <p:cNvPr id="51" name="TextBox 50">
              <a:extLst>
                <a:ext uri="{FF2B5EF4-FFF2-40B4-BE49-F238E27FC236}">
                  <a16:creationId xmlns:a16="http://schemas.microsoft.com/office/drawing/2014/main" id="{8F7D9A52-E669-2B44-9A0D-51FD643D452B}"/>
                </a:ext>
              </a:extLst>
            </p:cNvPr>
            <p:cNvSpPr txBox="1"/>
            <p:nvPr/>
          </p:nvSpPr>
          <p:spPr>
            <a:xfrm>
              <a:off x="4502684" y="3669578"/>
              <a:ext cx="957734" cy="193899"/>
            </a:xfrm>
            <a:prstGeom prst="rect">
              <a:avLst/>
            </a:prstGeom>
            <a:noFill/>
          </p:spPr>
          <p:txBody>
            <a:bodyPr wrap="square" lIns="0" tIns="0" rIns="0" bIns="0" rtlCol="0">
              <a:spAutoFit/>
            </a:bodyPr>
            <a:lstStyle/>
            <a:p>
              <a:pPr marL="0" marR="0" lvl="0" indent="0"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mj-lt"/>
                  <a:ea typeface="+mn-ea"/>
                  <a:cs typeface="+mn-cs"/>
                </a:rPr>
                <a:t>Power BI</a:t>
              </a:r>
            </a:p>
          </p:txBody>
        </p:sp>
        <p:sp>
          <p:nvSpPr>
            <p:cNvPr id="55" name="Rectangle 54">
              <a:extLst>
                <a:ext uri="{FF2B5EF4-FFF2-40B4-BE49-F238E27FC236}">
                  <a16:creationId xmlns:a16="http://schemas.microsoft.com/office/drawing/2014/main" id="{33827ED1-75AF-2247-AC33-E1F6567F3E15}"/>
                </a:ext>
              </a:extLst>
            </p:cNvPr>
            <p:cNvSpPr/>
            <p:nvPr/>
          </p:nvSpPr>
          <p:spPr bwMode="auto">
            <a:xfrm>
              <a:off x="6086273" y="3253062"/>
              <a:ext cx="5517463" cy="1097280"/>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165100" indent="-165100" defTabSz="932472" fontAlgn="base">
                <a:spcBef>
                  <a:spcPct val="0"/>
                </a:spcBef>
                <a:spcAft>
                  <a:spcPts val="300"/>
                </a:spcAft>
                <a:buClr>
                  <a:schemeClr val="tx2"/>
                </a:buClr>
                <a:buFont typeface="Arial" panose="020B0604020202020204" pitchFamily="34" charset="0"/>
                <a:buChar char="•"/>
              </a:pPr>
              <a:r>
                <a:rPr lang="en-US" sz="1400" dirty="0">
                  <a:solidFill>
                    <a:schemeClr val="tx1"/>
                  </a:solidFill>
                </a:rPr>
                <a:t>Built and maintained by business users or BI developers</a:t>
              </a:r>
            </a:p>
            <a:p>
              <a:pPr marL="165100" indent="-165100" defTabSz="932472" fontAlgn="base">
                <a:spcBef>
                  <a:spcPct val="0"/>
                </a:spcBef>
                <a:spcAft>
                  <a:spcPts val="300"/>
                </a:spcAft>
                <a:buClr>
                  <a:schemeClr val="tx2"/>
                </a:buClr>
                <a:buFont typeface="Arial" panose="020B0604020202020204" pitchFamily="34" charset="0"/>
                <a:buChar char="•"/>
              </a:pPr>
              <a:r>
                <a:rPr lang="en-US" sz="1400" dirty="0">
                  <a:solidFill>
                    <a:schemeClr val="tx1"/>
                  </a:solidFill>
                </a:rPr>
                <a:t>Use enterprise models, departmental data, and external sources</a:t>
              </a:r>
            </a:p>
            <a:p>
              <a:pPr marL="165100" indent="-165100" defTabSz="932472" fontAlgn="base">
                <a:spcBef>
                  <a:spcPct val="0"/>
                </a:spcBef>
                <a:spcAft>
                  <a:spcPts val="300"/>
                </a:spcAft>
                <a:buClr>
                  <a:schemeClr val="tx2"/>
                </a:buClr>
                <a:buFont typeface="Arial" panose="020B0604020202020204" pitchFamily="34" charset="0"/>
                <a:buChar char="•"/>
              </a:pPr>
              <a:r>
                <a:rPr lang="en-US" sz="1400" dirty="0">
                  <a:solidFill>
                    <a:schemeClr val="tx1"/>
                  </a:solidFill>
                </a:rPr>
                <a:t>Focused on a single subject area, but often widely shared</a:t>
              </a:r>
            </a:p>
          </p:txBody>
        </p:sp>
        <p:grpSp>
          <p:nvGrpSpPr>
            <p:cNvPr id="50" name="Group 49">
              <a:extLst>
                <a:ext uri="{FF2B5EF4-FFF2-40B4-BE49-F238E27FC236}">
                  <a16:creationId xmlns:a16="http://schemas.microsoft.com/office/drawing/2014/main" id="{45356BDA-B574-1547-B686-45F5B42F85B8}"/>
                </a:ext>
              </a:extLst>
            </p:cNvPr>
            <p:cNvGrpSpPr/>
            <p:nvPr/>
          </p:nvGrpSpPr>
          <p:grpSpPr>
            <a:xfrm>
              <a:off x="3695829" y="3576985"/>
              <a:ext cx="557813" cy="421147"/>
              <a:chOff x="2851176" y="840527"/>
              <a:chExt cx="3024388" cy="2283410"/>
            </a:xfrm>
          </p:grpSpPr>
          <p:sp>
            <p:nvSpPr>
              <p:cNvPr id="52" name="Freeform: Shape 338">
                <a:extLst>
                  <a:ext uri="{FF2B5EF4-FFF2-40B4-BE49-F238E27FC236}">
                    <a16:creationId xmlns:a16="http://schemas.microsoft.com/office/drawing/2014/main" id="{A8100171-7881-CC41-ADD8-B55B4BF07485}"/>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Freeform: Shape 339">
                <a:extLst>
                  <a:ext uri="{FF2B5EF4-FFF2-40B4-BE49-F238E27FC236}">
                    <a16:creationId xmlns:a16="http://schemas.microsoft.com/office/drawing/2014/main" id="{05607770-96FF-6645-9FA9-E8AC99A57034}"/>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17AB2FA1-4E17-874C-AA8E-6540C428810A}"/>
              </a:ext>
            </a:extLst>
          </p:cNvPr>
          <p:cNvGrpSpPr/>
          <p:nvPr/>
        </p:nvGrpSpPr>
        <p:grpSpPr>
          <a:xfrm>
            <a:off x="445592" y="4590288"/>
            <a:ext cx="11148416" cy="1097280"/>
            <a:chOff x="445592" y="4590288"/>
            <a:chExt cx="11148416" cy="1097280"/>
          </a:xfrm>
        </p:grpSpPr>
        <p:sp>
          <p:nvSpPr>
            <p:cNvPr id="39" name="Rectangle 38">
              <a:extLst>
                <a:ext uri="{FF2B5EF4-FFF2-40B4-BE49-F238E27FC236}">
                  <a16:creationId xmlns:a16="http://schemas.microsoft.com/office/drawing/2014/main" id="{DD2E8A64-9820-314F-B0C1-604A8C4EA27D}"/>
                </a:ext>
              </a:extLst>
            </p:cNvPr>
            <p:cNvSpPr/>
            <p:nvPr/>
          </p:nvSpPr>
          <p:spPr bwMode="auto">
            <a:xfrm>
              <a:off x="445592" y="4668459"/>
              <a:ext cx="2695264" cy="847898"/>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ctr" anchorCtr="0" compatLnSpc="1">
              <a:prstTxWarp prst="textNoShape">
                <a:avLst/>
              </a:prstTxWarp>
            </a:bodyPr>
            <a:lstStyle/>
            <a:p>
              <a:pPr defTabSz="932472" fontAlgn="base">
                <a:spcBef>
                  <a:spcPct val="0"/>
                </a:spcBef>
                <a:spcAft>
                  <a:spcPct val="0"/>
                </a:spcAft>
              </a:pPr>
              <a:r>
                <a:rPr lang="en-US" sz="2000" dirty="0">
                  <a:solidFill>
                    <a:schemeClr val="tx1"/>
                  </a:solidFill>
                  <a:latin typeface="+mj-lt"/>
                </a:rPr>
                <a:t>Machine Learning models</a:t>
              </a:r>
            </a:p>
          </p:txBody>
        </p:sp>
        <p:sp>
          <p:nvSpPr>
            <p:cNvPr id="42" name="TextBox 41">
              <a:extLst>
                <a:ext uri="{FF2B5EF4-FFF2-40B4-BE49-F238E27FC236}">
                  <a16:creationId xmlns:a16="http://schemas.microsoft.com/office/drawing/2014/main" id="{174B37FA-EF1A-874E-9EE5-150CAC5BF30C}"/>
                </a:ext>
              </a:extLst>
            </p:cNvPr>
            <p:cNvSpPr txBox="1"/>
            <p:nvPr/>
          </p:nvSpPr>
          <p:spPr>
            <a:xfrm>
              <a:off x="4502684" y="4926208"/>
              <a:ext cx="957734" cy="387798"/>
            </a:xfrm>
            <a:prstGeom prst="rect">
              <a:avLst/>
            </a:prstGeom>
            <a:noFill/>
          </p:spPr>
          <p:txBody>
            <a:bodyPr wrap="square" lIns="0" tIns="0" rIns="0" bIns="0" rtlCol="0">
              <a:spAutoFit/>
            </a:bodyPr>
            <a:lstStyle/>
            <a:p>
              <a:pPr marL="0" marR="0" lvl="0" indent="0"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mj-lt"/>
                  <a:ea typeface="+mn-ea"/>
                  <a:cs typeface="+mn-cs"/>
                </a:rPr>
                <a:t>Azure Databricks</a:t>
              </a:r>
              <a:endParaRPr kumimoji="0" lang="en-US" sz="1400" i="0" u="none" strike="noStrike" kern="1200" cap="none" spc="0" normalizeH="0" baseline="0" noProof="0" dirty="0">
                <a:ln>
                  <a:noFill/>
                </a:ln>
                <a:effectLst/>
                <a:uLnTx/>
                <a:uFillTx/>
                <a:ea typeface="+mn-ea"/>
                <a:cs typeface="+mn-cs"/>
              </a:endParaRPr>
            </a:p>
          </p:txBody>
        </p:sp>
        <p:sp>
          <p:nvSpPr>
            <p:cNvPr id="54" name="Rectangle 53">
              <a:extLst>
                <a:ext uri="{FF2B5EF4-FFF2-40B4-BE49-F238E27FC236}">
                  <a16:creationId xmlns:a16="http://schemas.microsoft.com/office/drawing/2014/main" id="{A52A2281-A1A7-E144-B20C-023978F485EC}"/>
                </a:ext>
              </a:extLst>
            </p:cNvPr>
            <p:cNvSpPr/>
            <p:nvPr/>
          </p:nvSpPr>
          <p:spPr bwMode="auto">
            <a:xfrm>
              <a:off x="6096000" y="4590288"/>
              <a:ext cx="5498008" cy="1097280"/>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165100" indent="-165100" defTabSz="932472" fontAlgn="base">
                <a:spcBef>
                  <a:spcPct val="0"/>
                </a:spcBef>
                <a:spcAft>
                  <a:spcPts val="300"/>
                </a:spcAft>
                <a:buClr>
                  <a:schemeClr val="tx2"/>
                </a:buClr>
                <a:buFont typeface="Arial" panose="020B0604020202020204" pitchFamily="34" charset="0"/>
                <a:buChar char="•"/>
              </a:pPr>
              <a:r>
                <a:rPr lang="en-US" sz="1400" dirty="0">
                  <a:solidFill>
                    <a:schemeClr val="tx1"/>
                  </a:solidFill>
                </a:rPr>
                <a:t>Built and maintained by data scientists</a:t>
              </a:r>
            </a:p>
            <a:p>
              <a:pPr marL="165100" indent="-165100" defTabSz="932472" fontAlgn="base">
                <a:spcBef>
                  <a:spcPct val="0"/>
                </a:spcBef>
                <a:spcAft>
                  <a:spcPts val="300"/>
                </a:spcAft>
                <a:buClr>
                  <a:schemeClr val="tx2"/>
                </a:buClr>
                <a:buFont typeface="Arial" panose="020B0604020202020204" pitchFamily="34" charset="0"/>
                <a:buChar char="•"/>
              </a:pPr>
              <a:r>
                <a:rPr lang="en-US" sz="1400" dirty="0">
                  <a:solidFill>
                    <a:schemeClr val="tx1"/>
                  </a:solidFill>
                </a:rPr>
                <a:t>Mostly developed from raw sources in the data lake</a:t>
              </a:r>
            </a:p>
            <a:p>
              <a:pPr marL="165100" indent="-165100" defTabSz="932472" fontAlgn="base">
                <a:spcBef>
                  <a:spcPct val="0"/>
                </a:spcBef>
                <a:spcAft>
                  <a:spcPts val="300"/>
                </a:spcAft>
                <a:buClr>
                  <a:schemeClr val="tx2"/>
                </a:buClr>
                <a:buFont typeface="Arial" panose="020B0604020202020204" pitchFamily="34" charset="0"/>
                <a:buChar char="•"/>
              </a:pPr>
              <a:r>
                <a:rPr lang="en-US" sz="1400" dirty="0">
                  <a:solidFill>
                    <a:schemeClr val="tx1"/>
                  </a:solidFill>
                </a:rPr>
                <a:t>Often experimental, needing a data engineer for production use</a:t>
              </a:r>
            </a:p>
          </p:txBody>
        </p:sp>
        <p:grpSp>
          <p:nvGrpSpPr>
            <p:cNvPr id="57" name="Group 56">
              <a:extLst>
                <a:ext uri="{FF2B5EF4-FFF2-40B4-BE49-F238E27FC236}">
                  <a16:creationId xmlns:a16="http://schemas.microsoft.com/office/drawing/2014/main" id="{13B4AAE7-2C9F-5147-8F49-55C837098954}"/>
                </a:ext>
              </a:extLst>
            </p:cNvPr>
            <p:cNvGrpSpPr/>
            <p:nvPr/>
          </p:nvGrpSpPr>
          <p:grpSpPr>
            <a:xfrm>
              <a:off x="3747002" y="4920878"/>
              <a:ext cx="455467" cy="464244"/>
              <a:chOff x="7158422" y="1607015"/>
              <a:chExt cx="2726357" cy="2778897"/>
            </a:xfrm>
          </p:grpSpPr>
          <p:sp>
            <p:nvSpPr>
              <p:cNvPr id="58" name="Freeform 242">
                <a:extLst>
                  <a:ext uri="{FF2B5EF4-FFF2-40B4-BE49-F238E27FC236}">
                    <a16:creationId xmlns:a16="http://schemas.microsoft.com/office/drawing/2014/main" id="{E244CAA1-9FD5-7B49-8A4C-436C215A010A}"/>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0" name="Diamond 59">
                <a:extLst>
                  <a:ext uri="{FF2B5EF4-FFF2-40B4-BE49-F238E27FC236}">
                    <a16:creationId xmlns:a16="http://schemas.microsoft.com/office/drawing/2014/main" id="{1ACFDD80-1A54-FC4B-87A8-FDF8B5F8DE9D}"/>
                  </a:ext>
                </a:extLst>
              </p:cNvPr>
              <p:cNvSpPr/>
              <p:nvPr/>
            </p:nvSpPr>
            <p:spPr bwMode="auto">
              <a:xfrm>
                <a:off x="7158422" y="2521415"/>
                <a:ext cx="2726357" cy="1414112"/>
              </a:xfrm>
              <a:prstGeom prst="diamond">
                <a:avLst/>
              </a:prstGeom>
              <a:solidFill>
                <a:srgbClr val="0078D7"/>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Freeform 243">
                <a:extLst>
                  <a:ext uri="{FF2B5EF4-FFF2-40B4-BE49-F238E27FC236}">
                    <a16:creationId xmlns:a16="http://schemas.microsoft.com/office/drawing/2014/main" id="{8A62342E-F343-1248-8877-0E99C572E96F}"/>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2" name="Diamond 61">
                <a:extLst>
                  <a:ext uri="{FF2B5EF4-FFF2-40B4-BE49-F238E27FC236}">
                    <a16:creationId xmlns:a16="http://schemas.microsoft.com/office/drawing/2014/main" id="{B9743937-ABF3-764D-B933-3D3B54127059}"/>
                  </a:ext>
                </a:extLst>
              </p:cNvPr>
              <p:cNvSpPr/>
              <p:nvPr/>
            </p:nvSpPr>
            <p:spPr bwMode="auto">
              <a:xfrm>
                <a:off x="7158422" y="1607015"/>
                <a:ext cx="2726357" cy="1414112"/>
              </a:xfrm>
              <a:prstGeom prst="diamond">
                <a:avLst/>
              </a:prstGeom>
              <a:solidFill>
                <a:srgbClr val="0078D7"/>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95DC4078-F33C-4747-AD1B-8C826DE48914}"/>
              </a:ext>
            </a:extLst>
          </p:cNvPr>
          <p:cNvGrpSpPr/>
          <p:nvPr/>
        </p:nvGrpSpPr>
        <p:grpSpPr>
          <a:xfrm>
            <a:off x="445592" y="1900245"/>
            <a:ext cx="11148416" cy="1097280"/>
            <a:chOff x="445592" y="1900245"/>
            <a:chExt cx="11148416" cy="1097280"/>
          </a:xfrm>
        </p:grpSpPr>
        <p:sp>
          <p:nvSpPr>
            <p:cNvPr id="23" name="TextBox 22">
              <a:extLst>
                <a:ext uri="{FF2B5EF4-FFF2-40B4-BE49-F238E27FC236}">
                  <a16:creationId xmlns:a16="http://schemas.microsoft.com/office/drawing/2014/main" id="{A3FC5796-48D3-4743-AC5A-BCFF3F7C3B80}"/>
                </a:ext>
              </a:extLst>
            </p:cNvPr>
            <p:cNvSpPr txBox="1"/>
            <p:nvPr/>
          </p:nvSpPr>
          <p:spPr>
            <a:xfrm>
              <a:off x="4502684" y="2235846"/>
              <a:ext cx="1467810" cy="387798"/>
            </a:xfrm>
            <a:prstGeom prst="rect">
              <a:avLst/>
            </a:prstGeom>
            <a:noFill/>
          </p:spPr>
          <p:txBody>
            <a:bodyPr wrap="square" lIns="0" tIns="0" rIns="0" bIns="0" rtlCol="0" anchor="ctr">
              <a:spAutoFit/>
            </a:bodyPr>
            <a:lstStyle/>
            <a:p>
              <a:pPr marL="0" marR="0" lvl="0" indent="0"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mj-lt"/>
                  <a:ea typeface="+mn-ea"/>
                  <a:cs typeface="+mn-cs"/>
                </a:rPr>
                <a:t>Azure Synapse Analytics</a:t>
              </a:r>
            </a:p>
          </p:txBody>
        </p:sp>
        <p:sp>
          <p:nvSpPr>
            <p:cNvPr id="38" name="Rectangle 37">
              <a:extLst>
                <a:ext uri="{FF2B5EF4-FFF2-40B4-BE49-F238E27FC236}">
                  <a16:creationId xmlns:a16="http://schemas.microsoft.com/office/drawing/2014/main" id="{338E5F59-D670-224D-9D89-5CA0FCC0F5BC}"/>
                </a:ext>
              </a:extLst>
            </p:cNvPr>
            <p:cNvSpPr/>
            <p:nvPr/>
          </p:nvSpPr>
          <p:spPr bwMode="auto">
            <a:xfrm>
              <a:off x="445592" y="2010212"/>
              <a:ext cx="2695264" cy="847898"/>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ctr" anchorCtr="0" compatLnSpc="1">
              <a:prstTxWarp prst="textNoShape">
                <a:avLst/>
              </a:prstTxWarp>
            </a:bodyPr>
            <a:lstStyle/>
            <a:p>
              <a:pPr defTabSz="932472" fontAlgn="base">
                <a:spcBef>
                  <a:spcPct val="0"/>
                </a:spcBef>
                <a:spcAft>
                  <a:spcPct val="0"/>
                </a:spcAft>
              </a:pPr>
              <a:r>
                <a:rPr lang="en-US" sz="2000" dirty="0">
                  <a:solidFill>
                    <a:schemeClr val="tx1"/>
                  </a:solidFill>
                  <a:latin typeface="+mj-lt"/>
                </a:rPr>
                <a:t>Enterprise models</a:t>
              </a:r>
            </a:p>
          </p:txBody>
        </p:sp>
        <p:sp>
          <p:nvSpPr>
            <p:cNvPr id="53" name="Rectangle 52">
              <a:extLst>
                <a:ext uri="{FF2B5EF4-FFF2-40B4-BE49-F238E27FC236}">
                  <a16:creationId xmlns:a16="http://schemas.microsoft.com/office/drawing/2014/main" id="{154F6508-003C-CD49-9A43-7B9B3E34D4EF}"/>
                </a:ext>
              </a:extLst>
            </p:cNvPr>
            <p:cNvSpPr/>
            <p:nvPr/>
          </p:nvSpPr>
          <p:spPr bwMode="auto">
            <a:xfrm>
              <a:off x="6095999" y="1900245"/>
              <a:ext cx="5498009" cy="1097280"/>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165100" indent="-165100" defTabSz="932472" fontAlgn="base">
                <a:spcBef>
                  <a:spcPct val="0"/>
                </a:spcBef>
                <a:spcAft>
                  <a:spcPts val="300"/>
                </a:spcAft>
                <a:buClr>
                  <a:schemeClr val="tx2"/>
                </a:buClr>
                <a:buFont typeface="Arial" panose="020B0604020202020204" pitchFamily="34" charset="0"/>
                <a:buChar char="•"/>
              </a:pPr>
              <a:r>
                <a:rPr lang="en-US" sz="1400" dirty="0">
                  <a:solidFill>
                    <a:schemeClr val="tx1"/>
                  </a:solidFill>
                </a:rPr>
                <a:t>Built and maintained by IT architects</a:t>
              </a:r>
            </a:p>
            <a:p>
              <a:pPr marL="165100" indent="-165100" defTabSz="932472" fontAlgn="base">
                <a:spcBef>
                  <a:spcPct val="0"/>
                </a:spcBef>
                <a:spcAft>
                  <a:spcPts val="300"/>
                </a:spcAft>
                <a:buClr>
                  <a:schemeClr val="tx2"/>
                </a:buClr>
                <a:buFont typeface="Arial" panose="020B0604020202020204" pitchFamily="34" charset="0"/>
                <a:buChar char="•"/>
              </a:pPr>
              <a:r>
                <a:rPr lang="en-US" sz="1400" dirty="0">
                  <a:solidFill>
                    <a:schemeClr val="tx1"/>
                  </a:solidFill>
                </a:rPr>
                <a:t>Consolidated data from many systems</a:t>
              </a:r>
            </a:p>
            <a:p>
              <a:pPr marL="165100" indent="-165100" defTabSz="932472" fontAlgn="base">
                <a:spcBef>
                  <a:spcPct val="0"/>
                </a:spcBef>
                <a:spcAft>
                  <a:spcPts val="300"/>
                </a:spcAft>
                <a:buClr>
                  <a:schemeClr val="tx2"/>
                </a:buClr>
                <a:buFont typeface="Arial" panose="020B0604020202020204" pitchFamily="34" charset="0"/>
                <a:buChar char="•"/>
              </a:pPr>
              <a:r>
                <a:rPr lang="en-US" sz="1400" dirty="0">
                  <a:solidFill>
                    <a:schemeClr val="tx1"/>
                  </a:solidFill>
                </a:rPr>
                <a:t>Centralized as an authoritative source for reporting and analysis</a:t>
              </a:r>
            </a:p>
          </p:txBody>
        </p:sp>
      </p:grpSp>
      <p:cxnSp>
        <p:nvCxnSpPr>
          <p:cNvPr id="41" name="Straight Connector 40">
            <a:extLst>
              <a:ext uri="{FF2B5EF4-FFF2-40B4-BE49-F238E27FC236}">
                <a16:creationId xmlns:a16="http://schemas.microsoft.com/office/drawing/2014/main" id="{E71E286D-18C2-DF4C-A95A-B3610F58C30C}"/>
              </a:ext>
            </a:extLst>
          </p:cNvPr>
          <p:cNvCxnSpPr/>
          <p:nvPr/>
        </p:nvCxnSpPr>
        <p:spPr>
          <a:xfrm>
            <a:off x="434975" y="1709058"/>
            <a:ext cx="11337925" cy="0"/>
          </a:xfrm>
          <a:prstGeom prst="line">
            <a:avLst/>
          </a:prstGeom>
          <a:ln w="190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7CDE674-EF86-C445-8494-440F732BB99F}"/>
              </a:ext>
            </a:extLst>
          </p:cNvPr>
          <p:cNvCxnSpPr/>
          <p:nvPr/>
        </p:nvCxnSpPr>
        <p:spPr>
          <a:xfrm>
            <a:off x="434975" y="5884025"/>
            <a:ext cx="11337925" cy="0"/>
          </a:xfrm>
          <a:prstGeom prst="line">
            <a:avLst/>
          </a:prstGeom>
          <a:ln w="190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6467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5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wipe(left)">
                                      <p:cBhvr>
                                        <p:cTn id="10" dur="350"/>
                                        <p:tgtEl>
                                          <p:spTgt spid="59"/>
                                        </p:tgtEl>
                                      </p:cBhvr>
                                    </p:animEffect>
                                  </p:childTnLst>
                                </p:cTn>
                              </p:par>
                              <p:par>
                                <p:cTn id="11" presetID="22" presetClass="entr" presetSubtype="8"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350"/>
                                        <p:tgtEl>
                                          <p:spTgt spid="46"/>
                                        </p:tgtEl>
                                      </p:cBhvr>
                                    </p:animEffect>
                                  </p:childTnLst>
                                </p:cTn>
                              </p:par>
                              <p:par>
                                <p:cTn id="14" presetID="22" presetClass="entr" presetSubtype="8"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350"/>
                                        <p:tgtEl>
                                          <p:spTgt spid="41"/>
                                        </p:tgtEl>
                                      </p:cBhvr>
                                    </p:animEffect>
                                  </p:childTnLst>
                                </p:cTn>
                              </p:par>
                              <p:par>
                                <p:cTn id="17" presetID="12" presetClass="entr" presetSubtype="1"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350"/>
                                        <p:tgtEl>
                                          <p:spTgt spid="4"/>
                                        </p:tgtEl>
                                        <p:attrNameLst>
                                          <p:attrName>ppt_y</p:attrName>
                                        </p:attrNameLst>
                                      </p:cBhvr>
                                      <p:tavLst>
                                        <p:tav tm="0">
                                          <p:val>
                                            <p:strVal val="#ppt_y-#ppt_h*1.125000"/>
                                          </p:val>
                                        </p:tav>
                                        <p:tav tm="100000">
                                          <p:val>
                                            <p:strVal val="#ppt_y"/>
                                          </p:val>
                                        </p:tav>
                                      </p:tavLst>
                                    </p:anim>
                                    <p:animEffect transition="in" filter="wipe(down)">
                                      <p:cBhvr>
                                        <p:cTn id="20" dur="350"/>
                                        <p:tgtEl>
                                          <p:spTgt spid="4"/>
                                        </p:tgtEl>
                                      </p:cBhvr>
                                    </p:animEffect>
                                  </p:childTnLst>
                                </p:cTn>
                              </p:par>
                              <p:par>
                                <p:cTn id="21" presetID="12" presetClass="entr" presetSubtype="1" fill="hold" nodeType="withEffect">
                                  <p:stCondLst>
                                    <p:cond delay="1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350"/>
                                        <p:tgtEl>
                                          <p:spTgt spid="6"/>
                                        </p:tgtEl>
                                        <p:attrNameLst>
                                          <p:attrName>ppt_y</p:attrName>
                                        </p:attrNameLst>
                                      </p:cBhvr>
                                      <p:tavLst>
                                        <p:tav tm="0">
                                          <p:val>
                                            <p:strVal val="#ppt_y-#ppt_h*1.125000"/>
                                          </p:val>
                                        </p:tav>
                                        <p:tav tm="100000">
                                          <p:val>
                                            <p:strVal val="#ppt_y"/>
                                          </p:val>
                                        </p:tav>
                                      </p:tavLst>
                                    </p:anim>
                                    <p:animEffect transition="in" filter="wipe(down)">
                                      <p:cBhvr>
                                        <p:cTn id="24" dur="350"/>
                                        <p:tgtEl>
                                          <p:spTgt spid="6"/>
                                        </p:tgtEl>
                                      </p:cBhvr>
                                    </p:animEffect>
                                  </p:childTnLst>
                                </p:cTn>
                              </p:par>
                              <p:par>
                                <p:cTn id="25" presetID="12" presetClass="entr" presetSubtype="1" fill="hold" nodeType="withEffect">
                                  <p:stCondLst>
                                    <p:cond delay="2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350"/>
                                        <p:tgtEl>
                                          <p:spTgt spid="7"/>
                                        </p:tgtEl>
                                        <p:attrNameLst>
                                          <p:attrName>ppt_y</p:attrName>
                                        </p:attrNameLst>
                                      </p:cBhvr>
                                      <p:tavLst>
                                        <p:tav tm="0">
                                          <p:val>
                                            <p:strVal val="#ppt_y-#ppt_h*1.125000"/>
                                          </p:val>
                                        </p:tav>
                                        <p:tav tm="100000">
                                          <p:val>
                                            <p:strVal val="#ppt_y"/>
                                          </p:val>
                                        </p:tav>
                                      </p:tavLst>
                                    </p:anim>
                                    <p:animEffect transition="in" filter="wipe(down)">
                                      <p:cBhvr>
                                        <p:cTn id="28" dur="350"/>
                                        <p:tgtEl>
                                          <p:spTgt spid="7"/>
                                        </p:tgtEl>
                                      </p:cBhvr>
                                    </p:animEffect>
                                  </p:childTnLst>
                                </p:cTn>
                              </p:par>
                              <p:par>
                                <p:cTn id="29" presetID="12" presetClass="entr" presetSubtype="1"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350"/>
                                        <p:tgtEl>
                                          <p:spTgt spid="43"/>
                                        </p:tgtEl>
                                        <p:attrNameLst>
                                          <p:attrName>ppt_y</p:attrName>
                                        </p:attrNameLst>
                                      </p:cBhvr>
                                      <p:tavLst>
                                        <p:tav tm="0">
                                          <p:val>
                                            <p:strVal val="#ppt_y-#ppt_h*1.125000"/>
                                          </p:val>
                                        </p:tav>
                                        <p:tav tm="100000">
                                          <p:val>
                                            <p:strVal val="#ppt_y"/>
                                          </p:val>
                                        </p:tav>
                                      </p:tavLst>
                                    </p:anim>
                                    <p:animEffect transition="in" filter="wipe(down)">
                                      <p:cBhvr>
                                        <p:cTn id="32" dur="3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CB3A47CF-527A-574E-BE64-4032E16A7128}"/>
              </a:ext>
            </a:extLst>
          </p:cNvPr>
          <p:cNvSpPr/>
          <p:nvPr/>
        </p:nvSpPr>
        <p:spPr bwMode="auto">
          <a:xfrm>
            <a:off x="7385666" y="3265742"/>
            <a:ext cx="1866492" cy="2464165"/>
          </a:xfrm>
          <a:prstGeom prst="rect">
            <a:avLst/>
          </a:prstGeom>
          <a:solidFill>
            <a:schemeClr val="bg1"/>
          </a:solidFill>
          <a:ln w="19050">
            <a:noFill/>
            <a:headEnd type="none" w="med" len="med"/>
            <a:tailEnd type="none" w="med" len="med"/>
          </a:ln>
          <a:effectLst>
            <a:outerShdw blurRad="127000" dist="38100" dir="5400000" algn="tl" rotWithShape="0">
              <a:prstClr val="black">
                <a:alpha val="34000"/>
              </a:prstClr>
            </a:outerShdw>
          </a:effectLst>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1075D4DE-865D-6A40-A617-F2B913266219}"/>
              </a:ext>
            </a:extLst>
          </p:cNvPr>
          <p:cNvSpPr/>
          <p:nvPr/>
        </p:nvSpPr>
        <p:spPr bwMode="auto">
          <a:xfrm>
            <a:off x="5010255" y="3277008"/>
            <a:ext cx="1866492" cy="1995206"/>
          </a:xfrm>
          <a:prstGeom prst="rect">
            <a:avLst/>
          </a:prstGeom>
          <a:solidFill>
            <a:schemeClr val="bg1"/>
          </a:solidFill>
          <a:ln w="19050">
            <a:noFill/>
            <a:headEnd type="none" w="med" len="med"/>
            <a:tailEnd type="none" w="med" len="med"/>
          </a:ln>
          <a:effectLst>
            <a:outerShdw blurRad="127000" dist="38100" dir="5400000" algn="tl" rotWithShape="0">
              <a:prstClr val="black">
                <a:alpha val="34000"/>
              </a:prstClr>
            </a:outerShdw>
          </a:effectLst>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90722B7B-8743-BE4C-8AC6-578BADE235C7}"/>
              </a:ext>
            </a:extLst>
          </p:cNvPr>
          <p:cNvSpPr>
            <a:spLocks noGrp="1"/>
          </p:cNvSpPr>
          <p:nvPr>
            <p:ph type="title"/>
          </p:nvPr>
        </p:nvSpPr>
        <p:spPr>
          <a:xfrm>
            <a:off x="426425" y="1905395"/>
            <a:ext cx="3231175" cy="443198"/>
          </a:xfrm>
        </p:spPr>
        <p:txBody>
          <a:bodyPr/>
          <a:lstStyle/>
          <a:p>
            <a:r>
              <a:rPr lang="en-US" sz="1600" dirty="0">
                <a:solidFill>
                  <a:schemeClr val="tx2"/>
                </a:solidFill>
              </a:rPr>
              <a:t>Enterprise models in the </a:t>
            </a:r>
            <a:br>
              <a:rPr lang="en-US" sz="1600" dirty="0">
                <a:solidFill>
                  <a:schemeClr val="tx2"/>
                </a:solidFill>
              </a:rPr>
            </a:br>
            <a:r>
              <a:rPr lang="en-US" sz="1600" dirty="0">
                <a:solidFill>
                  <a:schemeClr val="tx2"/>
                </a:solidFill>
              </a:rPr>
              <a:t>self-service environment</a:t>
            </a:r>
          </a:p>
        </p:txBody>
      </p:sp>
      <p:sp>
        <p:nvSpPr>
          <p:cNvPr id="44" name="TextBox 43">
            <a:extLst>
              <a:ext uri="{FF2B5EF4-FFF2-40B4-BE49-F238E27FC236}">
                <a16:creationId xmlns:a16="http://schemas.microsoft.com/office/drawing/2014/main" id="{7E8C88F4-8C2B-6C41-A471-3B91CDA70859}"/>
              </a:ext>
            </a:extLst>
          </p:cNvPr>
          <p:cNvSpPr txBox="1"/>
          <p:nvPr/>
        </p:nvSpPr>
        <p:spPr>
          <a:xfrm>
            <a:off x="429844" y="2526040"/>
            <a:ext cx="3603313" cy="2462213"/>
          </a:xfrm>
          <a:prstGeom prst="rect">
            <a:avLst/>
          </a:prstGeom>
          <a:noFill/>
        </p:spPr>
        <p:txBody>
          <a:bodyPr wrap="square" lIns="0" tIns="0" rIns="0" bIns="0" rtlCol="0">
            <a:spAutoFit/>
          </a:bodyPr>
          <a:lstStyle/>
          <a:p>
            <a:pPr>
              <a:spcAft>
                <a:spcPts val="1200"/>
              </a:spcAft>
            </a:pPr>
            <a:r>
              <a:rPr lang="en-US" sz="3200" dirty="0">
                <a:latin typeface="+mj-lt"/>
                <a:cs typeface="Segoe UI" panose="020B0502040204020203" pitchFamily="34" charset="0"/>
              </a:rPr>
              <a:t>If business users are tech-smart and data literate, why do they need enterprise models?</a:t>
            </a:r>
          </a:p>
        </p:txBody>
      </p:sp>
      <p:sp>
        <p:nvSpPr>
          <p:cNvPr id="34" name="TextBox 33">
            <a:extLst>
              <a:ext uri="{FF2B5EF4-FFF2-40B4-BE49-F238E27FC236}">
                <a16:creationId xmlns:a16="http://schemas.microsoft.com/office/drawing/2014/main" id="{CA084159-AD7A-409C-90BB-F050EF81E988}"/>
              </a:ext>
            </a:extLst>
          </p:cNvPr>
          <p:cNvSpPr txBox="1"/>
          <p:nvPr/>
        </p:nvSpPr>
        <p:spPr>
          <a:xfrm>
            <a:off x="4963759" y="438404"/>
            <a:ext cx="6783741" cy="2185214"/>
          </a:xfrm>
          <a:prstGeom prst="rect">
            <a:avLst/>
          </a:prstGeom>
          <a:noFill/>
        </p:spPr>
        <p:txBody>
          <a:bodyPr wrap="square" lIns="0" tIns="0" rIns="0" bIns="0" rtlCol="0">
            <a:spAutoFit/>
          </a:bodyPr>
          <a:lstStyle/>
          <a:p>
            <a:pPr>
              <a:spcAft>
                <a:spcPts val="1800"/>
              </a:spcAft>
            </a:pPr>
            <a:r>
              <a:rPr lang="en-US" sz="1600" dirty="0">
                <a:solidFill>
                  <a:schemeClr val="tx2"/>
                </a:solidFill>
                <a:latin typeface="+mj-lt"/>
              </a:rPr>
              <a:t>Consistency</a:t>
            </a:r>
            <a:br>
              <a:rPr lang="en-US" sz="1600" dirty="0">
                <a:solidFill>
                  <a:schemeClr val="tx2"/>
                </a:solidFill>
                <a:latin typeface="+mj-lt"/>
              </a:rPr>
            </a:br>
            <a:r>
              <a:rPr lang="en-US" sz="1600" dirty="0">
                <a:gradFill>
                  <a:gsLst>
                    <a:gs pos="2917">
                      <a:schemeClr val="tx1"/>
                    </a:gs>
                    <a:gs pos="30000">
                      <a:schemeClr val="tx1"/>
                    </a:gs>
                  </a:gsLst>
                  <a:lin ang="5400000" scaled="0"/>
                </a:gradFill>
              </a:rPr>
              <a:t>Some business processes can be built once and shared as a </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corporate standard</a:t>
            </a:r>
          </a:p>
          <a:p>
            <a:pPr>
              <a:spcAft>
                <a:spcPts val="1800"/>
              </a:spcAft>
            </a:pPr>
            <a:r>
              <a:rPr lang="en-US" sz="1600" dirty="0">
                <a:solidFill>
                  <a:schemeClr val="tx2"/>
                </a:solidFill>
                <a:latin typeface="+mj-lt"/>
              </a:rPr>
              <a:t>Governance</a:t>
            </a:r>
            <a:br>
              <a:rPr lang="en-US" sz="1600" dirty="0">
                <a:solidFill>
                  <a:schemeClr val="tx2"/>
                </a:solidFill>
                <a:latin typeface="+mj-lt"/>
              </a:rPr>
            </a:br>
            <a:r>
              <a:rPr lang="en-US" sz="1600" dirty="0">
                <a:gradFill>
                  <a:gsLst>
                    <a:gs pos="2917">
                      <a:schemeClr val="tx1"/>
                    </a:gs>
                    <a:gs pos="30000">
                      <a:schemeClr val="tx1"/>
                    </a:gs>
                  </a:gsLst>
                  <a:lin ang="5400000" scaled="0"/>
                </a:gradFill>
              </a:rPr>
              <a:t>Certain data sets need complex security and privacy controls</a:t>
            </a:r>
          </a:p>
          <a:p>
            <a:pPr>
              <a:spcAft>
                <a:spcPts val="1800"/>
              </a:spcAft>
            </a:pPr>
            <a:r>
              <a:rPr lang="en-US" sz="1600" dirty="0">
                <a:solidFill>
                  <a:schemeClr val="tx2"/>
                </a:solidFill>
                <a:latin typeface="+mj-lt"/>
              </a:rPr>
              <a:t>Efficiency</a:t>
            </a:r>
            <a:br>
              <a:rPr lang="en-US" sz="1600" dirty="0">
                <a:solidFill>
                  <a:schemeClr val="tx2"/>
                </a:solidFill>
                <a:latin typeface="+mj-lt"/>
              </a:rPr>
            </a:br>
            <a:r>
              <a:rPr lang="en-US" sz="1600" dirty="0">
                <a:gradFill>
                  <a:gsLst>
                    <a:gs pos="2917">
                      <a:schemeClr val="tx1"/>
                    </a:gs>
                    <a:gs pos="30000">
                      <a:schemeClr val="tx1"/>
                    </a:gs>
                  </a:gsLst>
                  <a:lin ang="5400000" scaled="0"/>
                </a:gradFill>
              </a:rPr>
              <a:t>No need to repeat design, preparing, and loading or securing</a:t>
            </a:r>
          </a:p>
        </p:txBody>
      </p:sp>
      <p:cxnSp>
        <p:nvCxnSpPr>
          <p:cNvPr id="30" name="Straight Connector 29">
            <a:extLst>
              <a:ext uri="{FF2B5EF4-FFF2-40B4-BE49-F238E27FC236}">
                <a16:creationId xmlns:a16="http://schemas.microsoft.com/office/drawing/2014/main" id="{F2EC97E6-7F1A-1244-926E-1CB3D87E548E}"/>
              </a:ext>
            </a:extLst>
          </p:cNvPr>
          <p:cNvCxnSpPr>
            <a:cxnSpLocks/>
          </p:cNvCxnSpPr>
          <p:nvPr/>
        </p:nvCxnSpPr>
        <p:spPr>
          <a:xfrm flipV="1">
            <a:off x="4520066" y="444501"/>
            <a:ext cx="0" cy="5858328"/>
          </a:xfrm>
          <a:prstGeom prst="line">
            <a:avLst/>
          </a:prstGeom>
          <a:ln w="190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878506C-2FCB-A94A-8432-AD66757AFC36}"/>
              </a:ext>
            </a:extLst>
          </p:cNvPr>
          <p:cNvSpPr/>
          <p:nvPr/>
        </p:nvSpPr>
        <p:spPr bwMode="auto">
          <a:xfrm>
            <a:off x="7477165" y="4829617"/>
            <a:ext cx="1734739" cy="318408"/>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chemeClr val="tx2"/>
                </a:solidFill>
                <a:latin typeface="+mj-lt"/>
              </a:rPr>
              <a:t>Enterprise models</a:t>
            </a:r>
          </a:p>
        </p:txBody>
      </p:sp>
      <p:sp>
        <p:nvSpPr>
          <p:cNvPr id="92" name="Rectangle 91">
            <a:extLst>
              <a:ext uri="{FF2B5EF4-FFF2-40B4-BE49-F238E27FC236}">
                <a16:creationId xmlns:a16="http://schemas.microsoft.com/office/drawing/2014/main" id="{EDE23AAD-55F2-9649-A49D-E0FFFC9D9738}"/>
              </a:ext>
            </a:extLst>
          </p:cNvPr>
          <p:cNvSpPr/>
          <p:nvPr/>
        </p:nvSpPr>
        <p:spPr bwMode="auto">
          <a:xfrm>
            <a:off x="4868458" y="4824830"/>
            <a:ext cx="2128853" cy="300242"/>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chemeClr val="bg1">
                    <a:lumMod val="85000"/>
                  </a:schemeClr>
                </a:solidFill>
                <a:latin typeface="+mj-lt"/>
              </a:rPr>
              <a:t>Line-of-Business sources</a:t>
            </a:r>
          </a:p>
        </p:txBody>
      </p:sp>
      <p:sp>
        <p:nvSpPr>
          <p:cNvPr id="49" name="TextBox 48">
            <a:extLst>
              <a:ext uri="{FF2B5EF4-FFF2-40B4-BE49-F238E27FC236}">
                <a16:creationId xmlns:a16="http://schemas.microsoft.com/office/drawing/2014/main" id="{C09A0B7E-C76F-6A4B-8116-51016C82221E}"/>
              </a:ext>
            </a:extLst>
          </p:cNvPr>
          <p:cNvSpPr txBox="1"/>
          <p:nvPr/>
        </p:nvSpPr>
        <p:spPr>
          <a:xfrm>
            <a:off x="7553875" y="4316774"/>
            <a:ext cx="1624764"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mj-lt"/>
                <a:ea typeface="+mn-ea"/>
                <a:cs typeface="+mn-cs"/>
              </a:rPr>
              <a:t>Azure Synapse Analytics</a:t>
            </a:r>
          </a:p>
        </p:txBody>
      </p:sp>
      <p:sp>
        <p:nvSpPr>
          <p:cNvPr id="65" name="TextBox 64">
            <a:extLst>
              <a:ext uri="{FF2B5EF4-FFF2-40B4-BE49-F238E27FC236}">
                <a16:creationId xmlns:a16="http://schemas.microsoft.com/office/drawing/2014/main" id="{52892C68-AE08-2349-B903-ACC91B341F8E}"/>
              </a:ext>
            </a:extLst>
          </p:cNvPr>
          <p:cNvSpPr txBox="1"/>
          <p:nvPr/>
        </p:nvSpPr>
        <p:spPr>
          <a:xfrm>
            <a:off x="5419770" y="4316774"/>
            <a:ext cx="1023435"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lumMod val="85000"/>
                  </a:schemeClr>
                </a:solidFill>
                <a:effectLst/>
                <a:uLnTx/>
                <a:uFillTx/>
                <a:latin typeface="+mj-lt"/>
                <a:ea typeface="+mn-ea"/>
                <a:cs typeface="+mn-cs"/>
              </a:rPr>
              <a:t>Azure Data Factory</a:t>
            </a:r>
          </a:p>
        </p:txBody>
      </p:sp>
      <p:sp>
        <p:nvSpPr>
          <p:cNvPr id="69" name="Freeform 68">
            <a:extLst>
              <a:ext uri="{FF2B5EF4-FFF2-40B4-BE49-F238E27FC236}">
                <a16:creationId xmlns:a16="http://schemas.microsoft.com/office/drawing/2014/main" id="{4BE8D92F-90E3-C643-A8F0-B491A7FDA02B}"/>
              </a:ext>
            </a:extLst>
          </p:cNvPr>
          <p:cNvSpPr/>
          <p:nvPr/>
        </p:nvSpPr>
        <p:spPr bwMode="auto">
          <a:xfrm>
            <a:off x="5673945" y="3615575"/>
            <a:ext cx="519649" cy="51795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38" name="Rectangle 37">
            <a:extLst>
              <a:ext uri="{FF2B5EF4-FFF2-40B4-BE49-F238E27FC236}">
                <a16:creationId xmlns:a16="http://schemas.microsoft.com/office/drawing/2014/main" id="{E5BC2445-7A64-5244-BE5A-1C014D7C46E9}"/>
              </a:ext>
            </a:extLst>
          </p:cNvPr>
          <p:cNvSpPr/>
          <p:nvPr/>
        </p:nvSpPr>
        <p:spPr bwMode="auto">
          <a:xfrm>
            <a:off x="9770574" y="3880191"/>
            <a:ext cx="1866492" cy="1849704"/>
          </a:xfrm>
          <a:prstGeom prst="rect">
            <a:avLst/>
          </a:prstGeom>
          <a:solidFill>
            <a:schemeClr val="bg1"/>
          </a:solidFill>
          <a:ln w="19050">
            <a:noFill/>
            <a:headEnd type="none" w="med" len="med"/>
            <a:tailEnd type="none" w="med" len="med"/>
          </a:ln>
          <a:effectLst>
            <a:outerShdw blurRad="127000" dist="38100" dir="5400000" algn="tl" rotWithShape="0">
              <a:prstClr val="black">
                <a:alpha val="34000"/>
              </a:prstClr>
            </a:outerShdw>
          </a:effectLst>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6" name="TextBox 45">
            <a:extLst>
              <a:ext uri="{FF2B5EF4-FFF2-40B4-BE49-F238E27FC236}">
                <a16:creationId xmlns:a16="http://schemas.microsoft.com/office/drawing/2014/main" id="{CC2B279F-305B-5240-A08F-286B986913E6}"/>
              </a:ext>
            </a:extLst>
          </p:cNvPr>
          <p:cNvSpPr txBox="1"/>
          <p:nvPr/>
        </p:nvSpPr>
        <p:spPr>
          <a:xfrm>
            <a:off x="10387193" y="4742930"/>
            <a:ext cx="708798" cy="193899"/>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lumMod val="85000"/>
                  </a:schemeClr>
                </a:solidFill>
                <a:effectLst/>
                <a:uLnTx/>
                <a:uFillTx/>
                <a:latin typeface="+mj-lt"/>
                <a:ea typeface="+mn-ea"/>
                <a:cs typeface="+mn-cs"/>
              </a:rPr>
              <a:t>Power BI</a:t>
            </a:r>
          </a:p>
        </p:txBody>
      </p:sp>
      <p:grpSp>
        <p:nvGrpSpPr>
          <p:cNvPr id="47" name="Group 46">
            <a:extLst>
              <a:ext uri="{FF2B5EF4-FFF2-40B4-BE49-F238E27FC236}">
                <a16:creationId xmlns:a16="http://schemas.microsoft.com/office/drawing/2014/main" id="{0C7D228A-D70E-9A4F-9CB1-0DEDD3E52BB1}"/>
              </a:ext>
            </a:extLst>
          </p:cNvPr>
          <p:cNvGrpSpPr/>
          <p:nvPr/>
        </p:nvGrpSpPr>
        <p:grpSpPr>
          <a:xfrm>
            <a:off x="10453170" y="4152811"/>
            <a:ext cx="576844" cy="435515"/>
            <a:chOff x="2851176" y="840527"/>
            <a:chExt cx="3024388" cy="2283410"/>
          </a:xfrm>
        </p:grpSpPr>
        <p:sp>
          <p:nvSpPr>
            <p:cNvPr id="53" name="Freeform: Shape 338">
              <a:extLst>
                <a:ext uri="{FF2B5EF4-FFF2-40B4-BE49-F238E27FC236}">
                  <a16:creationId xmlns:a16="http://schemas.microsoft.com/office/drawing/2014/main" id="{0A92CF59-CCB0-054D-BFFA-11BA8B2700BB}"/>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bg1">
                <a:lumMod val="85000"/>
              </a:schemeClr>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Freeform: Shape 339">
              <a:extLst>
                <a:ext uri="{FF2B5EF4-FFF2-40B4-BE49-F238E27FC236}">
                  <a16:creationId xmlns:a16="http://schemas.microsoft.com/office/drawing/2014/main" id="{E9D6E7E4-1A8C-BA43-8AF1-9CA197E83540}"/>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chemeClr val="bg1">
                <a:lumMod val="85000"/>
              </a:schemeClr>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cxnSp>
        <p:nvCxnSpPr>
          <p:cNvPr id="55" name="Straight Arrow Connector 54">
            <a:extLst>
              <a:ext uri="{FF2B5EF4-FFF2-40B4-BE49-F238E27FC236}">
                <a16:creationId xmlns:a16="http://schemas.microsoft.com/office/drawing/2014/main" id="{B52A2781-A8F8-F849-BA90-1FEAF1C296D5}"/>
              </a:ext>
            </a:extLst>
          </p:cNvPr>
          <p:cNvCxnSpPr>
            <a:cxnSpLocks/>
          </p:cNvCxnSpPr>
          <p:nvPr/>
        </p:nvCxnSpPr>
        <p:spPr>
          <a:xfrm>
            <a:off x="6879212" y="4407083"/>
            <a:ext cx="373475"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3A90641-4D42-E54F-8951-172C13EA5839}"/>
              </a:ext>
            </a:extLst>
          </p:cNvPr>
          <p:cNvCxnSpPr>
            <a:cxnSpLocks/>
          </p:cNvCxnSpPr>
          <p:nvPr/>
        </p:nvCxnSpPr>
        <p:spPr>
          <a:xfrm>
            <a:off x="9262376" y="4969621"/>
            <a:ext cx="373475"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31" name="Graphic 30">
            <a:extLst>
              <a:ext uri="{FF2B5EF4-FFF2-40B4-BE49-F238E27FC236}">
                <a16:creationId xmlns:a16="http://schemas.microsoft.com/office/drawing/2014/main" id="{C6662979-6787-6B4B-8CC7-E0EEBF395B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15774" y="3480675"/>
            <a:ext cx="606276" cy="697036"/>
          </a:xfrm>
          <a:prstGeom prst="rect">
            <a:avLst/>
          </a:prstGeom>
        </p:spPr>
      </p:pic>
    </p:spTree>
    <p:extLst>
      <p:ext uri="{BB962C8B-B14F-4D97-AF65-F5344CB8AC3E}">
        <p14:creationId xmlns:p14="http://schemas.microsoft.com/office/powerpoint/2010/main" val="387636712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975" y="410534"/>
            <a:ext cx="10951728" cy="456732"/>
          </a:xfrm>
        </p:spPr>
        <p:txBody>
          <a:bodyPr>
            <a:noAutofit/>
          </a:bodyPr>
          <a:lstStyle/>
          <a:p>
            <a:r>
              <a:rPr lang="en-US" sz="3200" dirty="0">
                <a:cs typeface="Segoe UI Light" panose="020B0502040204020203" pitchFamily="34" charset="0"/>
              </a:rPr>
              <a:t>Agenda</a:t>
            </a:r>
            <a:endParaRPr lang="en-US" sz="4700" i="1"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type="body" sz="quarter" idx="4294967295"/>
          </p:nvPr>
        </p:nvSpPr>
        <p:spPr>
          <a:xfrm>
            <a:off x="454025" y="1883521"/>
            <a:ext cx="11442319" cy="4563945"/>
          </a:xfrm>
        </p:spPr>
        <p:txBody>
          <a:bodyPr>
            <a:normAutofit/>
          </a:bodyPr>
          <a:lstStyle/>
          <a:p>
            <a:pPr marL="0" indent="0">
              <a:spcBef>
                <a:spcPts val="0"/>
              </a:spcBef>
              <a:spcAft>
                <a:spcPts val="600"/>
              </a:spcAft>
              <a:buNone/>
            </a:pPr>
            <a:r>
              <a:rPr lang="en-US" sz="2000" dirty="0">
                <a:solidFill>
                  <a:schemeClr val="accent1"/>
                </a:solidFill>
                <a:latin typeface="+mj-lt"/>
                <a:cs typeface="Segoe UI Light" panose="020B0502040204020203" pitchFamily="34" charset="0"/>
              </a:rPr>
              <a:t>Morning</a:t>
            </a:r>
          </a:p>
          <a:p>
            <a:pPr indent="-129">
              <a:lnSpc>
                <a:spcPct val="100000"/>
              </a:lnSpc>
              <a:spcAft>
                <a:spcPts val="600"/>
              </a:spcAft>
            </a:pPr>
            <a:r>
              <a:rPr lang="en-US" sz="2000" dirty="0">
                <a:solidFill>
                  <a:schemeClr val="tx1"/>
                </a:solidFill>
                <a:latin typeface="+mj-lt"/>
                <a:cs typeface="Segoe UI Light" panose="020B0502040204020203" pitchFamily="34" charset="0"/>
              </a:rPr>
              <a:t>9:00 – 10:00 	 The heart of analytics</a:t>
            </a:r>
          </a:p>
          <a:p>
            <a:pPr indent="-129">
              <a:lnSpc>
                <a:spcPct val="100000"/>
              </a:lnSpc>
              <a:spcAft>
                <a:spcPts val="600"/>
              </a:spcAft>
            </a:pPr>
            <a:r>
              <a:rPr lang="en-US" sz="2000" dirty="0">
                <a:solidFill>
                  <a:schemeClr val="tx1"/>
                </a:solidFill>
                <a:latin typeface="+mj-lt"/>
                <a:cs typeface="Segoe UI Light" panose="020B0502040204020203" pitchFamily="34" charset="0"/>
              </a:rPr>
              <a:t>10:00 – 11:00 	 Optimizing analytics with Azure Synapse Analytics</a:t>
            </a:r>
          </a:p>
          <a:p>
            <a:pPr indent="-129">
              <a:lnSpc>
                <a:spcPct val="100000"/>
              </a:lnSpc>
              <a:spcAft>
                <a:spcPts val="600"/>
              </a:spcAft>
            </a:pPr>
            <a:r>
              <a:rPr lang="en-US" sz="2000" dirty="0">
                <a:solidFill>
                  <a:schemeClr val="tx1"/>
                </a:solidFill>
                <a:latin typeface="+mj-lt"/>
                <a:cs typeface="Segoe UI Light" panose="020B0502040204020203" pitchFamily="34" charset="0"/>
              </a:rPr>
              <a:t>11:00 – 11:30 	 Data ingestion with Azure Data Factory</a:t>
            </a:r>
          </a:p>
          <a:p>
            <a:pPr lvl="0">
              <a:spcBef>
                <a:spcPts val="0"/>
              </a:spcBef>
              <a:spcAft>
                <a:spcPts val="600"/>
              </a:spcAft>
            </a:pPr>
            <a:r>
              <a:rPr lang="en-US" sz="2000" dirty="0">
                <a:solidFill>
                  <a:schemeClr val="tx1"/>
                </a:solidFill>
                <a:latin typeface="+mj-lt"/>
                <a:cs typeface="Segoe UI Light" panose="020B0502040204020203" pitchFamily="34" charset="0"/>
              </a:rPr>
              <a:t>11:30 – 12:00 	 Insights for all with Power BI + Azure</a:t>
            </a:r>
          </a:p>
          <a:p>
            <a:pPr lvl="0">
              <a:spcBef>
                <a:spcPts val="0"/>
              </a:spcBef>
              <a:spcAft>
                <a:spcPts val="600"/>
              </a:spcAft>
            </a:pPr>
            <a:endParaRPr lang="en-US" sz="2000" dirty="0">
              <a:solidFill>
                <a:schemeClr val="tx1"/>
              </a:solidFill>
              <a:latin typeface="+mj-lt"/>
              <a:cs typeface="Segoe UI Light" panose="020B0502040204020203" pitchFamily="34" charset="0"/>
            </a:endParaRPr>
          </a:p>
          <a:p>
            <a:pPr lvl="0">
              <a:spcBef>
                <a:spcPts val="0"/>
              </a:spcBef>
              <a:spcAft>
                <a:spcPts val="600"/>
              </a:spcAft>
            </a:pPr>
            <a:r>
              <a:rPr lang="en-US" sz="2000" dirty="0">
                <a:solidFill>
                  <a:schemeClr val="accent1"/>
                </a:solidFill>
                <a:latin typeface="+mj-lt"/>
                <a:cs typeface="Segoe UI Light" panose="020B0502040204020203" pitchFamily="34" charset="0"/>
              </a:rPr>
              <a:t>Afternoon</a:t>
            </a:r>
          </a:p>
          <a:p>
            <a:pPr indent="-129">
              <a:lnSpc>
                <a:spcPct val="100000"/>
              </a:lnSpc>
              <a:spcAft>
                <a:spcPts val="600"/>
              </a:spcAft>
            </a:pPr>
            <a:r>
              <a:rPr lang="en-US" sz="2000" dirty="0">
                <a:solidFill>
                  <a:schemeClr val="tx1"/>
                </a:solidFill>
                <a:latin typeface="+mj-lt"/>
                <a:cs typeface="Segoe UI Light" panose="020B0502040204020203" pitchFamily="34" charset="0"/>
              </a:rPr>
              <a:t>1:00 –3:00 	Lab 1: Building a Modern Data Warehouse</a:t>
            </a:r>
          </a:p>
          <a:p>
            <a:pPr indent="-129">
              <a:lnSpc>
                <a:spcPct val="100000"/>
              </a:lnSpc>
              <a:spcAft>
                <a:spcPts val="600"/>
              </a:spcAft>
            </a:pPr>
            <a:r>
              <a:rPr lang="en-US" sz="2000" dirty="0">
                <a:solidFill>
                  <a:schemeClr val="tx1"/>
                </a:solidFill>
                <a:latin typeface="+mj-lt"/>
                <a:cs typeface="Segoe UI Light" panose="020B0502040204020203" pitchFamily="34" charset="0"/>
              </a:rPr>
              <a:t>3:00 –4:30 	Lab 2: Deep Dive on Azure Synapse Analytics</a:t>
            </a:r>
          </a:p>
          <a:p>
            <a:pPr indent="-129">
              <a:lnSpc>
                <a:spcPct val="100000"/>
              </a:lnSpc>
              <a:spcAft>
                <a:spcPts val="600"/>
              </a:spcAft>
            </a:pPr>
            <a:r>
              <a:rPr lang="en-US" sz="2000" dirty="0">
                <a:solidFill>
                  <a:schemeClr val="tx1"/>
                </a:solidFill>
                <a:latin typeface="+mj-lt"/>
                <a:cs typeface="Segoe UI Light" panose="020B0502040204020203" pitchFamily="34" charset="0"/>
              </a:rPr>
              <a:t>4:30 –5:00 	How to get started</a:t>
            </a:r>
          </a:p>
        </p:txBody>
      </p:sp>
      <p:sp>
        <p:nvSpPr>
          <p:cNvPr id="4" name="Rectangle 3">
            <a:extLst>
              <a:ext uri="{FF2B5EF4-FFF2-40B4-BE49-F238E27FC236}">
                <a16:creationId xmlns:a16="http://schemas.microsoft.com/office/drawing/2014/main" id="{A3938D30-7DF6-6347-A8BD-573699256EB1}"/>
              </a:ext>
            </a:extLst>
          </p:cNvPr>
          <p:cNvSpPr/>
          <p:nvPr/>
        </p:nvSpPr>
        <p:spPr>
          <a:xfrm>
            <a:off x="334081" y="953621"/>
            <a:ext cx="5912772" cy="369332"/>
          </a:xfrm>
          <a:prstGeom prst="rect">
            <a:avLst/>
          </a:prstGeom>
        </p:spPr>
        <p:txBody>
          <a:bodyPr wrap="none">
            <a:spAutoFit/>
          </a:bodyPr>
          <a:lstStyle/>
          <a:p>
            <a:r>
              <a:rPr lang="en-US" dirty="0">
                <a:solidFill>
                  <a:srgbClr val="50E7FF"/>
                </a:solidFill>
                <a:latin typeface="+mj-lt"/>
                <a:cs typeface="Segoe UI Light" panose="020B0502040204020203" pitchFamily="34" charset="0"/>
              </a:rPr>
              <a:t>Times are approximate and will be fluid with the class</a:t>
            </a:r>
            <a:endParaRPr lang="en-US" dirty="0">
              <a:solidFill>
                <a:srgbClr val="50E7FF"/>
              </a:solidFill>
              <a:latin typeface="+mj-lt"/>
            </a:endParaRPr>
          </a:p>
        </p:txBody>
      </p:sp>
    </p:spTree>
    <p:extLst>
      <p:ext uri="{BB962C8B-B14F-4D97-AF65-F5344CB8AC3E}">
        <p14:creationId xmlns:p14="http://schemas.microsoft.com/office/powerpoint/2010/main" val="5903248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reeform 78">
            <a:extLst>
              <a:ext uri="{FF2B5EF4-FFF2-40B4-BE49-F238E27FC236}">
                <a16:creationId xmlns:a16="http://schemas.microsoft.com/office/drawing/2014/main" id="{B92DD2FF-A82F-3B4E-AB79-CE44A7322B31}"/>
              </a:ext>
            </a:extLst>
          </p:cNvPr>
          <p:cNvSpPr/>
          <p:nvPr/>
        </p:nvSpPr>
        <p:spPr bwMode="auto">
          <a:xfrm flipV="1">
            <a:off x="5905501" y="3023286"/>
            <a:ext cx="4838700" cy="831136"/>
          </a:xfrm>
          <a:custGeom>
            <a:avLst/>
            <a:gdLst>
              <a:gd name="connsiteX0" fmla="*/ 0 w 6286500"/>
              <a:gd name="connsiteY0" fmla="*/ 0 h 657225"/>
              <a:gd name="connsiteX1" fmla="*/ 0 w 6286500"/>
              <a:gd name="connsiteY1" fmla="*/ 657225 h 657225"/>
              <a:gd name="connsiteX2" fmla="*/ 6286500 w 6286500"/>
              <a:gd name="connsiteY2" fmla="*/ 657225 h 657225"/>
              <a:gd name="connsiteX3" fmla="*/ 6286500 w 6286500"/>
              <a:gd name="connsiteY3" fmla="*/ 0 h 657225"/>
            </a:gdLst>
            <a:ahLst/>
            <a:cxnLst>
              <a:cxn ang="0">
                <a:pos x="connsiteX0" y="connsiteY0"/>
              </a:cxn>
              <a:cxn ang="0">
                <a:pos x="connsiteX1" y="connsiteY1"/>
              </a:cxn>
              <a:cxn ang="0">
                <a:pos x="connsiteX2" y="connsiteY2"/>
              </a:cxn>
              <a:cxn ang="0">
                <a:pos x="connsiteX3" y="connsiteY3"/>
              </a:cxn>
            </a:cxnLst>
            <a:rect l="l" t="t" r="r" b="b"/>
            <a:pathLst>
              <a:path w="6286500" h="657225">
                <a:moveTo>
                  <a:pt x="0" y="0"/>
                </a:moveTo>
                <a:lnTo>
                  <a:pt x="0" y="657225"/>
                </a:lnTo>
                <a:lnTo>
                  <a:pt x="6286500" y="657225"/>
                </a:lnTo>
                <a:lnTo>
                  <a:pt x="6286500" y="0"/>
                </a:lnTo>
              </a:path>
            </a:pathLst>
          </a:custGeom>
          <a:noFill/>
          <a:ln w="19050">
            <a:solidFill>
              <a:schemeClr val="tx1"/>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7AC4750-D7C7-6C45-9FAF-DC9D56798F1C}"/>
              </a:ext>
            </a:extLst>
          </p:cNvPr>
          <p:cNvSpPr/>
          <p:nvPr/>
        </p:nvSpPr>
        <p:spPr bwMode="auto">
          <a:xfrm>
            <a:off x="9770574" y="3880191"/>
            <a:ext cx="1866492" cy="1849704"/>
          </a:xfrm>
          <a:prstGeom prst="rect">
            <a:avLst/>
          </a:prstGeom>
          <a:solidFill>
            <a:schemeClr val="bg1"/>
          </a:solidFill>
          <a:ln w="19050">
            <a:noFill/>
            <a:headEnd type="none" w="med" len="med"/>
            <a:tailEnd type="none" w="med" len="med"/>
          </a:ln>
          <a:effectLst>
            <a:outerShdw blurRad="127000" dist="38100" dir="5400000" algn="tl" rotWithShape="0">
              <a:prstClr val="black">
                <a:alpha val="34000"/>
              </a:prstClr>
            </a:outerShdw>
          </a:effectLst>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5" name="Rectangle 44">
            <a:extLst>
              <a:ext uri="{FF2B5EF4-FFF2-40B4-BE49-F238E27FC236}">
                <a16:creationId xmlns:a16="http://schemas.microsoft.com/office/drawing/2014/main" id="{B4C999E6-98E3-C948-96C6-5B66AE6B87F5}"/>
              </a:ext>
            </a:extLst>
          </p:cNvPr>
          <p:cNvSpPr/>
          <p:nvPr/>
        </p:nvSpPr>
        <p:spPr bwMode="auto">
          <a:xfrm>
            <a:off x="5010255" y="3277008"/>
            <a:ext cx="1866492" cy="1995206"/>
          </a:xfrm>
          <a:prstGeom prst="rect">
            <a:avLst/>
          </a:prstGeom>
          <a:solidFill>
            <a:schemeClr val="bg1"/>
          </a:solidFill>
          <a:ln w="19050">
            <a:noFill/>
            <a:headEnd type="none" w="med" len="med"/>
            <a:tailEnd type="none" w="med" len="med"/>
          </a:ln>
          <a:effectLst>
            <a:outerShdw blurRad="127000" dist="38100" dir="5400000" algn="tl" rotWithShape="0">
              <a:prstClr val="black">
                <a:alpha val="34000"/>
              </a:prstClr>
            </a:outerShdw>
          </a:effectLst>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90722B7B-8743-BE4C-8AC6-578BADE235C7}"/>
              </a:ext>
            </a:extLst>
          </p:cNvPr>
          <p:cNvSpPr>
            <a:spLocks noGrp="1"/>
          </p:cNvSpPr>
          <p:nvPr>
            <p:ph type="title"/>
          </p:nvPr>
        </p:nvSpPr>
        <p:spPr>
          <a:xfrm>
            <a:off x="426425" y="1905395"/>
            <a:ext cx="3231175" cy="443198"/>
          </a:xfrm>
        </p:spPr>
        <p:txBody>
          <a:bodyPr/>
          <a:lstStyle/>
          <a:p>
            <a:r>
              <a:rPr lang="en-US" sz="1600" dirty="0">
                <a:solidFill>
                  <a:schemeClr val="tx2"/>
                </a:solidFill>
              </a:rPr>
              <a:t>BI models in the enterprise environment</a:t>
            </a:r>
          </a:p>
        </p:txBody>
      </p:sp>
      <p:sp>
        <p:nvSpPr>
          <p:cNvPr id="44" name="TextBox 43">
            <a:extLst>
              <a:ext uri="{FF2B5EF4-FFF2-40B4-BE49-F238E27FC236}">
                <a16:creationId xmlns:a16="http://schemas.microsoft.com/office/drawing/2014/main" id="{7E8C88F4-8C2B-6C41-A471-3B91CDA70859}"/>
              </a:ext>
            </a:extLst>
          </p:cNvPr>
          <p:cNvSpPr txBox="1"/>
          <p:nvPr/>
        </p:nvSpPr>
        <p:spPr>
          <a:xfrm>
            <a:off x="429844" y="2526040"/>
            <a:ext cx="3603313" cy="2462213"/>
          </a:xfrm>
          <a:prstGeom prst="rect">
            <a:avLst/>
          </a:prstGeom>
          <a:noFill/>
        </p:spPr>
        <p:txBody>
          <a:bodyPr wrap="square" lIns="0" tIns="0" rIns="0" bIns="0" rtlCol="0">
            <a:spAutoFit/>
          </a:bodyPr>
          <a:lstStyle/>
          <a:p>
            <a:pPr>
              <a:spcAft>
                <a:spcPts val="1200"/>
              </a:spcAft>
            </a:pPr>
            <a:r>
              <a:rPr lang="en-US" sz="3200" dirty="0">
                <a:latin typeface="+mj-lt"/>
                <a:cs typeface="Segoe UI" panose="020B0502040204020203" pitchFamily="34" charset="0"/>
              </a:rPr>
              <a:t>If enterprise models are so important, why do users need self-service BI models?</a:t>
            </a:r>
          </a:p>
        </p:txBody>
      </p:sp>
      <p:cxnSp>
        <p:nvCxnSpPr>
          <p:cNvPr id="30" name="Straight Connector 29">
            <a:extLst>
              <a:ext uri="{FF2B5EF4-FFF2-40B4-BE49-F238E27FC236}">
                <a16:creationId xmlns:a16="http://schemas.microsoft.com/office/drawing/2014/main" id="{F2EC97E6-7F1A-1244-926E-1CB3D87E548E}"/>
              </a:ext>
            </a:extLst>
          </p:cNvPr>
          <p:cNvCxnSpPr>
            <a:cxnSpLocks/>
          </p:cNvCxnSpPr>
          <p:nvPr/>
        </p:nvCxnSpPr>
        <p:spPr>
          <a:xfrm flipV="1">
            <a:off x="4520066" y="444501"/>
            <a:ext cx="0" cy="5858328"/>
          </a:xfrm>
          <a:prstGeom prst="line">
            <a:avLst/>
          </a:prstGeom>
          <a:ln w="190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1C0C215-C41C-9A4A-92D8-620E522BF52A}"/>
              </a:ext>
            </a:extLst>
          </p:cNvPr>
          <p:cNvCxnSpPr>
            <a:cxnSpLocks/>
          </p:cNvCxnSpPr>
          <p:nvPr/>
        </p:nvCxnSpPr>
        <p:spPr>
          <a:xfrm>
            <a:off x="6879212" y="4407083"/>
            <a:ext cx="373475"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8E44EAE-3D1A-3046-936A-547135BC2B55}"/>
              </a:ext>
            </a:extLst>
          </p:cNvPr>
          <p:cNvSpPr/>
          <p:nvPr/>
        </p:nvSpPr>
        <p:spPr bwMode="auto">
          <a:xfrm>
            <a:off x="7385666" y="3265742"/>
            <a:ext cx="1866492" cy="2464165"/>
          </a:xfrm>
          <a:prstGeom prst="rect">
            <a:avLst/>
          </a:prstGeom>
          <a:solidFill>
            <a:schemeClr val="bg1"/>
          </a:solidFill>
          <a:ln w="19050">
            <a:noFill/>
            <a:headEnd type="none" w="med" len="med"/>
            <a:tailEnd type="none" w="med" len="med"/>
          </a:ln>
          <a:effectLst>
            <a:outerShdw blurRad="127000" dist="38100" dir="5400000" algn="tl" rotWithShape="0">
              <a:prstClr val="black">
                <a:alpha val="34000"/>
              </a:prstClr>
            </a:outerShdw>
          </a:effectLst>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6" name="Rectangle 65">
            <a:extLst>
              <a:ext uri="{FF2B5EF4-FFF2-40B4-BE49-F238E27FC236}">
                <a16:creationId xmlns:a16="http://schemas.microsoft.com/office/drawing/2014/main" id="{7878506C-2FCB-A94A-8432-AD66757AFC36}"/>
              </a:ext>
            </a:extLst>
          </p:cNvPr>
          <p:cNvSpPr/>
          <p:nvPr/>
        </p:nvSpPr>
        <p:spPr bwMode="auto">
          <a:xfrm>
            <a:off x="7477165" y="4829617"/>
            <a:ext cx="1734739" cy="318408"/>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chemeClr val="tx2"/>
                </a:solidFill>
                <a:latin typeface="+mj-lt"/>
              </a:rPr>
              <a:t>Enterprise models</a:t>
            </a:r>
          </a:p>
        </p:txBody>
      </p:sp>
      <p:sp>
        <p:nvSpPr>
          <p:cNvPr id="31" name="TextBox 30">
            <a:extLst>
              <a:ext uri="{FF2B5EF4-FFF2-40B4-BE49-F238E27FC236}">
                <a16:creationId xmlns:a16="http://schemas.microsoft.com/office/drawing/2014/main" id="{F9A2D02A-6183-8E47-BDA3-82B2A7FE5B4C}"/>
              </a:ext>
            </a:extLst>
          </p:cNvPr>
          <p:cNvSpPr txBox="1"/>
          <p:nvPr/>
        </p:nvSpPr>
        <p:spPr>
          <a:xfrm>
            <a:off x="4970392" y="438067"/>
            <a:ext cx="6916808" cy="1708160"/>
          </a:xfrm>
          <a:prstGeom prst="rect">
            <a:avLst/>
          </a:prstGeom>
          <a:noFill/>
        </p:spPr>
        <p:txBody>
          <a:bodyPr wrap="square" lIns="0" tIns="0" rIns="0" bIns="0" rtlCol="0">
            <a:spAutoFit/>
          </a:bodyPr>
          <a:lstStyle/>
          <a:p>
            <a:pPr>
              <a:spcAft>
                <a:spcPts val="1800"/>
              </a:spcAft>
            </a:pPr>
            <a:r>
              <a:rPr lang="en-US" sz="1600" dirty="0">
                <a:solidFill>
                  <a:schemeClr val="tx2"/>
                </a:solidFill>
                <a:latin typeface="+mj-lt"/>
              </a:rPr>
              <a:t>Flexibility</a:t>
            </a:r>
            <a:br>
              <a:rPr lang="en-US" sz="1600" dirty="0">
                <a:solidFill>
                  <a:schemeClr val="tx2"/>
                </a:solidFill>
                <a:latin typeface="+mj-lt"/>
              </a:rPr>
            </a:br>
            <a:r>
              <a:rPr lang="en-US" sz="1600" dirty="0">
                <a:gradFill>
                  <a:gsLst>
                    <a:gs pos="2917">
                      <a:schemeClr val="tx1"/>
                    </a:gs>
                    <a:gs pos="30000">
                      <a:schemeClr val="tx1"/>
                    </a:gs>
                  </a:gsLst>
                  <a:lin ang="5400000" scaled="0"/>
                </a:gradFill>
              </a:rPr>
              <a:t>Some data sets are temporary, external, or ad-hoc don’t need to </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be consolidated</a:t>
            </a:r>
          </a:p>
          <a:p>
            <a:pPr>
              <a:spcAft>
                <a:spcPts val="1800"/>
              </a:spcAft>
            </a:pPr>
            <a:r>
              <a:rPr lang="en-US" sz="1600" dirty="0">
                <a:solidFill>
                  <a:schemeClr val="tx2"/>
                </a:solidFill>
                <a:latin typeface="+mj-lt"/>
              </a:rPr>
              <a:t>Efficiency</a:t>
            </a:r>
            <a:br>
              <a:rPr lang="en-US" sz="1600" dirty="0">
                <a:solidFill>
                  <a:schemeClr val="tx2"/>
                </a:solidFill>
                <a:latin typeface="+mj-lt"/>
              </a:rPr>
            </a:br>
            <a:r>
              <a:rPr lang="en-US" sz="1600" dirty="0">
                <a:gradFill>
                  <a:gsLst>
                    <a:gs pos="2917">
                      <a:schemeClr val="tx1"/>
                    </a:gs>
                    <a:gs pos="30000">
                      <a:schemeClr val="tx1"/>
                    </a:gs>
                  </a:gsLst>
                  <a:lin ang="5400000" scaled="0"/>
                </a:gradFill>
              </a:rPr>
              <a:t>Tech-smart business users have fresh and innovative ideas they need to explore with agility</a:t>
            </a:r>
          </a:p>
        </p:txBody>
      </p:sp>
      <p:sp>
        <p:nvSpPr>
          <p:cNvPr id="73" name="Rectangle 72">
            <a:extLst>
              <a:ext uri="{FF2B5EF4-FFF2-40B4-BE49-F238E27FC236}">
                <a16:creationId xmlns:a16="http://schemas.microsoft.com/office/drawing/2014/main" id="{7B234510-046C-6F42-BE2C-39B2CD0C166A}"/>
              </a:ext>
            </a:extLst>
          </p:cNvPr>
          <p:cNvSpPr/>
          <p:nvPr/>
        </p:nvSpPr>
        <p:spPr bwMode="auto">
          <a:xfrm>
            <a:off x="9925051" y="5255738"/>
            <a:ext cx="1638300" cy="284249"/>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chemeClr val="bg1">
                    <a:lumMod val="85000"/>
                  </a:schemeClr>
                </a:solidFill>
                <a:latin typeface="+mj-lt"/>
              </a:rPr>
              <a:t>BI models</a:t>
            </a:r>
          </a:p>
        </p:txBody>
      </p:sp>
      <p:sp>
        <p:nvSpPr>
          <p:cNvPr id="77" name="Rectangle 76">
            <a:extLst>
              <a:ext uri="{FF2B5EF4-FFF2-40B4-BE49-F238E27FC236}">
                <a16:creationId xmlns:a16="http://schemas.microsoft.com/office/drawing/2014/main" id="{883B46B1-1ECA-1D4A-B4E5-CD66E1AE0A28}"/>
              </a:ext>
            </a:extLst>
          </p:cNvPr>
          <p:cNvSpPr/>
          <p:nvPr/>
        </p:nvSpPr>
        <p:spPr bwMode="auto">
          <a:xfrm>
            <a:off x="9770574" y="5887074"/>
            <a:ext cx="1888465" cy="433875"/>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chemeClr val="tx1"/>
                </a:solidFill>
              </a:rPr>
              <a:t>Ad-hoc, departmental and external sources</a:t>
            </a:r>
          </a:p>
        </p:txBody>
      </p:sp>
      <p:cxnSp>
        <p:nvCxnSpPr>
          <p:cNvPr id="78" name="Straight Arrow Connector 77">
            <a:extLst>
              <a:ext uri="{FF2B5EF4-FFF2-40B4-BE49-F238E27FC236}">
                <a16:creationId xmlns:a16="http://schemas.microsoft.com/office/drawing/2014/main" id="{2E4EE0B0-D044-CA4C-9EE4-DE4DE237E4EE}"/>
              </a:ext>
            </a:extLst>
          </p:cNvPr>
          <p:cNvCxnSpPr>
            <a:cxnSpLocks/>
          </p:cNvCxnSpPr>
          <p:nvPr/>
        </p:nvCxnSpPr>
        <p:spPr>
          <a:xfrm>
            <a:off x="9389376" y="5395422"/>
            <a:ext cx="373475" cy="0"/>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0C2CB23F-1696-6640-959E-698C559DFB89}"/>
              </a:ext>
            </a:extLst>
          </p:cNvPr>
          <p:cNvSpPr txBox="1"/>
          <p:nvPr/>
        </p:nvSpPr>
        <p:spPr>
          <a:xfrm>
            <a:off x="7553875" y="4316774"/>
            <a:ext cx="1624764"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mj-lt"/>
                <a:ea typeface="+mn-ea"/>
                <a:cs typeface="+mn-cs"/>
              </a:rPr>
              <a:t>Azure Synapse Analytics</a:t>
            </a:r>
          </a:p>
        </p:txBody>
      </p:sp>
      <p:sp>
        <p:nvSpPr>
          <p:cNvPr id="36" name="Rectangle 35">
            <a:extLst>
              <a:ext uri="{FF2B5EF4-FFF2-40B4-BE49-F238E27FC236}">
                <a16:creationId xmlns:a16="http://schemas.microsoft.com/office/drawing/2014/main" id="{6061F93C-3483-AE4C-865A-4D3447304CD0}"/>
              </a:ext>
            </a:extLst>
          </p:cNvPr>
          <p:cNvSpPr/>
          <p:nvPr/>
        </p:nvSpPr>
        <p:spPr bwMode="auto">
          <a:xfrm>
            <a:off x="4868458" y="4824830"/>
            <a:ext cx="2128853" cy="300242"/>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chemeClr val="bg1">
                    <a:lumMod val="85000"/>
                  </a:schemeClr>
                </a:solidFill>
                <a:latin typeface="+mj-lt"/>
              </a:rPr>
              <a:t>Line-of-Business sources</a:t>
            </a:r>
          </a:p>
        </p:txBody>
      </p:sp>
      <p:sp>
        <p:nvSpPr>
          <p:cNvPr id="37" name="TextBox 36">
            <a:extLst>
              <a:ext uri="{FF2B5EF4-FFF2-40B4-BE49-F238E27FC236}">
                <a16:creationId xmlns:a16="http://schemas.microsoft.com/office/drawing/2014/main" id="{6B18FA4F-5A48-764F-88E4-7D59FAFCC423}"/>
              </a:ext>
            </a:extLst>
          </p:cNvPr>
          <p:cNvSpPr txBox="1"/>
          <p:nvPr/>
        </p:nvSpPr>
        <p:spPr>
          <a:xfrm>
            <a:off x="10387193" y="4742930"/>
            <a:ext cx="708798" cy="193899"/>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lumMod val="85000"/>
                  </a:schemeClr>
                </a:solidFill>
                <a:effectLst/>
                <a:uLnTx/>
                <a:uFillTx/>
                <a:latin typeface="+mj-lt"/>
                <a:ea typeface="+mn-ea"/>
                <a:cs typeface="+mn-cs"/>
              </a:rPr>
              <a:t>Power BI</a:t>
            </a:r>
          </a:p>
        </p:txBody>
      </p:sp>
      <p:grpSp>
        <p:nvGrpSpPr>
          <p:cNvPr id="38" name="Group 37">
            <a:extLst>
              <a:ext uri="{FF2B5EF4-FFF2-40B4-BE49-F238E27FC236}">
                <a16:creationId xmlns:a16="http://schemas.microsoft.com/office/drawing/2014/main" id="{FA010742-3FE8-1D4D-82BA-87A817FB630F}"/>
              </a:ext>
            </a:extLst>
          </p:cNvPr>
          <p:cNvGrpSpPr/>
          <p:nvPr/>
        </p:nvGrpSpPr>
        <p:grpSpPr>
          <a:xfrm>
            <a:off x="10453170" y="4152811"/>
            <a:ext cx="576844" cy="435515"/>
            <a:chOff x="2851176" y="840527"/>
            <a:chExt cx="3024388" cy="2283410"/>
          </a:xfrm>
        </p:grpSpPr>
        <p:sp>
          <p:nvSpPr>
            <p:cNvPr id="39" name="Freeform: Shape 338">
              <a:extLst>
                <a:ext uri="{FF2B5EF4-FFF2-40B4-BE49-F238E27FC236}">
                  <a16:creationId xmlns:a16="http://schemas.microsoft.com/office/drawing/2014/main" id="{E5F5BB52-B234-C54E-A791-69B3F4EB89B2}"/>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bg1">
                <a:lumMod val="85000"/>
              </a:schemeClr>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0" name="Freeform: Shape 339">
              <a:extLst>
                <a:ext uri="{FF2B5EF4-FFF2-40B4-BE49-F238E27FC236}">
                  <a16:creationId xmlns:a16="http://schemas.microsoft.com/office/drawing/2014/main" id="{700E7180-B094-284B-B22D-10D65FFEC596}"/>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chemeClr val="bg1">
                <a:lumMod val="85000"/>
              </a:schemeClr>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1" name="TextBox 40">
            <a:extLst>
              <a:ext uri="{FF2B5EF4-FFF2-40B4-BE49-F238E27FC236}">
                <a16:creationId xmlns:a16="http://schemas.microsoft.com/office/drawing/2014/main" id="{1B5F3C4D-37A1-814D-BBCC-2FEB7DEAEDC1}"/>
              </a:ext>
            </a:extLst>
          </p:cNvPr>
          <p:cNvSpPr txBox="1"/>
          <p:nvPr/>
        </p:nvSpPr>
        <p:spPr>
          <a:xfrm>
            <a:off x="5419770" y="4316774"/>
            <a:ext cx="1023435"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lumMod val="85000"/>
                  </a:schemeClr>
                </a:solidFill>
                <a:effectLst/>
                <a:uLnTx/>
                <a:uFillTx/>
                <a:latin typeface="+mj-lt"/>
                <a:ea typeface="+mn-ea"/>
                <a:cs typeface="+mn-cs"/>
              </a:rPr>
              <a:t>Azure Data Factory</a:t>
            </a:r>
          </a:p>
        </p:txBody>
      </p:sp>
      <p:sp>
        <p:nvSpPr>
          <p:cNvPr id="42" name="Freeform 41">
            <a:extLst>
              <a:ext uri="{FF2B5EF4-FFF2-40B4-BE49-F238E27FC236}">
                <a16:creationId xmlns:a16="http://schemas.microsoft.com/office/drawing/2014/main" id="{FC6D2934-25D4-FF42-B1DA-BCB891E6E254}"/>
              </a:ext>
            </a:extLst>
          </p:cNvPr>
          <p:cNvSpPr/>
          <p:nvPr/>
        </p:nvSpPr>
        <p:spPr bwMode="auto">
          <a:xfrm>
            <a:off x="5673945" y="3615575"/>
            <a:ext cx="519649" cy="51795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AA6C6D60-BBB5-6A45-BC8C-FB30662BB752}"/>
              </a:ext>
            </a:extLst>
          </p:cNvPr>
          <p:cNvCxnSpPr>
            <a:cxnSpLocks/>
          </p:cNvCxnSpPr>
          <p:nvPr/>
        </p:nvCxnSpPr>
        <p:spPr>
          <a:xfrm>
            <a:off x="9262376" y="4969621"/>
            <a:ext cx="373475"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3CC0EAA3-1737-8F4B-A326-23F1548641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15774" y="3480675"/>
            <a:ext cx="606276" cy="697036"/>
          </a:xfrm>
          <a:prstGeom prst="rect">
            <a:avLst/>
          </a:prstGeom>
        </p:spPr>
      </p:pic>
    </p:spTree>
    <p:extLst>
      <p:ext uri="{BB962C8B-B14F-4D97-AF65-F5344CB8AC3E}">
        <p14:creationId xmlns:p14="http://schemas.microsoft.com/office/powerpoint/2010/main" val="2538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60">
            <a:extLst>
              <a:ext uri="{FF2B5EF4-FFF2-40B4-BE49-F238E27FC236}">
                <a16:creationId xmlns:a16="http://schemas.microsoft.com/office/drawing/2014/main" id="{849E1ECB-D45A-764D-8D4C-F86D3640CF2D}"/>
              </a:ext>
            </a:extLst>
          </p:cNvPr>
          <p:cNvSpPr/>
          <p:nvPr/>
        </p:nvSpPr>
        <p:spPr bwMode="auto">
          <a:xfrm flipV="1">
            <a:off x="5905501" y="3023286"/>
            <a:ext cx="4838700" cy="1383070"/>
          </a:xfrm>
          <a:custGeom>
            <a:avLst/>
            <a:gdLst>
              <a:gd name="connsiteX0" fmla="*/ 0 w 6286500"/>
              <a:gd name="connsiteY0" fmla="*/ 0 h 657225"/>
              <a:gd name="connsiteX1" fmla="*/ 0 w 6286500"/>
              <a:gd name="connsiteY1" fmla="*/ 657225 h 657225"/>
              <a:gd name="connsiteX2" fmla="*/ 6286500 w 6286500"/>
              <a:gd name="connsiteY2" fmla="*/ 657225 h 657225"/>
              <a:gd name="connsiteX3" fmla="*/ 6286500 w 6286500"/>
              <a:gd name="connsiteY3" fmla="*/ 0 h 657225"/>
              <a:gd name="connsiteX0" fmla="*/ 0 w 6286500"/>
              <a:gd name="connsiteY0" fmla="*/ 0 h 1093670"/>
              <a:gd name="connsiteX1" fmla="*/ 0 w 6286500"/>
              <a:gd name="connsiteY1" fmla="*/ 1093670 h 1093670"/>
              <a:gd name="connsiteX2" fmla="*/ 6286500 w 6286500"/>
              <a:gd name="connsiteY2" fmla="*/ 1093670 h 1093670"/>
              <a:gd name="connsiteX3" fmla="*/ 6286500 w 6286500"/>
              <a:gd name="connsiteY3" fmla="*/ 436445 h 1093670"/>
            </a:gdLst>
            <a:ahLst/>
            <a:cxnLst>
              <a:cxn ang="0">
                <a:pos x="connsiteX0" y="connsiteY0"/>
              </a:cxn>
              <a:cxn ang="0">
                <a:pos x="connsiteX1" y="connsiteY1"/>
              </a:cxn>
              <a:cxn ang="0">
                <a:pos x="connsiteX2" y="connsiteY2"/>
              </a:cxn>
              <a:cxn ang="0">
                <a:pos x="connsiteX3" y="connsiteY3"/>
              </a:cxn>
            </a:cxnLst>
            <a:rect l="l" t="t" r="r" b="b"/>
            <a:pathLst>
              <a:path w="6286500" h="1093670">
                <a:moveTo>
                  <a:pt x="0" y="0"/>
                </a:moveTo>
                <a:lnTo>
                  <a:pt x="0" y="1093670"/>
                </a:lnTo>
                <a:lnTo>
                  <a:pt x="6286500" y="1093670"/>
                </a:lnTo>
                <a:lnTo>
                  <a:pt x="6286500" y="436445"/>
                </a:lnTo>
              </a:path>
            </a:pathLst>
          </a:custGeom>
          <a:noFill/>
          <a:ln w="19050">
            <a:solidFill>
              <a:schemeClr val="tx1"/>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6705AEB-B925-584D-87A5-8D29045F7917}"/>
              </a:ext>
            </a:extLst>
          </p:cNvPr>
          <p:cNvSpPr/>
          <p:nvPr/>
        </p:nvSpPr>
        <p:spPr bwMode="auto">
          <a:xfrm>
            <a:off x="5010255" y="4316774"/>
            <a:ext cx="1866492" cy="1409168"/>
          </a:xfrm>
          <a:prstGeom prst="rect">
            <a:avLst/>
          </a:prstGeom>
          <a:solidFill>
            <a:schemeClr val="bg1"/>
          </a:solidFill>
          <a:ln w="19050">
            <a:noFill/>
            <a:headEnd type="none" w="med" len="med"/>
            <a:tailEnd type="none" w="med" len="med"/>
          </a:ln>
          <a:effectLst>
            <a:outerShdw blurRad="127000" dist="38100" dir="5400000" algn="tl" rotWithShape="0">
              <a:prstClr val="black">
                <a:alpha val="34000"/>
              </a:prstClr>
            </a:outerShdw>
          </a:effectLst>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90722B7B-8743-BE4C-8AC6-578BADE235C7}"/>
              </a:ext>
            </a:extLst>
          </p:cNvPr>
          <p:cNvSpPr>
            <a:spLocks noGrp="1"/>
          </p:cNvSpPr>
          <p:nvPr>
            <p:ph type="title"/>
          </p:nvPr>
        </p:nvSpPr>
        <p:spPr>
          <a:xfrm>
            <a:off x="426425" y="1905395"/>
            <a:ext cx="3231175" cy="443198"/>
          </a:xfrm>
        </p:spPr>
        <p:txBody>
          <a:bodyPr/>
          <a:lstStyle/>
          <a:p>
            <a:r>
              <a:rPr lang="en-US" sz="1600" dirty="0">
                <a:solidFill>
                  <a:schemeClr val="tx2"/>
                </a:solidFill>
              </a:rPr>
              <a:t>Data science models in the enterprise environment</a:t>
            </a:r>
          </a:p>
        </p:txBody>
      </p:sp>
      <p:sp>
        <p:nvSpPr>
          <p:cNvPr id="44" name="TextBox 43">
            <a:extLst>
              <a:ext uri="{FF2B5EF4-FFF2-40B4-BE49-F238E27FC236}">
                <a16:creationId xmlns:a16="http://schemas.microsoft.com/office/drawing/2014/main" id="{7E8C88F4-8C2B-6C41-A471-3B91CDA70859}"/>
              </a:ext>
            </a:extLst>
          </p:cNvPr>
          <p:cNvSpPr txBox="1"/>
          <p:nvPr/>
        </p:nvSpPr>
        <p:spPr>
          <a:xfrm>
            <a:off x="429844" y="2526040"/>
            <a:ext cx="3603313" cy="1969770"/>
          </a:xfrm>
          <a:prstGeom prst="rect">
            <a:avLst/>
          </a:prstGeom>
          <a:noFill/>
        </p:spPr>
        <p:txBody>
          <a:bodyPr wrap="square" lIns="0" tIns="0" rIns="0" bIns="0" rtlCol="0">
            <a:spAutoFit/>
          </a:bodyPr>
          <a:lstStyle/>
          <a:p>
            <a:pPr>
              <a:spcAft>
                <a:spcPts val="1200"/>
              </a:spcAft>
            </a:pPr>
            <a:r>
              <a:rPr lang="en-US" sz="3200" dirty="0">
                <a:latin typeface="+mj-lt"/>
                <a:cs typeface="Segoe UI" panose="020B0502040204020203" pitchFamily="34" charset="0"/>
              </a:rPr>
              <a:t>What is the role of the data warehouse with data science? </a:t>
            </a:r>
          </a:p>
        </p:txBody>
      </p:sp>
      <p:cxnSp>
        <p:nvCxnSpPr>
          <p:cNvPr id="30" name="Straight Connector 29">
            <a:extLst>
              <a:ext uri="{FF2B5EF4-FFF2-40B4-BE49-F238E27FC236}">
                <a16:creationId xmlns:a16="http://schemas.microsoft.com/office/drawing/2014/main" id="{F2EC97E6-7F1A-1244-926E-1CB3D87E548E}"/>
              </a:ext>
            </a:extLst>
          </p:cNvPr>
          <p:cNvCxnSpPr>
            <a:cxnSpLocks/>
          </p:cNvCxnSpPr>
          <p:nvPr/>
        </p:nvCxnSpPr>
        <p:spPr>
          <a:xfrm flipV="1">
            <a:off x="4520066" y="444501"/>
            <a:ext cx="0" cy="5858328"/>
          </a:xfrm>
          <a:prstGeom prst="line">
            <a:avLst/>
          </a:prstGeom>
          <a:ln w="190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1C0C215-C41C-9A4A-92D8-620E522BF52A}"/>
              </a:ext>
            </a:extLst>
          </p:cNvPr>
          <p:cNvCxnSpPr>
            <a:cxnSpLocks/>
          </p:cNvCxnSpPr>
          <p:nvPr/>
        </p:nvCxnSpPr>
        <p:spPr>
          <a:xfrm>
            <a:off x="6879212" y="5416218"/>
            <a:ext cx="373475"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8E44EAE-3D1A-3046-936A-547135BC2B55}"/>
              </a:ext>
            </a:extLst>
          </p:cNvPr>
          <p:cNvSpPr/>
          <p:nvPr/>
        </p:nvSpPr>
        <p:spPr bwMode="auto">
          <a:xfrm>
            <a:off x="7385666" y="3265742"/>
            <a:ext cx="1866492" cy="2464165"/>
          </a:xfrm>
          <a:prstGeom prst="rect">
            <a:avLst/>
          </a:prstGeom>
          <a:solidFill>
            <a:schemeClr val="bg1"/>
          </a:solidFill>
          <a:ln w="19050">
            <a:noFill/>
            <a:headEnd type="none" w="med" len="med"/>
            <a:tailEnd type="none" w="med" len="med"/>
          </a:ln>
          <a:effectLst>
            <a:outerShdw blurRad="127000" dist="38100" dir="5400000" algn="tl" rotWithShape="0">
              <a:prstClr val="black">
                <a:alpha val="34000"/>
              </a:prstClr>
            </a:outerShdw>
          </a:effectLst>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6" name="Rectangle 65">
            <a:extLst>
              <a:ext uri="{FF2B5EF4-FFF2-40B4-BE49-F238E27FC236}">
                <a16:creationId xmlns:a16="http://schemas.microsoft.com/office/drawing/2014/main" id="{7878506C-2FCB-A94A-8432-AD66757AFC36}"/>
              </a:ext>
            </a:extLst>
          </p:cNvPr>
          <p:cNvSpPr/>
          <p:nvPr/>
        </p:nvSpPr>
        <p:spPr bwMode="auto">
          <a:xfrm>
            <a:off x="7477165" y="4829617"/>
            <a:ext cx="1734739" cy="318408"/>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chemeClr val="tx2"/>
                </a:solidFill>
                <a:latin typeface="+mj-lt"/>
              </a:rPr>
              <a:t>Enterprise models</a:t>
            </a:r>
          </a:p>
        </p:txBody>
      </p:sp>
      <p:cxnSp>
        <p:nvCxnSpPr>
          <p:cNvPr id="78" name="Straight Arrow Connector 77">
            <a:extLst>
              <a:ext uri="{FF2B5EF4-FFF2-40B4-BE49-F238E27FC236}">
                <a16:creationId xmlns:a16="http://schemas.microsoft.com/office/drawing/2014/main" id="{2E4EE0B0-D044-CA4C-9EE4-DE4DE237E4EE}"/>
              </a:ext>
            </a:extLst>
          </p:cNvPr>
          <p:cNvCxnSpPr>
            <a:cxnSpLocks/>
          </p:cNvCxnSpPr>
          <p:nvPr/>
        </p:nvCxnSpPr>
        <p:spPr>
          <a:xfrm>
            <a:off x="7012191" y="5566376"/>
            <a:ext cx="373475" cy="0"/>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77973D16-103E-8D4B-8EA9-BD5821763B32}"/>
              </a:ext>
            </a:extLst>
          </p:cNvPr>
          <p:cNvSpPr txBox="1"/>
          <p:nvPr/>
        </p:nvSpPr>
        <p:spPr>
          <a:xfrm>
            <a:off x="5419770" y="5170740"/>
            <a:ext cx="1023435"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lumMod val="85000"/>
                  </a:schemeClr>
                </a:solidFill>
                <a:effectLst/>
                <a:uLnTx/>
                <a:uFillTx/>
                <a:latin typeface="+mj-lt"/>
                <a:ea typeface="+mn-ea"/>
                <a:cs typeface="+mn-cs"/>
              </a:rPr>
              <a:t>Azure Databricks</a:t>
            </a:r>
          </a:p>
        </p:txBody>
      </p:sp>
      <p:sp>
        <p:nvSpPr>
          <p:cNvPr id="36" name="TextBox 35">
            <a:extLst>
              <a:ext uri="{FF2B5EF4-FFF2-40B4-BE49-F238E27FC236}">
                <a16:creationId xmlns:a16="http://schemas.microsoft.com/office/drawing/2014/main" id="{0CD041FA-7936-4741-924B-7020CD7BFF13}"/>
              </a:ext>
            </a:extLst>
          </p:cNvPr>
          <p:cNvSpPr txBox="1"/>
          <p:nvPr/>
        </p:nvSpPr>
        <p:spPr>
          <a:xfrm>
            <a:off x="4962826" y="427515"/>
            <a:ext cx="6577113" cy="1215717"/>
          </a:xfrm>
          <a:prstGeom prst="rect">
            <a:avLst/>
          </a:prstGeom>
          <a:noFill/>
        </p:spPr>
        <p:txBody>
          <a:bodyPr wrap="square" lIns="0" tIns="0" rIns="0" bIns="0" rtlCol="0">
            <a:spAutoFit/>
          </a:bodyPr>
          <a:lstStyle/>
          <a:p>
            <a:pPr>
              <a:spcAft>
                <a:spcPts val="1800"/>
              </a:spcAft>
            </a:pPr>
            <a:r>
              <a:rPr lang="en-US" sz="1600" dirty="0">
                <a:solidFill>
                  <a:schemeClr val="tx2"/>
                </a:solidFill>
                <a:latin typeface="+mj-lt"/>
              </a:rPr>
              <a:t>Integrating results with enterprise models</a:t>
            </a:r>
            <a:br>
              <a:rPr lang="en-US" sz="1600" dirty="0">
                <a:solidFill>
                  <a:schemeClr val="tx2"/>
                </a:solidFill>
                <a:latin typeface="+mj-lt"/>
              </a:rPr>
            </a:br>
            <a:r>
              <a:rPr lang="en-US" sz="1600" dirty="0">
                <a:gradFill>
                  <a:gsLst>
                    <a:gs pos="2917">
                      <a:schemeClr val="tx1"/>
                    </a:gs>
                    <a:gs pos="30000">
                      <a:schemeClr val="tx1"/>
                    </a:gs>
                  </a:gsLst>
                  <a:lin ang="5400000" scaled="0"/>
                </a:gradFill>
              </a:rPr>
              <a:t>Making the results of data science easily available for business functions</a:t>
            </a:r>
          </a:p>
          <a:p>
            <a:pPr>
              <a:spcAft>
                <a:spcPts val="1800"/>
              </a:spcAft>
            </a:pPr>
            <a:r>
              <a:rPr lang="en-US" sz="1600" dirty="0">
                <a:solidFill>
                  <a:schemeClr val="tx2"/>
                </a:solidFill>
                <a:latin typeface="+mj-lt"/>
              </a:rPr>
              <a:t>Serving enterprise data for data scientists</a:t>
            </a:r>
            <a:br>
              <a:rPr lang="en-US" sz="1600" dirty="0">
                <a:solidFill>
                  <a:schemeClr val="tx2"/>
                </a:solidFill>
                <a:latin typeface="+mj-lt"/>
              </a:rPr>
            </a:br>
            <a:r>
              <a:rPr lang="en-US" sz="1600" dirty="0">
                <a:gradFill>
                  <a:gsLst>
                    <a:gs pos="2917">
                      <a:schemeClr val="tx1"/>
                    </a:gs>
                    <a:gs pos="30000">
                      <a:schemeClr val="tx1"/>
                    </a:gs>
                  </a:gsLst>
                  <a:lin ang="5400000" scaled="0"/>
                </a:gradFill>
              </a:rPr>
              <a:t>Helps ensure consistency across diverse analyses </a:t>
            </a:r>
          </a:p>
        </p:txBody>
      </p:sp>
      <p:grpSp>
        <p:nvGrpSpPr>
          <p:cNvPr id="56" name="Group 55">
            <a:extLst>
              <a:ext uri="{FF2B5EF4-FFF2-40B4-BE49-F238E27FC236}">
                <a16:creationId xmlns:a16="http://schemas.microsoft.com/office/drawing/2014/main" id="{F200BE95-2A02-7940-B2AC-5963FCB03E6F}"/>
              </a:ext>
            </a:extLst>
          </p:cNvPr>
          <p:cNvGrpSpPr/>
          <p:nvPr/>
        </p:nvGrpSpPr>
        <p:grpSpPr>
          <a:xfrm>
            <a:off x="5687324" y="4519917"/>
            <a:ext cx="483025" cy="492333"/>
            <a:chOff x="7158422" y="1607015"/>
            <a:chExt cx="2726357" cy="2778897"/>
          </a:xfrm>
        </p:grpSpPr>
        <p:sp>
          <p:nvSpPr>
            <p:cNvPr id="57" name="Freeform 242">
              <a:extLst>
                <a:ext uri="{FF2B5EF4-FFF2-40B4-BE49-F238E27FC236}">
                  <a16:creationId xmlns:a16="http://schemas.microsoft.com/office/drawing/2014/main" id="{650FABE4-D08E-6044-97F7-0CFD84BB75F9}"/>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bg1">
                <a:lumMod val="75000"/>
              </a:schemeClr>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58" name="Diamond 57">
              <a:extLst>
                <a:ext uri="{FF2B5EF4-FFF2-40B4-BE49-F238E27FC236}">
                  <a16:creationId xmlns:a16="http://schemas.microsoft.com/office/drawing/2014/main" id="{B9581915-1B67-3B42-BBAC-E4AF31942F77}"/>
                </a:ext>
              </a:extLst>
            </p:cNvPr>
            <p:cNvSpPr/>
            <p:nvPr/>
          </p:nvSpPr>
          <p:spPr bwMode="auto">
            <a:xfrm>
              <a:off x="7158422" y="2521415"/>
              <a:ext cx="2726357" cy="1414112"/>
            </a:xfrm>
            <a:prstGeom prst="diamond">
              <a:avLst/>
            </a:prstGeom>
            <a:solidFill>
              <a:schemeClr val="bg1">
                <a:lumMod val="85000"/>
              </a:schemeClr>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Freeform 243">
              <a:extLst>
                <a:ext uri="{FF2B5EF4-FFF2-40B4-BE49-F238E27FC236}">
                  <a16:creationId xmlns:a16="http://schemas.microsoft.com/office/drawing/2014/main" id="{3F75F925-5459-DA49-AC4C-B85E081A275A}"/>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bg1">
                <a:lumMod val="75000"/>
              </a:schemeClr>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0" name="Diamond 59">
              <a:extLst>
                <a:ext uri="{FF2B5EF4-FFF2-40B4-BE49-F238E27FC236}">
                  <a16:creationId xmlns:a16="http://schemas.microsoft.com/office/drawing/2014/main" id="{0345FB85-5285-D747-98AC-9B5846447FD6}"/>
                </a:ext>
              </a:extLst>
            </p:cNvPr>
            <p:cNvSpPr/>
            <p:nvPr/>
          </p:nvSpPr>
          <p:spPr bwMode="auto">
            <a:xfrm>
              <a:off x="7158422" y="1607015"/>
              <a:ext cx="2726357" cy="1414112"/>
            </a:xfrm>
            <a:prstGeom prst="diamond">
              <a:avLst/>
            </a:prstGeom>
            <a:solidFill>
              <a:schemeClr val="bg1">
                <a:lumMod val="85000"/>
              </a:schemeClr>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76" name="Rectangle 75">
            <a:extLst>
              <a:ext uri="{FF2B5EF4-FFF2-40B4-BE49-F238E27FC236}">
                <a16:creationId xmlns:a16="http://schemas.microsoft.com/office/drawing/2014/main" id="{39A9CD95-F962-0D47-BB08-C06676F97C3F}"/>
              </a:ext>
            </a:extLst>
          </p:cNvPr>
          <p:cNvSpPr/>
          <p:nvPr/>
        </p:nvSpPr>
        <p:spPr bwMode="auto">
          <a:xfrm>
            <a:off x="7477165" y="5310595"/>
            <a:ext cx="1734739" cy="318408"/>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chemeClr val="tx2"/>
                </a:solidFill>
                <a:latin typeface="+mj-lt"/>
              </a:rPr>
              <a:t>Data science results</a:t>
            </a:r>
          </a:p>
        </p:txBody>
      </p:sp>
      <p:cxnSp>
        <p:nvCxnSpPr>
          <p:cNvPr id="81" name="Straight Arrow Connector 80">
            <a:extLst>
              <a:ext uri="{FF2B5EF4-FFF2-40B4-BE49-F238E27FC236}">
                <a16:creationId xmlns:a16="http://schemas.microsoft.com/office/drawing/2014/main" id="{BCDFB09B-086C-0745-9870-831D7B019301}"/>
              </a:ext>
            </a:extLst>
          </p:cNvPr>
          <p:cNvCxnSpPr>
            <a:cxnSpLocks/>
          </p:cNvCxnSpPr>
          <p:nvPr/>
        </p:nvCxnSpPr>
        <p:spPr>
          <a:xfrm flipV="1">
            <a:off x="8331200" y="5131486"/>
            <a:ext cx="0" cy="22860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3AD6F297-87E4-5542-9E91-B93069BD0377}"/>
              </a:ext>
            </a:extLst>
          </p:cNvPr>
          <p:cNvSpPr txBox="1"/>
          <p:nvPr/>
        </p:nvSpPr>
        <p:spPr>
          <a:xfrm>
            <a:off x="7553875" y="4316774"/>
            <a:ext cx="1624764"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mj-lt"/>
                <a:ea typeface="+mn-ea"/>
                <a:cs typeface="+mn-cs"/>
              </a:rPr>
              <a:t>Azure Synapse Analytics</a:t>
            </a:r>
          </a:p>
        </p:txBody>
      </p:sp>
      <p:sp>
        <p:nvSpPr>
          <p:cNvPr id="50" name="Rectangle 49">
            <a:extLst>
              <a:ext uri="{FF2B5EF4-FFF2-40B4-BE49-F238E27FC236}">
                <a16:creationId xmlns:a16="http://schemas.microsoft.com/office/drawing/2014/main" id="{07B7D9A8-AC88-2847-A494-0224C0E5227C}"/>
              </a:ext>
            </a:extLst>
          </p:cNvPr>
          <p:cNvSpPr/>
          <p:nvPr/>
        </p:nvSpPr>
        <p:spPr bwMode="auto">
          <a:xfrm>
            <a:off x="9770574" y="3880191"/>
            <a:ext cx="1866492" cy="1849704"/>
          </a:xfrm>
          <a:prstGeom prst="rect">
            <a:avLst/>
          </a:prstGeom>
          <a:solidFill>
            <a:schemeClr val="bg1"/>
          </a:solidFill>
          <a:ln w="19050">
            <a:noFill/>
            <a:headEnd type="none" w="med" len="med"/>
            <a:tailEnd type="none" w="med" len="med"/>
          </a:ln>
          <a:effectLst>
            <a:outerShdw blurRad="127000" dist="38100" dir="5400000" algn="tl" rotWithShape="0">
              <a:prstClr val="black">
                <a:alpha val="34000"/>
              </a:prstClr>
            </a:outerShdw>
          </a:effectLst>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1" name="TextBox 50">
            <a:extLst>
              <a:ext uri="{FF2B5EF4-FFF2-40B4-BE49-F238E27FC236}">
                <a16:creationId xmlns:a16="http://schemas.microsoft.com/office/drawing/2014/main" id="{D9804DA3-B9B2-EB47-8717-65F1C152869E}"/>
              </a:ext>
            </a:extLst>
          </p:cNvPr>
          <p:cNvSpPr txBox="1"/>
          <p:nvPr/>
        </p:nvSpPr>
        <p:spPr>
          <a:xfrm>
            <a:off x="10387193" y="4742930"/>
            <a:ext cx="708798" cy="193899"/>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lumMod val="85000"/>
                  </a:schemeClr>
                </a:solidFill>
                <a:effectLst/>
                <a:uLnTx/>
                <a:uFillTx/>
                <a:latin typeface="+mj-lt"/>
                <a:ea typeface="+mn-ea"/>
                <a:cs typeface="+mn-cs"/>
              </a:rPr>
              <a:t>Power BI</a:t>
            </a:r>
          </a:p>
        </p:txBody>
      </p:sp>
      <p:grpSp>
        <p:nvGrpSpPr>
          <p:cNvPr id="52" name="Group 51">
            <a:extLst>
              <a:ext uri="{FF2B5EF4-FFF2-40B4-BE49-F238E27FC236}">
                <a16:creationId xmlns:a16="http://schemas.microsoft.com/office/drawing/2014/main" id="{770F6CD2-1C36-4443-884A-7BF123698013}"/>
              </a:ext>
            </a:extLst>
          </p:cNvPr>
          <p:cNvGrpSpPr/>
          <p:nvPr/>
        </p:nvGrpSpPr>
        <p:grpSpPr>
          <a:xfrm>
            <a:off x="10453170" y="4152811"/>
            <a:ext cx="576844" cy="435515"/>
            <a:chOff x="2851176" y="840527"/>
            <a:chExt cx="3024388" cy="2283410"/>
          </a:xfrm>
        </p:grpSpPr>
        <p:sp>
          <p:nvSpPr>
            <p:cNvPr id="54" name="Freeform: Shape 338">
              <a:extLst>
                <a:ext uri="{FF2B5EF4-FFF2-40B4-BE49-F238E27FC236}">
                  <a16:creationId xmlns:a16="http://schemas.microsoft.com/office/drawing/2014/main" id="{2140526D-700F-764E-88B9-B3DB93CBB76C}"/>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bg1">
                <a:lumMod val="85000"/>
              </a:schemeClr>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Freeform: Shape 339">
              <a:extLst>
                <a:ext uri="{FF2B5EF4-FFF2-40B4-BE49-F238E27FC236}">
                  <a16:creationId xmlns:a16="http://schemas.microsoft.com/office/drawing/2014/main" id="{F4ADA11E-0020-A645-ABB0-13012ED69D88}"/>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chemeClr val="bg1">
                <a:lumMod val="85000"/>
              </a:schemeClr>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cxnSp>
        <p:nvCxnSpPr>
          <p:cNvPr id="63" name="Straight Arrow Connector 62">
            <a:extLst>
              <a:ext uri="{FF2B5EF4-FFF2-40B4-BE49-F238E27FC236}">
                <a16:creationId xmlns:a16="http://schemas.microsoft.com/office/drawing/2014/main" id="{7A50F762-6F02-2A4A-8966-B56D1CC1C4F5}"/>
              </a:ext>
            </a:extLst>
          </p:cNvPr>
          <p:cNvCxnSpPr>
            <a:cxnSpLocks/>
          </p:cNvCxnSpPr>
          <p:nvPr/>
        </p:nvCxnSpPr>
        <p:spPr>
          <a:xfrm>
            <a:off x="9262376" y="4969621"/>
            <a:ext cx="373475"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38" name="Graphic 37">
            <a:extLst>
              <a:ext uri="{FF2B5EF4-FFF2-40B4-BE49-F238E27FC236}">
                <a16:creationId xmlns:a16="http://schemas.microsoft.com/office/drawing/2014/main" id="{3332FF3E-F0F5-1049-85CE-42FA44E4AB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15774" y="3480675"/>
            <a:ext cx="606276" cy="697036"/>
          </a:xfrm>
          <a:prstGeom prst="rect">
            <a:avLst/>
          </a:prstGeom>
        </p:spPr>
      </p:pic>
    </p:spTree>
    <p:extLst>
      <p:ext uri="{BB962C8B-B14F-4D97-AF65-F5344CB8AC3E}">
        <p14:creationId xmlns:p14="http://schemas.microsoft.com/office/powerpoint/2010/main" val="57016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6490C-6182-2844-BECA-279A9317368D}"/>
              </a:ext>
            </a:extLst>
          </p:cNvPr>
          <p:cNvSpPr>
            <a:spLocks noGrp="1"/>
          </p:cNvSpPr>
          <p:nvPr>
            <p:ph type="title"/>
          </p:nvPr>
        </p:nvSpPr>
        <p:spPr>
          <a:xfrm>
            <a:off x="429544" y="2143214"/>
            <a:ext cx="11343356" cy="1793104"/>
          </a:xfrm>
          <a:prstGeom prst="rect">
            <a:avLst/>
          </a:prstGeom>
          <a:noFill/>
        </p:spPr>
        <p:txBody>
          <a:bodyPr wrap="square" anchor="b">
            <a:normAutofit/>
          </a:bodyPr>
          <a:lstStyle/>
          <a:p>
            <a:r>
              <a:rPr lang="en-US" sz="3400" dirty="0">
                <a:solidFill>
                  <a:schemeClr val="accent1"/>
                </a:solidFill>
              </a:rPr>
              <a:t>Section 3</a:t>
            </a:r>
            <a:br>
              <a:rPr lang="en-US" sz="3700" dirty="0"/>
            </a:br>
            <a:r>
              <a:rPr lang="en-US" sz="4800" dirty="0"/>
              <a:t>The cloud for modern data warehouse </a:t>
            </a:r>
          </a:p>
        </p:txBody>
      </p:sp>
    </p:spTree>
    <p:extLst>
      <p:ext uri="{BB962C8B-B14F-4D97-AF65-F5344CB8AC3E}">
        <p14:creationId xmlns:p14="http://schemas.microsoft.com/office/powerpoint/2010/main" val="42896851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988D51-7B26-DA41-862E-B6C34B1F72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 t="39109" r="25" b="18704"/>
          <a:stretch/>
        </p:blipFill>
        <p:spPr>
          <a:xfrm>
            <a:off x="0" y="1"/>
            <a:ext cx="12191999" cy="3428986"/>
          </a:xfrm>
          <a:prstGeom prst="rect">
            <a:avLst/>
          </a:prstGeom>
        </p:spPr>
      </p:pic>
      <p:sp>
        <p:nvSpPr>
          <p:cNvPr id="10" name="Rectangle 9">
            <a:extLst>
              <a:ext uri="{FF2B5EF4-FFF2-40B4-BE49-F238E27FC236}">
                <a16:creationId xmlns:a16="http://schemas.microsoft.com/office/drawing/2014/main" id="{18D505A8-6862-3D48-9000-B77A8411634C}"/>
              </a:ext>
            </a:extLst>
          </p:cNvPr>
          <p:cNvSpPr/>
          <p:nvPr/>
        </p:nvSpPr>
        <p:spPr bwMode="auto">
          <a:xfrm rot="5400000">
            <a:off x="2447364" y="-2447365"/>
            <a:ext cx="3429000" cy="8323733"/>
          </a:xfrm>
          <a:prstGeom prst="rect">
            <a:avLst/>
          </a:prstGeom>
          <a:gradFill>
            <a:gsLst>
              <a:gs pos="0">
                <a:schemeClr val="tx1">
                  <a:alpha val="0"/>
                </a:schemeClr>
              </a:gs>
              <a:gs pos="56000">
                <a:schemeClr val="tx1">
                  <a:alpha val="84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03F43B2-A030-874D-9F6F-03042116ADFF}"/>
              </a:ext>
            </a:extLst>
          </p:cNvPr>
          <p:cNvSpPr>
            <a:spLocks noGrp="1"/>
          </p:cNvSpPr>
          <p:nvPr>
            <p:ph type="title"/>
          </p:nvPr>
        </p:nvSpPr>
        <p:spPr>
          <a:xfrm>
            <a:off x="426424" y="435824"/>
            <a:ext cx="5019635" cy="443198"/>
          </a:xfrm>
        </p:spPr>
        <p:txBody>
          <a:bodyPr/>
          <a:lstStyle/>
          <a:p>
            <a:pPr algn="l"/>
            <a:r>
              <a:rPr lang="en-US" sz="3200" dirty="0">
                <a:solidFill>
                  <a:schemeClr val="bg1"/>
                </a:solidFill>
              </a:rPr>
              <a:t>Modern businesses succeed in the cloud</a:t>
            </a:r>
          </a:p>
        </p:txBody>
      </p:sp>
      <p:sp>
        <p:nvSpPr>
          <p:cNvPr id="12" name="Rectangle 11">
            <a:extLst>
              <a:ext uri="{FF2B5EF4-FFF2-40B4-BE49-F238E27FC236}">
                <a16:creationId xmlns:a16="http://schemas.microsoft.com/office/drawing/2014/main" id="{E5230A97-D40B-E045-BC53-3B7D27423725}"/>
              </a:ext>
            </a:extLst>
          </p:cNvPr>
          <p:cNvSpPr/>
          <p:nvPr/>
        </p:nvSpPr>
        <p:spPr bwMode="auto">
          <a:xfrm>
            <a:off x="434975" y="1524243"/>
            <a:ext cx="3858372" cy="492443"/>
          </a:xfrm>
          <a:prstGeom prst="rect">
            <a:avLst/>
          </a:prstGeom>
        </p:spPr>
        <p:txBody>
          <a:bodyPr vert="horz" wrap="square" lIns="0" tIns="0" rIns="0" bIns="0" rtlCol="0">
            <a:spAutoFit/>
          </a:bodyPr>
          <a:lstStyle/>
          <a:p>
            <a:pPr defTabSz="932742">
              <a:spcBef>
                <a:spcPct val="20000"/>
              </a:spcBef>
              <a:buSzPct val="90000"/>
            </a:pPr>
            <a:r>
              <a:rPr lang="en-US" sz="1600" dirty="0">
                <a:solidFill>
                  <a:srgbClr val="50E7FF"/>
                </a:solidFill>
                <a:latin typeface="+mj-lt"/>
                <a:cs typeface="Segoe UI" panose="020B0502040204020203" pitchFamily="34" charset="0"/>
              </a:rPr>
              <a:t>The cloud is the default environment for new technology initiatives</a:t>
            </a:r>
          </a:p>
        </p:txBody>
      </p:sp>
      <p:sp>
        <p:nvSpPr>
          <p:cNvPr id="11" name="TextBox 10">
            <a:extLst>
              <a:ext uri="{FF2B5EF4-FFF2-40B4-BE49-F238E27FC236}">
                <a16:creationId xmlns:a16="http://schemas.microsoft.com/office/drawing/2014/main" id="{55F6B65F-1E66-474F-AB90-2F045181F84E}"/>
              </a:ext>
            </a:extLst>
          </p:cNvPr>
          <p:cNvSpPr txBox="1"/>
          <p:nvPr/>
        </p:nvSpPr>
        <p:spPr>
          <a:xfrm>
            <a:off x="4675522" y="4634270"/>
            <a:ext cx="3249278" cy="923330"/>
          </a:xfrm>
          <a:prstGeom prst="rect">
            <a:avLst/>
          </a:prstGeom>
          <a:noFill/>
        </p:spPr>
        <p:txBody>
          <a:bodyPr wrap="square" lIns="0" tIns="0" rIns="0" bIns="0" rtlCol="0">
            <a:spAutoFit/>
          </a:bodyPr>
          <a:lstStyle/>
          <a:p>
            <a:pPr lvl="0">
              <a:defRPr/>
            </a:pPr>
            <a:r>
              <a:rPr lang="en-US" sz="2000" b="1" dirty="0">
                <a:gradFill>
                  <a:gsLst>
                    <a:gs pos="2917">
                      <a:srgbClr val="000000"/>
                    </a:gs>
                    <a:gs pos="30000">
                      <a:srgbClr val="000000"/>
                    </a:gs>
                  </a:gsLst>
                  <a:lin ang="5400000" scaled="0"/>
                </a:gradFill>
              </a:rPr>
              <a:t>Collaboration platforms and file-sharing are transforming</a:t>
            </a:r>
          </a:p>
        </p:txBody>
      </p:sp>
      <p:sp>
        <p:nvSpPr>
          <p:cNvPr id="13" name="TextBox 12">
            <a:extLst>
              <a:ext uri="{FF2B5EF4-FFF2-40B4-BE49-F238E27FC236}">
                <a16:creationId xmlns:a16="http://schemas.microsoft.com/office/drawing/2014/main" id="{0DD5F185-E89B-A445-AAAF-49BA0333998F}"/>
              </a:ext>
            </a:extLst>
          </p:cNvPr>
          <p:cNvSpPr txBox="1"/>
          <p:nvPr/>
        </p:nvSpPr>
        <p:spPr>
          <a:xfrm>
            <a:off x="8577126" y="4634270"/>
            <a:ext cx="3193532" cy="923330"/>
          </a:xfrm>
          <a:prstGeom prst="rect">
            <a:avLst/>
          </a:prstGeom>
          <a:noFill/>
        </p:spPr>
        <p:txBody>
          <a:bodyPr wrap="square" lIns="0" tIns="0" rIns="0" bIns="0" rtlCol="0">
            <a:spAutoFit/>
          </a:bodyPr>
          <a:lstStyle/>
          <a:p>
            <a:pPr lvl="0">
              <a:defRPr/>
            </a:pPr>
            <a:r>
              <a:rPr lang="en-US" sz="2000" b="1" dirty="0">
                <a:gradFill>
                  <a:gsLst>
                    <a:gs pos="2917">
                      <a:srgbClr val="000000"/>
                    </a:gs>
                    <a:gs pos="30000">
                      <a:srgbClr val="000000"/>
                    </a:gs>
                  </a:gsLst>
                  <a:lin ang="5400000" scaled="0"/>
                </a:gradFill>
              </a:rPr>
              <a:t>Hybrid businesses are replacing on-premises data management</a:t>
            </a:r>
          </a:p>
        </p:txBody>
      </p:sp>
      <p:sp>
        <p:nvSpPr>
          <p:cNvPr id="15" name="TextBox 14">
            <a:extLst>
              <a:ext uri="{FF2B5EF4-FFF2-40B4-BE49-F238E27FC236}">
                <a16:creationId xmlns:a16="http://schemas.microsoft.com/office/drawing/2014/main" id="{B8A43B05-A1C9-EE4B-87BC-6051F9824C50}"/>
              </a:ext>
            </a:extLst>
          </p:cNvPr>
          <p:cNvSpPr txBox="1"/>
          <p:nvPr/>
        </p:nvSpPr>
        <p:spPr>
          <a:xfrm>
            <a:off x="720951" y="4767251"/>
            <a:ext cx="3182182" cy="615553"/>
          </a:xfrm>
          <a:prstGeom prst="rect">
            <a:avLst/>
          </a:prstGeom>
          <a:noFill/>
        </p:spPr>
        <p:txBody>
          <a:bodyPr wrap="square" lIns="0" tIns="0" rIns="0" bIns="0" rtlCol="0">
            <a:spAutoFit/>
          </a:bodyPr>
          <a:lstStyle/>
          <a:p>
            <a:pPr lvl="0">
              <a:defRPr/>
            </a:pPr>
            <a:r>
              <a:rPr lang="en-US" sz="2000" b="1" dirty="0">
                <a:gradFill>
                  <a:gsLst>
                    <a:gs pos="2917">
                      <a:srgbClr val="000000"/>
                    </a:gs>
                    <a:gs pos="30000">
                      <a:srgbClr val="000000"/>
                    </a:gs>
                  </a:gsLst>
                  <a:lin ang="5400000" scaled="0"/>
                </a:gradFill>
              </a:rPr>
              <a:t>Applications are increasingly cloud-native</a:t>
            </a:r>
          </a:p>
        </p:txBody>
      </p:sp>
      <p:cxnSp>
        <p:nvCxnSpPr>
          <p:cNvPr id="9" name="Straight Connector 8">
            <a:extLst>
              <a:ext uri="{FF2B5EF4-FFF2-40B4-BE49-F238E27FC236}">
                <a16:creationId xmlns:a16="http://schemas.microsoft.com/office/drawing/2014/main" id="{8AF9774B-C2D6-5E4D-BDC3-7CACA66B7902}"/>
              </a:ext>
            </a:extLst>
          </p:cNvPr>
          <p:cNvCxnSpPr>
            <a:cxnSpLocks/>
          </p:cNvCxnSpPr>
          <p:nvPr/>
        </p:nvCxnSpPr>
        <p:spPr>
          <a:xfrm rot="10800000">
            <a:off x="6011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107BEE-1864-2A4A-BD6F-3317F1C90191}"/>
              </a:ext>
            </a:extLst>
          </p:cNvPr>
          <p:cNvCxnSpPr>
            <a:cxnSpLocks/>
          </p:cNvCxnSpPr>
          <p:nvPr/>
        </p:nvCxnSpPr>
        <p:spPr>
          <a:xfrm rot="10800000">
            <a:off x="45127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B2F0A97-B710-7C4D-9DA2-078718D8D3B7}"/>
              </a:ext>
            </a:extLst>
          </p:cNvPr>
          <p:cNvCxnSpPr>
            <a:cxnSpLocks/>
          </p:cNvCxnSpPr>
          <p:nvPr/>
        </p:nvCxnSpPr>
        <p:spPr>
          <a:xfrm rot="10800000">
            <a:off x="84243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220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350"/>
                                        <p:tgtEl>
                                          <p:spTgt spid="15"/>
                                        </p:tgtEl>
                                        <p:attrNameLst>
                                          <p:attrName>ppt_y</p:attrName>
                                        </p:attrNameLst>
                                      </p:cBhvr>
                                      <p:tavLst>
                                        <p:tav tm="0">
                                          <p:val>
                                            <p:strVal val="#ppt_y+#ppt_h*1.125000"/>
                                          </p:val>
                                        </p:tav>
                                        <p:tav tm="100000">
                                          <p:val>
                                            <p:strVal val="#ppt_y"/>
                                          </p:val>
                                        </p:tav>
                                      </p:tavLst>
                                    </p:anim>
                                    <p:animEffect transition="in" filter="wipe(up)">
                                      <p:cBhvr>
                                        <p:cTn id="11" dur="350"/>
                                        <p:tgtEl>
                                          <p:spTgt spid="15"/>
                                        </p:tgtEl>
                                      </p:cBhvr>
                                    </p:animEffect>
                                  </p:childTnLst>
                                </p:cTn>
                              </p:par>
                              <p:par>
                                <p:cTn id="12" presetID="22" presetClass="entr" presetSubtype="1" fill="hold" nodeType="withEffect">
                                  <p:stCondLst>
                                    <p:cond delay="10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500"/>
                                        <p:tgtEl>
                                          <p:spTgt spid="14"/>
                                        </p:tgtEl>
                                      </p:cBhvr>
                                    </p:animEffect>
                                  </p:childTnLst>
                                </p:cTn>
                              </p:par>
                              <p:par>
                                <p:cTn id="15" presetID="12" presetClass="entr" presetSubtype="4" fill="hold" grpId="0" nodeType="withEffect">
                                  <p:stCondLst>
                                    <p:cond delay="10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350"/>
                                        <p:tgtEl>
                                          <p:spTgt spid="11"/>
                                        </p:tgtEl>
                                        <p:attrNameLst>
                                          <p:attrName>ppt_y</p:attrName>
                                        </p:attrNameLst>
                                      </p:cBhvr>
                                      <p:tavLst>
                                        <p:tav tm="0">
                                          <p:val>
                                            <p:strVal val="#ppt_y+#ppt_h*1.125000"/>
                                          </p:val>
                                        </p:tav>
                                        <p:tav tm="100000">
                                          <p:val>
                                            <p:strVal val="#ppt_y"/>
                                          </p:val>
                                        </p:tav>
                                      </p:tavLst>
                                    </p:anim>
                                    <p:animEffect transition="in" filter="wipe(up)">
                                      <p:cBhvr>
                                        <p:cTn id="18" dur="350"/>
                                        <p:tgtEl>
                                          <p:spTgt spid="11"/>
                                        </p:tgtEl>
                                      </p:cBhvr>
                                    </p:animEffect>
                                  </p:childTnLst>
                                </p:cTn>
                              </p:par>
                              <p:par>
                                <p:cTn id="19" presetID="22" presetClass="entr" presetSubtype="1" fill="hold" nodeType="withEffect">
                                  <p:stCondLst>
                                    <p:cond delay="20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par>
                                <p:cTn id="22" presetID="12" presetClass="entr" presetSubtype="4" fill="hold" grpId="0" nodeType="withEffect">
                                  <p:stCondLst>
                                    <p:cond delay="20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350"/>
                                        <p:tgtEl>
                                          <p:spTgt spid="13"/>
                                        </p:tgtEl>
                                        <p:attrNameLst>
                                          <p:attrName>ppt_y</p:attrName>
                                        </p:attrNameLst>
                                      </p:cBhvr>
                                      <p:tavLst>
                                        <p:tav tm="0">
                                          <p:val>
                                            <p:strVal val="#ppt_y+#ppt_h*1.125000"/>
                                          </p:val>
                                        </p:tav>
                                        <p:tav tm="100000">
                                          <p:val>
                                            <p:strVal val="#ppt_y"/>
                                          </p:val>
                                        </p:tav>
                                      </p:tavLst>
                                    </p:anim>
                                    <p:animEffect transition="in" filter="wipe(up)">
                                      <p:cBhvr>
                                        <p:cTn id="25" dur="3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2852CB5-EE47-E643-B7BD-FDA25BAAAA0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3636" b="43270"/>
          <a:stretch/>
        </p:blipFill>
        <p:spPr>
          <a:xfrm>
            <a:off x="0" y="1"/>
            <a:ext cx="12192000" cy="3428984"/>
          </a:xfrm>
          <a:prstGeom prst="rect">
            <a:avLst/>
          </a:prstGeom>
        </p:spPr>
      </p:pic>
      <p:sp>
        <p:nvSpPr>
          <p:cNvPr id="16" name="Rectangle 15">
            <a:extLst>
              <a:ext uri="{FF2B5EF4-FFF2-40B4-BE49-F238E27FC236}">
                <a16:creationId xmlns:a16="http://schemas.microsoft.com/office/drawing/2014/main" id="{732C3DB3-8A2E-554D-94F9-DAF74A519000}"/>
              </a:ext>
            </a:extLst>
          </p:cNvPr>
          <p:cNvSpPr/>
          <p:nvPr/>
        </p:nvSpPr>
        <p:spPr bwMode="auto">
          <a:xfrm rot="5400000">
            <a:off x="2447364" y="-2447365"/>
            <a:ext cx="3429000" cy="8323733"/>
          </a:xfrm>
          <a:prstGeom prst="rect">
            <a:avLst/>
          </a:prstGeom>
          <a:gradFill>
            <a:gsLst>
              <a:gs pos="0">
                <a:schemeClr val="tx1">
                  <a:alpha val="0"/>
                </a:schemeClr>
              </a:gs>
              <a:gs pos="56000">
                <a:schemeClr val="tx1">
                  <a:alpha val="84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03F43B2-A030-874D-9F6F-03042116ADFF}"/>
              </a:ext>
            </a:extLst>
          </p:cNvPr>
          <p:cNvSpPr>
            <a:spLocks noGrp="1"/>
          </p:cNvSpPr>
          <p:nvPr>
            <p:ph type="title"/>
          </p:nvPr>
        </p:nvSpPr>
        <p:spPr>
          <a:xfrm>
            <a:off x="426424" y="435824"/>
            <a:ext cx="4872651" cy="443198"/>
          </a:xfrm>
        </p:spPr>
        <p:txBody>
          <a:bodyPr anchor="t"/>
          <a:lstStyle/>
          <a:p>
            <a:pPr algn="l"/>
            <a:r>
              <a:rPr lang="en-US" sz="3200" dirty="0">
                <a:solidFill>
                  <a:schemeClr val="bg1"/>
                </a:solidFill>
              </a:rPr>
              <a:t>Cloud security offers a new level of protection</a:t>
            </a:r>
          </a:p>
        </p:txBody>
      </p:sp>
      <p:sp>
        <p:nvSpPr>
          <p:cNvPr id="14" name="Rectangle 13">
            <a:extLst>
              <a:ext uri="{FF2B5EF4-FFF2-40B4-BE49-F238E27FC236}">
                <a16:creationId xmlns:a16="http://schemas.microsoft.com/office/drawing/2014/main" id="{8B30639D-A6CD-D548-8311-3C0FC2A90162}"/>
              </a:ext>
            </a:extLst>
          </p:cNvPr>
          <p:cNvSpPr/>
          <p:nvPr/>
        </p:nvSpPr>
        <p:spPr bwMode="auto">
          <a:xfrm>
            <a:off x="434975" y="1525270"/>
            <a:ext cx="4158360" cy="492443"/>
          </a:xfrm>
          <a:prstGeom prst="rect">
            <a:avLst/>
          </a:prstGeom>
        </p:spPr>
        <p:txBody>
          <a:bodyPr vert="horz" wrap="square" lIns="0" tIns="0" rIns="0" bIns="0" rtlCol="0">
            <a:spAutoFit/>
          </a:bodyPr>
          <a:lstStyle/>
          <a:p>
            <a:pPr defTabSz="932742">
              <a:spcBef>
                <a:spcPct val="20000"/>
              </a:spcBef>
              <a:buSzPct val="90000"/>
            </a:pPr>
            <a:r>
              <a:rPr lang="en-US" sz="1600" dirty="0">
                <a:solidFill>
                  <a:srgbClr val="50E7FF"/>
                </a:solidFill>
                <a:latin typeface="+mj-lt"/>
                <a:cs typeface="Segoe UI" panose="020B0502040204020203" pitchFamily="34" charset="0"/>
              </a:rPr>
              <a:t>Businesses benefit from built-in security found only in the cloud </a:t>
            </a:r>
          </a:p>
        </p:txBody>
      </p:sp>
      <p:sp>
        <p:nvSpPr>
          <p:cNvPr id="17" name="TextBox 16">
            <a:extLst>
              <a:ext uri="{FF2B5EF4-FFF2-40B4-BE49-F238E27FC236}">
                <a16:creationId xmlns:a16="http://schemas.microsoft.com/office/drawing/2014/main" id="{0A55DCFE-7C7D-4E45-BD90-6BB318A95AFF}"/>
              </a:ext>
            </a:extLst>
          </p:cNvPr>
          <p:cNvSpPr txBox="1"/>
          <p:nvPr/>
        </p:nvSpPr>
        <p:spPr>
          <a:xfrm>
            <a:off x="4677514" y="4786670"/>
            <a:ext cx="3227364" cy="615553"/>
          </a:xfrm>
          <a:prstGeom prst="rect">
            <a:avLst/>
          </a:prstGeom>
          <a:noFill/>
        </p:spPr>
        <p:txBody>
          <a:bodyPr wrap="square" lIns="0" tIns="0" rIns="0" bIns="0" rtlCol="0">
            <a:spAutoFit/>
          </a:bodyPr>
          <a:lstStyle/>
          <a:p>
            <a:pPr lvl="0">
              <a:defRPr/>
            </a:pPr>
            <a:r>
              <a:rPr lang="en-US" sz="2000" b="1" dirty="0">
                <a:gradFill>
                  <a:gsLst>
                    <a:gs pos="2917">
                      <a:srgbClr val="000000"/>
                    </a:gs>
                    <a:gs pos="30000">
                      <a:srgbClr val="000000"/>
                    </a:gs>
                  </a:gsLst>
                  <a:lin ang="5400000" scaled="0"/>
                </a:gradFill>
              </a:rPr>
              <a:t>Cloud security is proactive in detecting threats</a:t>
            </a:r>
          </a:p>
        </p:txBody>
      </p:sp>
      <p:sp>
        <p:nvSpPr>
          <p:cNvPr id="18" name="TextBox 17">
            <a:extLst>
              <a:ext uri="{FF2B5EF4-FFF2-40B4-BE49-F238E27FC236}">
                <a16:creationId xmlns:a16="http://schemas.microsoft.com/office/drawing/2014/main" id="{6E53B1AC-F286-CF4E-B815-0EF8DC7345BB}"/>
              </a:ext>
            </a:extLst>
          </p:cNvPr>
          <p:cNvSpPr txBox="1"/>
          <p:nvPr/>
        </p:nvSpPr>
        <p:spPr>
          <a:xfrm>
            <a:off x="8594060" y="4786670"/>
            <a:ext cx="3193532" cy="615553"/>
          </a:xfrm>
          <a:prstGeom prst="rect">
            <a:avLst/>
          </a:prstGeom>
          <a:noFill/>
        </p:spPr>
        <p:txBody>
          <a:bodyPr wrap="square" lIns="0" tIns="0" rIns="0" bIns="0" rtlCol="0">
            <a:spAutoFit/>
          </a:bodyPr>
          <a:lstStyle/>
          <a:p>
            <a:pPr lvl="0">
              <a:defRPr/>
            </a:pPr>
            <a:r>
              <a:rPr lang="en-US" sz="2000" b="1" dirty="0">
                <a:gradFill>
                  <a:gsLst>
                    <a:gs pos="2917">
                      <a:srgbClr val="000000"/>
                    </a:gs>
                    <a:gs pos="30000">
                      <a:srgbClr val="000000"/>
                    </a:gs>
                  </a:gsLst>
                  <a:lin ang="5400000" scaled="0"/>
                </a:gradFill>
              </a:rPr>
              <a:t>Cloud security offers vital resilience and availability</a:t>
            </a:r>
          </a:p>
        </p:txBody>
      </p:sp>
      <p:sp>
        <p:nvSpPr>
          <p:cNvPr id="20" name="TextBox 19">
            <a:extLst>
              <a:ext uri="{FF2B5EF4-FFF2-40B4-BE49-F238E27FC236}">
                <a16:creationId xmlns:a16="http://schemas.microsoft.com/office/drawing/2014/main" id="{8B260CCD-EAE3-DD42-9562-3679A577E2F9}"/>
              </a:ext>
            </a:extLst>
          </p:cNvPr>
          <p:cNvSpPr txBox="1"/>
          <p:nvPr/>
        </p:nvSpPr>
        <p:spPr>
          <a:xfrm>
            <a:off x="755813" y="4767251"/>
            <a:ext cx="3451124" cy="615553"/>
          </a:xfrm>
          <a:prstGeom prst="rect">
            <a:avLst/>
          </a:prstGeom>
          <a:noFill/>
        </p:spPr>
        <p:txBody>
          <a:bodyPr wrap="square" lIns="0" tIns="0" rIns="0" bIns="0" rtlCol="0">
            <a:spAutoFit/>
          </a:bodyPr>
          <a:lstStyle/>
          <a:p>
            <a:pPr lvl="0">
              <a:defRPr/>
            </a:pPr>
            <a:r>
              <a:rPr lang="en-US" sz="2000" b="1" dirty="0">
                <a:gradFill>
                  <a:gsLst>
                    <a:gs pos="2917">
                      <a:srgbClr val="000000"/>
                    </a:gs>
                    <a:gs pos="30000">
                      <a:srgbClr val="000000"/>
                    </a:gs>
                  </a:gsLst>
                  <a:lin ang="5400000" scaled="0"/>
                </a:gradFill>
              </a:rPr>
              <a:t>Data warehouses store their content under lock and key</a:t>
            </a:r>
          </a:p>
        </p:txBody>
      </p:sp>
      <p:cxnSp>
        <p:nvCxnSpPr>
          <p:cNvPr id="9" name="Straight Connector 8">
            <a:extLst>
              <a:ext uri="{FF2B5EF4-FFF2-40B4-BE49-F238E27FC236}">
                <a16:creationId xmlns:a16="http://schemas.microsoft.com/office/drawing/2014/main" id="{82528777-FF60-C647-8DFD-C1A0B2CDC554}"/>
              </a:ext>
            </a:extLst>
          </p:cNvPr>
          <p:cNvCxnSpPr>
            <a:cxnSpLocks/>
          </p:cNvCxnSpPr>
          <p:nvPr/>
        </p:nvCxnSpPr>
        <p:spPr>
          <a:xfrm rot="10800000">
            <a:off x="6011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97C929B-2FD5-EA44-8351-7AD18B780734}"/>
              </a:ext>
            </a:extLst>
          </p:cNvPr>
          <p:cNvCxnSpPr>
            <a:cxnSpLocks/>
          </p:cNvCxnSpPr>
          <p:nvPr/>
        </p:nvCxnSpPr>
        <p:spPr>
          <a:xfrm rot="10800000">
            <a:off x="45127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402269-8F52-DA49-A951-8CE6E34D3049}"/>
              </a:ext>
            </a:extLst>
          </p:cNvPr>
          <p:cNvCxnSpPr>
            <a:cxnSpLocks/>
          </p:cNvCxnSpPr>
          <p:nvPr/>
        </p:nvCxnSpPr>
        <p:spPr>
          <a:xfrm rot="10800000">
            <a:off x="84243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5918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350"/>
                                        <p:tgtEl>
                                          <p:spTgt spid="20"/>
                                        </p:tgtEl>
                                        <p:attrNameLst>
                                          <p:attrName>ppt_y</p:attrName>
                                        </p:attrNameLst>
                                      </p:cBhvr>
                                      <p:tavLst>
                                        <p:tav tm="0">
                                          <p:val>
                                            <p:strVal val="#ppt_y+#ppt_h*1.125000"/>
                                          </p:val>
                                        </p:tav>
                                        <p:tav tm="100000">
                                          <p:val>
                                            <p:strVal val="#ppt_y"/>
                                          </p:val>
                                        </p:tav>
                                      </p:tavLst>
                                    </p:anim>
                                    <p:animEffect transition="in" filter="wipe(up)">
                                      <p:cBhvr>
                                        <p:cTn id="11" dur="350"/>
                                        <p:tgtEl>
                                          <p:spTgt spid="20"/>
                                        </p:tgtEl>
                                      </p:cBhvr>
                                    </p:animEffect>
                                  </p:childTnLst>
                                </p:cTn>
                              </p:par>
                              <p:par>
                                <p:cTn id="12" presetID="22" presetClass="entr" presetSubtype="1" fill="hold" nodeType="withEffect">
                                  <p:stCondLst>
                                    <p:cond delay="10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par>
                                <p:cTn id="15" presetID="12" presetClass="entr" presetSubtype="4" fill="hold" grpId="0" nodeType="withEffect">
                                  <p:stCondLst>
                                    <p:cond delay="10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350"/>
                                        <p:tgtEl>
                                          <p:spTgt spid="17"/>
                                        </p:tgtEl>
                                        <p:attrNameLst>
                                          <p:attrName>ppt_y</p:attrName>
                                        </p:attrNameLst>
                                      </p:cBhvr>
                                      <p:tavLst>
                                        <p:tav tm="0">
                                          <p:val>
                                            <p:strVal val="#ppt_y+#ppt_h*1.125000"/>
                                          </p:val>
                                        </p:tav>
                                        <p:tav tm="100000">
                                          <p:val>
                                            <p:strVal val="#ppt_y"/>
                                          </p:val>
                                        </p:tav>
                                      </p:tavLst>
                                    </p:anim>
                                    <p:animEffect transition="in" filter="wipe(up)">
                                      <p:cBhvr>
                                        <p:cTn id="18" dur="350"/>
                                        <p:tgtEl>
                                          <p:spTgt spid="17"/>
                                        </p:tgtEl>
                                      </p:cBhvr>
                                    </p:animEffect>
                                  </p:childTnLst>
                                </p:cTn>
                              </p:par>
                              <p:par>
                                <p:cTn id="19" presetID="22" presetClass="entr" presetSubtype="1" fill="hold"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par>
                                <p:cTn id="22" presetID="12" presetClass="entr" presetSubtype="4"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350"/>
                                        <p:tgtEl>
                                          <p:spTgt spid="18"/>
                                        </p:tgtEl>
                                        <p:attrNameLst>
                                          <p:attrName>ppt_y</p:attrName>
                                        </p:attrNameLst>
                                      </p:cBhvr>
                                      <p:tavLst>
                                        <p:tav tm="0">
                                          <p:val>
                                            <p:strVal val="#ppt_y+#ppt_h*1.125000"/>
                                          </p:val>
                                        </p:tav>
                                        <p:tav tm="100000">
                                          <p:val>
                                            <p:strVal val="#ppt_y"/>
                                          </p:val>
                                        </p:tav>
                                      </p:tavLst>
                                    </p:anim>
                                    <p:animEffect transition="in" filter="wipe(up)">
                                      <p:cBhvr>
                                        <p:cTn id="25" dur="3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993AE58-BADD-0142-9DF4-EE2B469A84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67" t="31070" r="61" b="26828"/>
          <a:stretch/>
        </p:blipFill>
        <p:spPr>
          <a:xfrm>
            <a:off x="1" y="0"/>
            <a:ext cx="12188940" cy="3428986"/>
          </a:xfrm>
          <a:prstGeom prst="rect">
            <a:avLst/>
          </a:prstGeom>
        </p:spPr>
      </p:pic>
      <p:sp>
        <p:nvSpPr>
          <p:cNvPr id="17" name="Rectangle 16">
            <a:extLst>
              <a:ext uri="{FF2B5EF4-FFF2-40B4-BE49-F238E27FC236}">
                <a16:creationId xmlns:a16="http://schemas.microsoft.com/office/drawing/2014/main" id="{68443803-1570-5C48-B014-024129CB595B}"/>
              </a:ext>
            </a:extLst>
          </p:cNvPr>
          <p:cNvSpPr/>
          <p:nvPr/>
        </p:nvSpPr>
        <p:spPr bwMode="auto">
          <a:xfrm rot="5400000">
            <a:off x="2447364" y="-2447365"/>
            <a:ext cx="3429000" cy="8323733"/>
          </a:xfrm>
          <a:prstGeom prst="rect">
            <a:avLst/>
          </a:prstGeom>
          <a:gradFill>
            <a:gsLst>
              <a:gs pos="0">
                <a:schemeClr val="tx1">
                  <a:alpha val="0"/>
                </a:schemeClr>
              </a:gs>
              <a:gs pos="56000">
                <a:schemeClr val="tx1">
                  <a:alpha val="84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781BBF4A-C6E1-8F47-B435-5980E1FCC7BF}"/>
              </a:ext>
            </a:extLst>
          </p:cNvPr>
          <p:cNvSpPr/>
          <p:nvPr/>
        </p:nvSpPr>
        <p:spPr bwMode="auto">
          <a:xfrm>
            <a:off x="436206" y="1569787"/>
            <a:ext cx="4300222" cy="246221"/>
          </a:xfrm>
          <a:prstGeom prst="rect">
            <a:avLst/>
          </a:prstGeom>
        </p:spPr>
        <p:txBody>
          <a:bodyPr vert="horz" wrap="square" lIns="0" tIns="0" rIns="0" bIns="0" rtlCol="0">
            <a:spAutoFit/>
          </a:bodyPr>
          <a:lstStyle/>
          <a:p>
            <a:pPr defTabSz="932742">
              <a:spcBef>
                <a:spcPct val="20000"/>
              </a:spcBef>
              <a:buSzPct val="90000"/>
            </a:pPr>
            <a:r>
              <a:rPr lang="en-US" sz="1600" dirty="0">
                <a:solidFill>
                  <a:srgbClr val="50E7FF"/>
                </a:solidFill>
                <a:latin typeface="+mj-lt"/>
                <a:cs typeface="Segoe UI" panose="020B0502040204020203" pitchFamily="34" charset="0"/>
              </a:rPr>
              <a:t>Price, performance, and agility</a:t>
            </a:r>
          </a:p>
        </p:txBody>
      </p:sp>
      <p:sp>
        <p:nvSpPr>
          <p:cNvPr id="2" name="Title 1">
            <a:extLst>
              <a:ext uri="{FF2B5EF4-FFF2-40B4-BE49-F238E27FC236}">
                <a16:creationId xmlns:a16="http://schemas.microsoft.com/office/drawing/2014/main" id="{903F43B2-A030-874D-9F6F-03042116ADFF}"/>
              </a:ext>
            </a:extLst>
          </p:cNvPr>
          <p:cNvSpPr>
            <a:spLocks noGrp="1"/>
          </p:cNvSpPr>
          <p:nvPr>
            <p:ph type="title"/>
          </p:nvPr>
        </p:nvSpPr>
        <p:spPr>
          <a:xfrm>
            <a:off x="426425" y="435824"/>
            <a:ext cx="5423046" cy="1000864"/>
          </a:xfrm>
        </p:spPr>
        <p:txBody>
          <a:bodyPr/>
          <a:lstStyle/>
          <a:p>
            <a:pPr algn="l"/>
            <a:r>
              <a:rPr lang="en-US" sz="3200" dirty="0">
                <a:solidFill>
                  <a:schemeClr val="bg1"/>
                </a:solidFill>
              </a:rPr>
              <a:t>The modern data warehouse is an economic breakthrough</a:t>
            </a:r>
          </a:p>
        </p:txBody>
      </p:sp>
      <p:sp>
        <p:nvSpPr>
          <p:cNvPr id="19" name="TextBox 18">
            <a:extLst>
              <a:ext uri="{FF2B5EF4-FFF2-40B4-BE49-F238E27FC236}">
                <a16:creationId xmlns:a16="http://schemas.microsoft.com/office/drawing/2014/main" id="{BA0C2AFE-AD28-7345-B4DE-1C80348BAC76}"/>
              </a:ext>
            </a:extLst>
          </p:cNvPr>
          <p:cNvSpPr txBox="1"/>
          <p:nvPr/>
        </p:nvSpPr>
        <p:spPr>
          <a:xfrm>
            <a:off x="4677514" y="4625305"/>
            <a:ext cx="3227364" cy="923330"/>
          </a:xfrm>
          <a:prstGeom prst="rect">
            <a:avLst/>
          </a:prstGeom>
          <a:noFill/>
        </p:spPr>
        <p:txBody>
          <a:bodyPr wrap="square" lIns="0" tIns="0" rIns="0" bIns="0" rtlCol="0">
            <a:spAutoFit/>
          </a:bodyPr>
          <a:lstStyle/>
          <a:p>
            <a:pPr lvl="0">
              <a:defRPr/>
            </a:pPr>
            <a:r>
              <a:rPr lang="en-US" sz="2000" b="1" dirty="0">
                <a:gradFill>
                  <a:gsLst>
                    <a:gs pos="2917">
                      <a:srgbClr val="000000"/>
                    </a:gs>
                    <a:gs pos="30000">
                      <a:srgbClr val="000000"/>
                    </a:gs>
                  </a:gsLst>
                  <a:lin ang="5400000" scaled="0"/>
                </a:gradFill>
              </a:rPr>
              <a:t>Iterating designs and handling diverse data becomes more efficient</a:t>
            </a:r>
          </a:p>
        </p:txBody>
      </p:sp>
      <p:sp>
        <p:nvSpPr>
          <p:cNvPr id="20" name="TextBox 19">
            <a:extLst>
              <a:ext uri="{FF2B5EF4-FFF2-40B4-BE49-F238E27FC236}">
                <a16:creationId xmlns:a16="http://schemas.microsoft.com/office/drawing/2014/main" id="{FBCEE3CF-E731-0846-BAA8-DDA98E0FEB27}"/>
              </a:ext>
            </a:extLst>
          </p:cNvPr>
          <p:cNvSpPr txBox="1"/>
          <p:nvPr/>
        </p:nvSpPr>
        <p:spPr>
          <a:xfrm>
            <a:off x="8560193" y="4625305"/>
            <a:ext cx="3193532" cy="923330"/>
          </a:xfrm>
          <a:prstGeom prst="rect">
            <a:avLst/>
          </a:prstGeom>
          <a:noFill/>
        </p:spPr>
        <p:txBody>
          <a:bodyPr wrap="square" lIns="0" tIns="0" rIns="0" bIns="0" rtlCol="0">
            <a:spAutoFit/>
          </a:bodyPr>
          <a:lstStyle/>
          <a:p>
            <a:pPr lvl="0">
              <a:defRPr/>
            </a:pPr>
            <a:r>
              <a:rPr lang="en-US" sz="2000" b="1" dirty="0">
                <a:gradFill>
                  <a:gsLst>
                    <a:gs pos="2917">
                      <a:srgbClr val="000000"/>
                    </a:gs>
                    <a:gs pos="30000">
                      <a:srgbClr val="000000"/>
                    </a:gs>
                  </a:gsLst>
                  <a:lin ang="5400000" scaled="0"/>
                </a:gradFill>
              </a:rPr>
              <a:t>Elastic scaling makes world-class performance available to all users</a:t>
            </a:r>
          </a:p>
        </p:txBody>
      </p:sp>
      <p:sp>
        <p:nvSpPr>
          <p:cNvPr id="21" name="TextBox 20">
            <a:extLst>
              <a:ext uri="{FF2B5EF4-FFF2-40B4-BE49-F238E27FC236}">
                <a16:creationId xmlns:a16="http://schemas.microsoft.com/office/drawing/2014/main" id="{FF1DB1B0-7B08-DB4F-8233-ADABEBFD6AAC}"/>
              </a:ext>
            </a:extLst>
          </p:cNvPr>
          <p:cNvSpPr txBox="1"/>
          <p:nvPr/>
        </p:nvSpPr>
        <p:spPr>
          <a:xfrm>
            <a:off x="755815" y="4605886"/>
            <a:ext cx="3494454" cy="923330"/>
          </a:xfrm>
          <a:prstGeom prst="rect">
            <a:avLst/>
          </a:prstGeom>
          <a:noFill/>
        </p:spPr>
        <p:txBody>
          <a:bodyPr wrap="square" lIns="0" tIns="0" rIns="0" bIns="0" rtlCol="0">
            <a:spAutoFit/>
          </a:bodyPr>
          <a:lstStyle/>
          <a:p>
            <a:pPr lvl="0">
              <a:defRPr/>
            </a:pPr>
            <a:r>
              <a:rPr lang="en-US" sz="2000" b="1" dirty="0">
                <a:gradFill>
                  <a:gsLst>
                    <a:gs pos="2917">
                      <a:srgbClr val="000000"/>
                    </a:gs>
                    <a:gs pos="30000">
                      <a:srgbClr val="000000"/>
                    </a:gs>
                  </a:gsLst>
                  <a:lin ang="5400000" scaled="0"/>
                </a:gradFill>
              </a:rPr>
              <a:t>High infrastructure costs are avoided with cloud-based data warehouses</a:t>
            </a:r>
          </a:p>
        </p:txBody>
      </p:sp>
      <p:cxnSp>
        <p:nvCxnSpPr>
          <p:cNvPr id="9" name="Straight Connector 8">
            <a:extLst>
              <a:ext uri="{FF2B5EF4-FFF2-40B4-BE49-F238E27FC236}">
                <a16:creationId xmlns:a16="http://schemas.microsoft.com/office/drawing/2014/main" id="{FC3B54B4-666C-0B4E-80DE-529E8F13C561}"/>
              </a:ext>
            </a:extLst>
          </p:cNvPr>
          <p:cNvCxnSpPr>
            <a:cxnSpLocks/>
          </p:cNvCxnSpPr>
          <p:nvPr/>
        </p:nvCxnSpPr>
        <p:spPr>
          <a:xfrm rot="10800000">
            <a:off x="6011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1F9B3D-27F0-D642-B6AF-790FC4F05B28}"/>
              </a:ext>
            </a:extLst>
          </p:cNvPr>
          <p:cNvCxnSpPr>
            <a:cxnSpLocks/>
          </p:cNvCxnSpPr>
          <p:nvPr/>
        </p:nvCxnSpPr>
        <p:spPr>
          <a:xfrm rot="10800000">
            <a:off x="45127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BB0A96-399F-5246-B2A6-6AB444ED22F5}"/>
              </a:ext>
            </a:extLst>
          </p:cNvPr>
          <p:cNvCxnSpPr>
            <a:cxnSpLocks/>
          </p:cNvCxnSpPr>
          <p:nvPr/>
        </p:nvCxnSpPr>
        <p:spPr>
          <a:xfrm rot="10800000">
            <a:off x="84243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5188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350"/>
                                        <p:tgtEl>
                                          <p:spTgt spid="21"/>
                                        </p:tgtEl>
                                        <p:attrNameLst>
                                          <p:attrName>ppt_y</p:attrName>
                                        </p:attrNameLst>
                                      </p:cBhvr>
                                      <p:tavLst>
                                        <p:tav tm="0">
                                          <p:val>
                                            <p:strVal val="#ppt_y+#ppt_h*1.125000"/>
                                          </p:val>
                                        </p:tav>
                                        <p:tav tm="100000">
                                          <p:val>
                                            <p:strVal val="#ppt_y"/>
                                          </p:val>
                                        </p:tav>
                                      </p:tavLst>
                                    </p:anim>
                                    <p:animEffect transition="in" filter="wipe(up)">
                                      <p:cBhvr>
                                        <p:cTn id="11" dur="350"/>
                                        <p:tgtEl>
                                          <p:spTgt spid="21"/>
                                        </p:tgtEl>
                                      </p:cBhvr>
                                    </p:animEffect>
                                  </p:childTnLst>
                                </p:cTn>
                              </p:par>
                              <p:par>
                                <p:cTn id="12" presetID="22" presetClass="entr" presetSubtype="1" fill="hold" nodeType="withEffect">
                                  <p:stCondLst>
                                    <p:cond delay="10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par>
                                <p:cTn id="15" presetID="12" presetClass="entr" presetSubtype="4"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350"/>
                                        <p:tgtEl>
                                          <p:spTgt spid="19"/>
                                        </p:tgtEl>
                                        <p:attrNameLst>
                                          <p:attrName>ppt_y</p:attrName>
                                        </p:attrNameLst>
                                      </p:cBhvr>
                                      <p:tavLst>
                                        <p:tav tm="0">
                                          <p:val>
                                            <p:strVal val="#ppt_y+#ppt_h*1.125000"/>
                                          </p:val>
                                        </p:tav>
                                        <p:tav tm="100000">
                                          <p:val>
                                            <p:strVal val="#ppt_y"/>
                                          </p:val>
                                        </p:tav>
                                      </p:tavLst>
                                    </p:anim>
                                    <p:animEffect transition="in" filter="wipe(up)">
                                      <p:cBhvr>
                                        <p:cTn id="18" dur="350"/>
                                        <p:tgtEl>
                                          <p:spTgt spid="19"/>
                                        </p:tgtEl>
                                      </p:cBhvr>
                                    </p:animEffect>
                                  </p:childTnLst>
                                </p:cTn>
                              </p:par>
                              <p:par>
                                <p:cTn id="19" presetID="22" presetClass="entr" presetSubtype="1" fill="hold"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par>
                                <p:cTn id="22" presetID="12" presetClass="entr" presetSubtype="4" fill="hold" grpId="0" nodeType="withEffect">
                                  <p:stCondLst>
                                    <p:cond delay="20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350"/>
                                        <p:tgtEl>
                                          <p:spTgt spid="20"/>
                                        </p:tgtEl>
                                        <p:attrNameLst>
                                          <p:attrName>ppt_y</p:attrName>
                                        </p:attrNameLst>
                                      </p:cBhvr>
                                      <p:tavLst>
                                        <p:tav tm="0">
                                          <p:val>
                                            <p:strVal val="#ppt_y+#ppt_h*1.125000"/>
                                          </p:val>
                                        </p:tav>
                                        <p:tav tm="100000">
                                          <p:val>
                                            <p:strVal val="#ppt_y"/>
                                          </p:val>
                                        </p:tav>
                                      </p:tavLst>
                                    </p:anim>
                                    <p:animEffect transition="in" filter="wipe(up)">
                                      <p:cBhvr>
                                        <p:cTn id="25" dur="3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CF3B14B-DC3C-7A4A-8E88-3EB25B0D96C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 t="36106" r="63" b="21717"/>
          <a:stretch/>
        </p:blipFill>
        <p:spPr>
          <a:xfrm>
            <a:off x="-1" y="0"/>
            <a:ext cx="12192001" cy="3428986"/>
          </a:xfrm>
          <a:prstGeom prst="rect">
            <a:avLst/>
          </a:prstGeom>
        </p:spPr>
      </p:pic>
      <p:sp>
        <p:nvSpPr>
          <p:cNvPr id="16" name="Rectangle 15">
            <a:extLst>
              <a:ext uri="{FF2B5EF4-FFF2-40B4-BE49-F238E27FC236}">
                <a16:creationId xmlns:a16="http://schemas.microsoft.com/office/drawing/2014/main" id="{7D55EA2B-6397-5642-890D-7CB84E5FECDE}"/>
              </a:ext>
            </a:extLst>
          </p:cNvPr>
          <p:cNvSpPr/>
          <p:nvPr/>
        </p:nvSpPr>
        <p:spPr bwMode="auto">
          <a:xfrm rot="5400000">
            <a:off x="2447364" y="-2447365"/>
            <a:ext cx="3429000" cy="8323733"/>
          </a:xfrm>
          <a:prstGeom prst="rect">
            <a:avLst/>
          </a:prstGeom>
          <a:gradFill>
            <a:gsLst>
              <a:gs pos="0">
                <a:schemeClr val="tx1">
                  <a:alpha val="0"/>
                </a:schemeClr>
              </a:gs>
              <a:gs pos="56000">
                <a:schemeClr val="tx1">
                  <a:alpha val="84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1D8A64DE-4666-CB47-B71A-9C25C5E82B57}"/>
              </a:ext>
            </a:extLst>
          </p:cNvPr>
          <p:cNvSpPr/>
          <p:nvPr/>
        </p:nvSpPr>
        <p:spPr bwMode="auto">
          <a:xfrm>
            <a:off x="434975" y="1568758"/>
            <a:ext cx="5105213" cy="492443"/>
          </a:xfrm>
          <a:prstGeom prst="rect">
            <a:avLst/>
          </a:prstGeom>
        </p:spPr>
        <p:txBody>
          <a:bodyPr vert="horz" wrap="square" lIns="0" tIns="0" rIns="0" bIns="0" rtlCol="0">
            <a:spAutoFit/>
          </a:bodyPr>
          <a:lstStyle/>
          <a:p>
            <a:pPr defTabSz="932742">
              <a:spcBef>
                <a:spcPct val="20000"/>
              </a:spcBef>
              <a:buSzPct val="90000"/>
            </a:pPr>
            <a:r>
              <a:rPr lang="en-US" sz="1600" dirty="0">
                <a:solidFill>
                  <a:srgbClr val="50E7FF"/>
                </a:solidFill>
                <a:latin typeface="+mj-lt"/>
                <a:cs typeface="Segoe UI" panose="020B0502040204020203" pitchFamily="34" charset="0"/>
              </a:rPr>
              <a:t>Structured, unstructured, and streaming data integrated in a single, scalable, environment</a:t>
            </a:r>
          </a:p>
        </p:txBody>
      </p:sp>
      <p:sp>
        <p:nvSpPr>
          <p:cNvPr id="2" name="Title 1">
            <a:extLst>
              <a:ext uri="{FF2B5EF4-FFF2-40B4-BE49-F238E27FC236}">
                <a16:creationId xmlns:a16="http://schemas.microsoft.com/office/drawing/2014/main" id="{903F43B2-A030-874D-9F6F-03042116ADFF}"/>
              </a:ext>
            </a:extLst>
          </p:cNvPr>
          <p:cNvSpPr>
            <a:spLocks noGrp="1"/>
          </p:cNvSpPr>
          <p:nvPr>
            <p:ph type="title" idx="4294967295"/>
          </p:nvPr>
        </p:nvSpPr>
        <p:spPr>
          <a:xfrm>
            <a:off x="434975" y="430959"/>
            <a:ext cx="5401049" cy="1108075"/>
          </a:xfrm>
        </p:spPr>
        <p:txBody>
          <a:bodyPr/>
          <a:lstStyle/>
          <a:p>
            <a:r>
              <a:rPr lang="en-US" dirty="0">
                <a:solidFill>
                  <a:schemeClr val="bg1"/>
                </a:solidFill>
              </a:rPr>
              <a:t>The modern data warehouse is the hub for all data models</a:t>
            </a:r>
          </a:p>
        </p:txBody>
      </p:sp>
      <p:sp>
        <p:nvSpPr>
          <p:cNvPr id="17" name="TextBox 16">
            <a:extLst>
              <a:ext uri="{FF2B5EF4-FFF2-40B4-BE49-F238E27FC236}">
                <a16:creationId xmlns:a16="http://schemas.microsoft.com/office/drawing/2014/main" id="{E98B71B5-493A-3C4C-820F-0457F37991A2}"/>
              </a:ext>
            </a:extLst>
          </p:cNvPr>
          <p:cNvSpPr txBox="1"/>
          <p:nvPr/>
        </p:nvSpPr>
        <p:spPr>
          <a:xfrm>
            <a:off x="4681002" y="4735870"/>
            <a:ext cx="3254258" cy="615553"/>
          </a:xfrm>
          <a:prstGeom prst="rect">
            <a:avLst/>
          </a:prstGeom>
          <a:noFill/>
        </p:spPr>
        <p:txBody>
          <a:bodyPr wrap="square" lIns="0" tIns="0" rIns="0" bIns="0" rtlCol="0">
            <a:spAutoFit/>
          </a:bodyPr>
          <a:lstStyle/>
          <a:p>
            <a:pPr lvl="0">
              <a:defRPr/>
            </a:pPr>
            <a:r>
              <a:rPr lang="en-US" sz="2000" b="1" dirty="0">
                <a:gradFill>
                  <a:gsLst>
                    <a:gs pos="2917">
                      <a:srgbClr val="000000"/>
                    </a:gs>
                    <a:gs pos="30000">
                      <a:srgbClr val="000000"/>
                    </a:gs>
                  </a:gsLst>
                  <a:lin ang="5400000" scaled="0"/>
                </a:gradFill>
              </a:rPr>
              <a:t>No need to juggle processing schedules</a:t>
            </a:r>
          </a:p>
        </p:txBody>
      </p:sp>
      <p:sp>
        <p:nvSpPr>
          <p:cNvPr id="18" name="TextBox 17">
            <a:extLst>
              <a:ext uri="{FF2B5EF4-FFF2-40B4-BE49-F238E27FC236}">
                <a16:creationId xmlns:a16="http://schemas.microsoft.com/office/drawing/2014/main" id="{C32FD409-3FBB-9F4E-B785-4AA9990E65D4}"/>
              </a:ext>
            </a:extLst>
          </p:cNvPr>
          <p:cNvSpPr txBox="1"/>
          <p:nvPr/>
        </p:nvSpPr>
        <p:spPr>
          <a:xfrm>
            <a:off x="8594061" y="4617336"/>
            <a:ext cx="3193532" cy="923330"/>
          </a:xfrm>
          <a:prstGeom prst="rect">
            <a:avLst/>
          </a:prstGeom>
          <a:noFill/>
        </p:spPr>
        <p:txBody>
          <a:bodyPr wrap="square" lIns="0" tIns="0" rIns="0" bIns="0" rtlCol="0">
            <a:spAutoFit/>
          </a:bodyPr>
          <a:lstStyle/>
          <a:p>
            <a:pPr lvl="0">
              <a:defRPr/>
            </a:pPr>
            <a:r>
              <a:rPr lang="en-US" sz="2000" b="1" dirty="0">
                <a:gradFill>
                  <a:gsLst>
                    <a:gs pos="2917">
                      <a:srgbClr val="000000"/>
                    </a:gs>
                    <a:gs pos="30000">
                      <a:srgbClr val="000000"/>
                    </a:gs>
                  </a:gsLst>
                  <a:lin ang="5400000" scaled="0"/>
                </a:gradFill>
              </a:rPr>
              <a:t>Visualization and data science tools empower enterprise-wide insights</a:t>
            </a:r>
          </a:p>
        </p:txBody>
      </p:sp>
      <p:sp>
        <p:nvSpPr>
          <p:cNvPr id="19" name="TextBox 18">
            <a:extLst>
              <a:ext uri="{FF2B5EF4-FFF2-40B4-BE49-F238E27FC236}">
                <a16:creationId xmlns:a16="http://schemas.microsoft.com/office/drawing/2014/main" id="{2339F61C-F0A1-4248-937A-2D5C300440F9}"/>
              </a:ext>
            </a:extLst>
          </p:cNvPr>
          <p:cNvSpPr txBox="1"/>
          <p:nvPr/>
        </p:nvSpPr>
        <p:spPr>
          <a:xfrm>
            <a:off x="767519" y="4597917"/>
            <a:ext cx="2953582" cy="923330"/>
          </a:xfrm>
          <a:prstGeom prst="rect">
            <a:avLst/>
          </a:prstGeom>
          <a:noFill/>
        </p:spPr>
        <p:txBody>
          <a:bodyPr wrap="square" lIns="0" tIns="0" rIns="0" bIns="0" rtlCol="0">
            <a:spAutoFit/>
          </a:bodyPr>
          <a:lstStyle/>
          <a:p>
            <a:pPr lvl="0">
              <a:defRPr/>
            </a:pPr>
            <a:r>
              <a:rPr lang="en-US" sz="2000" b="1" dirty="0">
                <a:gradFill>
                  <a:gsLst>
                    <a:gs pos="2917">
                      <a:srgbClr val="000000"/>
                    </a:gs>
                    <a:gs pos="30000">
                      <a:srgbClr val="000000"/>
                    </a:gs>
                  </a:gsLst>
                  <a:lin ang="5400000" scaled="0"/>
                </a:gradFill>
              </a:rPr>
              <a:t>Workloads can be stored, managed and provisioned together</a:t>
            </a:r>
          </a:p>
        </p:txBody>
      </p:sp>
      <p:cxnSp>
        <p:nvCxnSpPr>
          <p:cNvPr id="9" name="Straight Connector 8">
            <a:extLst>
              <a:ext uri="{FF2B5EF4-FFF2-40B4-BE49-F238E27FC236}">
                <a16:creationId xmlns:a16="http://schemas.microsoft.com/office/drawing/2014/main" id="{C3C3134B-0A15-894E-81D6-3D1254A9EB27}"/>
              </a:ext>
            </a:extLst>
          </p:cNvPr>
          <p:cNvCxnSpPr>
            <a:cxnSpLocks/>
          </p:cNvCxnSpPr>
          <p:nvPr/>
        </p:nvCxnSpPr>
        <p:spPr>
          <a:xfrm rot="10800000">
            <a:off x="6011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47CAE5-7756-F14F-917F-3E0430941143}"/>
              </a:ext>
            </a:extLst>
          </p:cNvPr>
          <p:cNvCxnSpPr>
            <a:cxnSpLocks/>
          </p:cNvCxnSpPr>
          <p:nvPr/>
        </p:nvCxnSpPr>
        <p:spPr>
          <a:xfrm rot="10800000">
            <a:off x="45127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5E33256-4767-A84E-AE65-2DBAAA52C881}"/>
              </a:ext>
            </a:extLst>
          </p:cNvPr>
          <p:cNvCxnSpPr>
            <a:cxnSpLocks/>
          </p:cNvCxnSpPr>
          <p:nvPr/>
        </p:nvCxnSpPr>
        <p:spPr>
          <a:xfrm rot="10800000">
            <a:off x="84243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1527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350"/>
                                        <p:tgtEl>
                                          <p:spTgt spid="19"/>
                                        </p:tgtEl>
                                        <p:attrNameLst>
                                          <p:attrName>ppt_y</p:attrName>
                                        </p:attrNameLst>
                                      </p:cBhvr>
                                      <p:tavLst>
                                        <p:tav tm="0">
                                          <p:val>
                                            <p:strVal val="#ppt_y+#ppt_h*1.125000"/>
                                          </p:val>
                                        </p:tav>
                                        <p:tav tm="100000">
                                          <p:val>
                                            <p:strVal val="#ppt_y"/>
                                          </p:val>
                                        </p:tav>
                                      </p:tavLst>
                                    </p:anim>
                                    <p:animEffect transition="in" filter="wipe(up)">
                                      <p:cBhvr>
                                        <p:cTn id="11" dur="350"/>
                                        <p:tgtEl>
                                          <p:spTgt spid="19"/>
                                        </p:tgtEl>
                                      </p:cBhvr>
                                    </p:animEffect>
                                  </p:childTnLst>
                                </p:cTn>
                              </p:par>
                              <p:par>
                                <p:cTn id="12" presetID="22" presetClass="entr" presetSubtype="1" fill="hold" nodeType="withEffect">
                                  <p:stCondLst>
                                    <p:cond delay="10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par>
                                <p:cTn id="15" presetID="12" presetClass="entr" presetSubtype="4" fill="hold" grpId="0" nodeType="withEffect">
                                  <p:stCondLst>
                                    <p:cond delay="10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350"/>
                                        <p:tgtEl>
                                          <p:spTgt spid="17"/>
                                        </p:tgtEl>
                                        <p:attrNameLst>
                                          <p:attrName>ppt_y</p:attrName>
                                        </p:attrNameLst>
                                      </p:cBhvr>
                                      <p:tavLst>
                                        <p:tav tm="0">
                                          <p:val>
                                            <p:strVal val="#ppt_y+#ppt_h*1.125000"/>
                                          </p:val>
                                        </p:tav>
                                        <p:tav tm="100000">
                                          <p:val>
                                            <p:strVal val="#ppt_y"/>
                                          </p:val>
                                        </p:tav>
                                      </p:tavLst>
                                    </p:anim>
                                    <p:animEffect transition="in" filter="wipe(up)">
                                      <p:cBhvr>
                                        <p:cTn id="18" dur="350"/>
                                        <p:tgtEl>
                                          <p:spTgt spid="17"/>
                                        </p:tgtEl>
                                      </p:cBhvr>
                                    </p:animEffect>
                                  </p:childTnLst>
                                </p:cTn>
                              </p:par>
                              <p:par>
                                <p:cTn id="19" presetID="22" presetClass="entr" presetSubtype="1" fill="hold"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par>
                                <p:cTn id="22" presetID="12" presetClass="entr" presetSubtype="4" fill="hold" grpId="0" nodeType="withEffect">
                                  <p:stCondLst>
                                    <p:cond delay="20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350"/>
                                        <p:tgtEl>
                                          <p:spTgt spid="18"/>
                                        </p:tgtEl>
                                        <p:attrNameLst>
                                          <p:attrName>ppt_y</p:attrName>
                                        </p:attrNameLst>
                                      </p:cBhvr>
                                      <p:tavLst>
                                        <p:tav tm="0">
                                          <p:val>
                                            <p:strVal val="#ppt_y+#ppt_h*1.125000"/>
                                          </p:val>
                                        </p:tav>
                                        <p:tav tm="100000">
                                          <p:val>
                                            <p:strVal val="#ppt_y"/>
                                          </p:val>
                                        </p:tav>
                                      </p:tavLst>
                                    </p:anim>
                                    <p:animEffect transition="in" filter="wipe(up)">
                                      <p:cBhvr>
                                        <p:cTn id="25" dur="3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D6509-F6EB-584B-959D-721080FF0E6D}"/>
              </a:ext>
            </a:extLst>
          </p:cNvPr>
          <p:cNvSpPr>
            <a:spLocks noGrp="1"/>
          </p:cNvSpPr>
          <p:nvPr>
            <p:ph type="title"/>
          </p:nvPr>
        </p:nvSpPr>
        <p:spPr>
          <a:xfrm>
            <a:off x="426425" y="386517"/>
            <a:ext cx="10341102" cy="453237"/>
          </a:xfrm>
        </p:spPr>
        <p:txBody>
          <a:bodyPr/>
          <a:lstStyle/>
          <a:p>
            <a:r>
              <a:rPr lang="en-US" dirty="0"/>
              <a:t>Power BI and Azure Synapse Analytics</a:t>
            </a:r>
          </a:p>
        </p:txBody>
      </p:sp>
      <p:sp>
        <p:nvSpPr>
          <p:cNvPr id="5" name="Rectangle 4">
            <a:extLst>
              <a:ext uri="{FF2B5EF4-FFF2-40B4-BE49-F238E27FC236}">
                <a16:creationId xmlns:a16="http://schemas.microsoft.com/office/drawing/2014/main" id="{8C74C26B-2BAA-4D47-8593-4393062BA273}"/>
              </a:ext>
            </a:extLst>
          </p:cNvPr>
          <p:cNvSpPr/>
          <p:nvPr/>
        </p:nvSpPr>
        <p:spPr>
          <a:xfrm>
            <a:off x="320712" y="988818"/>
            <a:ext cx="11025312" cy="338554"/>
          </a:xfrm>
          <a:prstGeom prst="rect">
            <a:avLst/>
          </a:prstGeom>
        </p:spPr>
        <p:txBody>
          <a:bodyPr wrap="square">
            <a:spAutoFit/>
          </a:bodyPr>
          <a:lstStyle/>
          <a:p>
            <a:r>
              <a:rPr lang="en-US" sz="1600" dirty="0">
                <a:solidFill>
                  <a:schemeClr val="tx2"/>
                </a:solidFill>
                <a:latin typeface="+mj-lt"/>
              </a:rPr>
              <a:t>Bring together the market-leading BI platform and the industry-leading data warehouse engine in Azure Synapse</a:t>
            </a:r>
          </a:p>
        </p:txBody>
      </p:sp>
      <p:sp>
        <p:nvSpPr>
          <p:cNvPr id="32" name="Rectangle: Top Corners Rounded 68">
            <a:extLst>
              <a:ext uri="{FF2B5EF4-FFF2-40B4-BE49-F238E27FC236}">
                <a16:creationId xmlns:a16="http://schemas.microsoft.com/office/drawing/2014/main" id="{1FD065E6-3801-D247-B4F4-8DE4E7837C0F}"/>
              </a:ext>
            </a:extLst>
          </p:cNvPr>
          <p:cNvSpPr/>
          <p:nvPr/>
        </p:nvSpPr>
        <p:spPr bwMode="auto">
          <a:xfrm>
            <a:off x="475451" y="1772818"/>
            <a:ext cx="5340220" cy="4573367"/>
          </a:xfrm>
          <a:prstGeom prst="round2SameRect">
            <a:avLst>
              <a:gd name="adj1" fmla="val 0"/>
              <a:gd name="adj2" fmla="val 7289"/>
            </a:avLst>
          </a:prstGeom>
          <a:solidFill>
            <a:schemeClr val="bg1"/>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spcAft>
                <a:spcPts val="600"/>
              </a:spcAft>
            </a:pPr>
            <a:endParaRPr lang="en-US" sz="1600" dirty="0" err="1">
              <a:solidFill>
                <a:schemeClr val="tx1"/>
              </a:solidFill>
              <a:latin typeface="+mj-lt"/>
            </a:endParaRPr>
          </a:p>
        </p:txBody>
      </p:sp>
      <p:sp>
        <p:nvSpPr>
          <p:cNvPr id="33" name="Rectangle 32">
            <a:extLst>
              <a:ext uri="{FF2B5EF4-FFF2-40B4-BE49-F238E27FC236}">
                <a16:creationId xmlns:a16="http://schemas.microsoft.com/office/drawing/2014/main" id="{242956D8-4582-2B45-8F6A-25BC38FF0661}"/>
              </a:ext>
            </a:extLst>
          </p:cNvPr>
          <p:cNvSpPr/>
          <p:nvPr/>
        </p:nvSpPr>
        <p:spPr bwMode="auto">
          <a:xfrm>
            <a:off x="475451" y="1772817"/>
            <a:ext cx="5332888" cy="34255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EC551B22-960C-2641-9FD9-45402D2AC148}"/>
              </a:ext>
            </a:extLst>
          </p:cNvPr>
          <p:cNvSpPr txBox="1"/>
          <p:nvPr/>
        </p:nvSpPr>
        <p:spPr>
          <a:xfrm>
            <a:off x="1229373" y="5534199"/>
            <a:ext cx="3841750" cy="492443"/>
          </a:xfrm>
          <a:prstGeom prst="rect">
            <a:avLst/>
          </a:prstGeom>
          <a:noFill/>
        </p:spPr>
        <p:txBody>
          <a:bodyPr wrap="square" lIns="0" tIns="0" rIns="0" bIns="0" rtlCol="0">
            <a:spAutoFit/>
          </a:bodyPr>
          <a:lstStyle/>
          <a:p>
            <a:pPr algn="ctr"/>
            <a:r>
              <a:rPr lang="en-US" sz="1600" dirty="0">
                <a:latin typeface="+mj-lt"/>
              </a:rPr>
              <a:t>Power BI can analyze and visualize massive volumes of data </a:t>
            </a:r>
          </a:p>
        </p:txBody>
      </p:sp>
      <p:grpSp>
        <p:nvGrpSpPr>
          <p:cNvPr id="34" name="Group 4">
            <a:extLst>
              <a:ext uri="{FF2B5EF4-FFF2-40B4-BE49-F238E27FC236}">
                <a16:creationId xmlns:a16="http://schemas.microsoft.com/office/drawing/2014/main" id="{637E7BA2-1067-0244-9AD8-1CFA2B769347}"/>
              </a:ext>
            </a:extLst>
          </p:cNvPr>
          <p:cNvGrpSpPr>
            <a:grpSpLocks noChangeAspect="1"/>
          </p:cNvGrpSpPr>
          <p:nvPr/>
        </p:nvGrpSpPr>
        <p:grpSpPr bwMode="auto">
          <a:xfrm>
            <a:off x="2294669" y="2651342"/>
            <a:ext cx="1717127" cy="1717113"/>
            <a:chOff x="4616" y="999"/>
            <a:chExt cx="312" cy="312"/>
          </a:xfrm>
        </p:grpSpPr>
        <p:sp>
          <p:nvSpPr>
            <p:cNvPr id="35" name="Freeform 5">
              <a:extLst>
                <a:ext uri="{FF2B5EF4-FFF2-40B4-BE49-F238E27FC236}">
                  <a16:creationId xmlns:a16="http://schemas.microsoft.com/office/drawing/2014/main" id="{2F725A5B-6091-5746-9D65-598FD8AD4391}"/>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6">
              <a:extLst>
                <a:ext uri="{FF2B5EF4-FFF2-40B4-BE49-F238E27FC236}">
                  <a16:creationId xmlns:a16="http://schemas.microsoft.com/office/drawing/2014/main" id="{E1256C9D-3C5C-8642-80F9-C71531B5C156}"/>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7">
              <a:extLst>
                <a:ext uri="{FF2B5EF4-FFF2-40B4-BE49-F238E27FC236}">
                  <a16:creationId xmlns:a16="http://schemas.microsoft.com/office/drawing/2014/main" id="{92524820-ED3C-1146-8E38-BC8FB8AEC001}"/>
                </a:ext>
              </a:extLst>
            </p:cNvPr>
            <p:cNvSpPr>
              <a:spLocks noChangeArrowheads="1"/>
            </p:cNvSpPr>
            <p:nvPr/>
          </p:nvSpPr>
          <p:spPr bwMode="auto">
            <a:xfrm>
              <a:off x="4742" y="1107"/>
              <a:ext cx="20" cy="4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8">
              <a:extLst>
                <a:ext uri="{FF2B5EF4-FFF2-40B4-BE49-F238E27FC236}">
                  <a16:creationId xmlns:a16="http://schemas.microsoft.com/office/drawing/2014/main" id="{90E5FA00-3308-BA41-A37C-F10606914B34}"/>
                </a:ext>
              </a:extLst>
            </p:cNvPr>
            <p:cNvSpPr>
              <a:spLocks noChangeArrowheads="1"/>
            </p:cNvSpPr>
            <p:nvPr/>
          </p:nvSpPr>
          <p:spPr bwMode="auto">
            <a:xfrm>
              <a:off x="4713" y="1077"/>
              <a:ext cx="19" cy="7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9">
              <a:extLst>
                <a:ext uri="{FF2B5EF4-FFF2-40B4-BE49-F238E27FC236}">
                  <a16:creationId xmlns:a16="http://schemas.microsoft.com/office/drawing/2014/main" id="{94AEA304-7D6B-3746-89A9-3F9CDC9E1823}"/>
                </a:ext>
              </a:extLst>
            </p:cNvPr>
            <p:cNvSpPr>
              <a:spLocks noChangeArrowheads="1"/>
            </p:cNvSpPr>
            <p:nvPr/>
          </p:nvSpPr>
          <p:spPr bwMode="auto">
            <a:xfrm>
              <a:off x="4684" y="1058"/>
              <a:ext cx="19" cy="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1" name="Rectangle: Top Corners Rounded 68">
            <a:extLst>
              <a:ext uri="{FF2B5EF4-FFF2-40B4-BE49-F238E27FC236}">
                <a16:creationId xmlns:a16="http://schemas.microsoft.com/office/drawing/2014/main" id="{9E0D9835-7004-3543-BED1-8FA079520FBC}"/>
              </a:ext>
            </a:extLst>
          </p:cNvPr>
          <p:cNvSpPr/>
          <p:nvPr/>
        </p:nvSpPr>
        <p:spPr bwMode="auto">
          <a:xfrm>
            <a:off x="6379030" y="1772818"/>
            <a:ext cx="5340220" cy="4573367"/>
          </a:xfrm>
          <a:prstGeom prst="round2SameRect">
            <a:avLst>
              <a:gd name="adj1" fmla="val 0"/>
              <a:gd name="adj2" fmla="val 7289"/>
            </a:avLst>
          </a:prstGeom>
          <a:solidFill>
            <a:schemeClr val="bg1"/>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spcAft>
                <a:spcPts val="600"/>
              </a:spcAft>
            </a:pPr>
            <a:endParaRPr lang="en-US" sz="1600" dirty="0" err="1">
              <a:solidFill>
                <a:schemeClr val="tx1"/>
              </a:solidFill>
              <a:latin typeface="+mj-lt"/>
            </a:endParaRPr>
          </a:p>
        </p:txBody>
      </p:sp>
      <p:sp>
        <p:nvSpPr>
          <p:cNvPr id="42" name="Rectangle 41">
            <a:extLst>
              <a:ext uri="{FF2B5EF4-FFF2-40B4-BE49-F238E27FC236}">
                <a16:creationId xmlns:a16="http://schemas.microsoft.com/office/drawing/2014/main" id="{E60B284B-171D-8349-8F0A-E8DB58232C21}"/>
              </a:ext>
            </a:extLst>
          </p:cNvPr>
          <p:cNvSpPr/>
          <p:nvPr/>
        </p:nvSpPr>
        <p:spPr bwMode="auto">
          <a:xfrm>
            <a:off x="6379030" y="1772817"/>
            <a:ext cx="5332888" cy="34255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9F2D5BDD-F501-7140-B3D8-6FE1BE1BACBC}"/>
              </a:ext>
            </a:extLst>
          </p:cNvPr>
          <p:cNvGrpSpPr/>
          <p:nvPr/>
        </p:nvGrpSpPr>
        <p:grpSpPr>
          <a:xfrm>
            <a:off x="8256881" y="2648660"/>
            <a:ext cx="1686273" cy="1686273"/>
            <a:chOff x="8646345" y="-1686273"/>
            <a:chExt cx="1686273" cy="1686273"/>
          </a:xfrm>
        </p:grpSpPr>
        <p:sp>
          <p:nvSpPr>
            <p:cNvPr id="18" name="Rectangle 184">
              <a:extLst>
                <a:ext uri="{FF2B5EF4-FFF2-40B4-BE49-F238E27FC236}">
                  <a16:creationId xmlns:a16="http://schemas.microsoft.com/office/drawing/2014/main" id="{958A69F5-CABD-B142-AFDC-F4FB9FA36523}"/>
                </a:ext>
              </a:extLst>
            </p:cNvPr>
            <p:cNvSpPr>
              <a:spLocks noChangeArrowheads="1"/>
            </p:cNvSpPr>
            <p:nvPr/>
          </p:nvSpPr>
          <p:spPr bwMode="auto">
            <a:xfrm>
              <a:off x="10175881" y="-1686273"/>
              <a:ext cx="156737" cy="5242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85">
              <a:extLst>
                <a:ext uri="{FF2B5EF4-FFF2-40B4-BE49-F238E27FC236}">
                  <a16:creationId xmlns:a16="http://schemas.microsoft.com/office/drawing/2014/main" id="{C39E39E8-F94E-3D4F-81E6-00F1F0F3DB26}"/>
                </a:ext>
              </a:extLst>
            </p:cNvPr>
            <p:cNvSpPr>
              <a:spLocks noChangeArrowheads="1"/>
            </p:cNvSpPr>
            <p:nvPr/>
          </p:nvSpPr>
          <p:spPr bwMode="auto">
            <a:xfrm>
              <a:off x="9808360" y="-1686273"/>
              <a:ext cx="524258" cy="16214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Rectangle 186">
              <a:extLst>
                <a:ext uri="{FF2B5EF4-FFF2-40B4-BE49-F238E27FC236}">
                  <a16:creationId xmlns:a16="http://schemas.microsoft.com/office/drawing/2014/main" id="{FE7CADE6-6C35-174D-AD9D-F59D21067E67}"/>
                </a:ext>
              </a:extLst>
            </p:cNvPr>
            <p:cNvSpPr>
              <a:spLocks noChangeArrowheads="1"/>
            </p:cNvSpPr>
            <p:nvPr/>
          </p:nvSpPr>
          <p:spPr bwMode="auto">
            <a:xfrm>
              <a:off x="9808360" y="-156737"/>
              <a:ext cx="524258" cy="156737"/>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Rectangle 187">
              <a:extLst>
                <a:ext uri="{FF2B5EF4-FFF2-40B4-BE49-F238E27FC236}">
                  <a16:creationId xmlns:a16="http://schemas.microsoft.com/office/drawing/2014/main" id="{C99D26C2-8FB0-7E45-AE36-47172C2C5164}"/>
                </a:ext>
              </a:extLst>
            </p:cNvPr>
            <p:cNvSpPr>
              <a:spLocks noChangeArrowheads="1"/>
            </p:cNvSpPr>
            <p:nvPr/>
          </p:nvSpPr>
          <p:spPr bwMode="auto">
            <a:xfrm>
              <a:off x="10175881" y="-529663"/>
              <a:ext cx="156737" cy="52966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Rectangle 188">
              <a:extLst>
                <a:ext uri="{FF2B5EF4-FFF2-40B4-BE49-F238E27FC236}">
                  <a16:creationId xmlns:a16="http://schemas.microsoft.com/office/drawing/2014/main" id="{9E8C99EC-FDEB-9B4D-BB8A-FD35636AADF8}"/>
                </a:ext>
              </a:extLst>
            </p:cNvPr>
            <p:cNvSpPr>
              <a:spLocks noChangeArrowheads="1"/>
            </p:cNvSpPr>
            <p:nvPr/>
          </p:nvSpPr>
          <p:spPr bwMode="auto">
            <a:xfrm>
              <a:off x="8646345" y="-529663"/>
              <a:ext cx="156737" cy="52966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Rectangle 189">
              <a:extLst>
                <a:ext uri="{FF2B5EF4-FFF2-40B4-BE49-F238E27FC236}">
                  <a16:creationId xmlns:a16="http://schemas.microsoft.com/office/drawing/2014/main" id="{648FDE06-B6E7-6244-A3DA-25E98305CAA2}"/>
                </a:ext>
              </a:extLst>
            </p:cNvPr>
            <p:cNvSpPr>
              <a:spLocks noChangeArrowheads="1"/>
            </p:cNvSpPr>
            <p:nvPr/>
          </p:nvSpPr>
          <p:spPr bwMode="auto">
            <a:xfrm>
              <a:off x="8646345" y="-156737"/>
              <a:ext cx="529663" cy="156737"/>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190">
              <a:extLst>
                <a:ext uri="{FF2B5EF4-FFF2-40B4-BE49-F238E27FC236}">
                  <a16:creationId xmlns:a16="http://schemas.microsoft.com/office/drawing/2014/main" id="{68181FC2-71F2-6340-927E-51A13286D7E8}"/>
                </a:ext>
              </a:extLst>
            </p:cNvPr>
            <p:cNvSpPr>
              <a:spLocks/>
            </p:cNvSpPr>
            <p:nvPr/>
          </p:nvSpPr>
          <p:spPr bwMode="auto">
            <a:xfrm>
              <a:off x="9386792" y="-1643035"/>
              <a:ext cx="902588" cy="907993"/>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91">
              <a:extLst>
                <a:ext uri="{FF2B5EF4-FFF2-40B4-BE49-F238E27FC236}">
                  <a16:creationId xmlns:a16="http://schemas.microsoft.com/office/drawing/2014/main" id="{9B681B18-7BBA-7D45-821E-9EB4F7252C3B}"/>
                </a:ext>
              </a:extLst>
            </p:cNvPr>
            <p:cNvSpPr>
              <a:spLocks/>
            </p:cNvSpPr>
            <p:nvPr/>
          </p:nvSpPr>
          <p:spPr bwMode="auto">
            <a:xfrm>
              <a:off x="9381387" y="-945826"/>
              <a:ext cx="907993" cy="902588"/>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92">
              <a:extLst>
                <a:ext uri="{FF2B5EF4-FFF2-40B4-BE49-F238E27FC236}">
                  <a16:creationId xmlns:a16="http://schemas.microsoft.com/office/drawing/2014/main" id="{0B295C98-B427-574B-8FA3-2E4B4E4BB627}"/>
                </a:ext>
              </a:extLst>
            </p:cNvPr>
            <p:cNvSpPr>
              <a:spLocks/>
            </p:cNvSpPr>
            <p:nvPr/>
          </p:nvSpPr>
          <p:spPr bwMode="auto">
            <a:xfrm>
              <a:off x="8689583" y="-951231"/>
              <a:ext cx="902588" cy="907993"/>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93">
              <a:extLst>
                <a:ext uri="{FF2B5EF4-FFF2-40B4-BE49-F238E27FC236}">
                  <a16:creationId xmlns:a16="http://schemas.microsoft.com/office/drawing/2014/main" id="{1EE8E867-8699-8140-BAD3-56CBE7FA8457}"/>
                </a:ext>
              </a:extLst>
            </p:cNvPr>
            <p:cNvSpPr>
              <a:spLocks/>
            </p:cNvSpPr>
            <p:nvPr/>
          </p:nvSpPr>
          <p:spPr bwMode="auto">
            <a:xfrm>
              <a:off x="8689583" y="-1643035"/>
              <a:ext cx="907993" cy="902588"/>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Rectangle 194">
              <a:extLst>
                <a:ext uri="{FF2B5EF4-FFF2-40B4-BE49-F238E27FC236}">
                  <a16:creationId xmlns:a16="http://schemas.microsoft.com/office/drawing/2014/main" id="{E5B38F83-CF7B-9642-B81E-C96BE266D74B}"/>
                </a:ext>
              </a:extLst>
            </p:cNvPr>
            <p:cNvSpPr>
              <a:spLocks noChangeArrowheads="1"/>
            </p:cNvSpPr>
            <p:nvPr/>
          </p:nvSpPr>
          <p:spPr bwMode="auto">
            <a:xfrm>
              <a:off x="8646345" y="-1686273"/>
              <a:ext cx="529663" cy="156737"/>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Rectangle 195">
              <a:extLst>
                <a:ext uri="{FF2B5EF4-FFF2-40B4-BE49-F238E27FC236}">
                  <a16:creationId xmlns:a16="http://schemas.microsoft.com/office/drawing/2014/main" id="{41DD2CD9-AC01-704C-B106-B59D932F4EE3}"/>
                </a:ext>
              </a:extLst>
            </p:cNvPr>
            <p:cNvSpPr>
              <a:spLocks noChangeArrowheads="1"/>
            </p:cNvSpPr>
            <p:nvPr/>
          </p:nvSpPr>
          <p:spPr bwMode="auto">
            <a:xfrm>
              <a:off x="8646345" y="-1686273"/>
              <a:ext cx="162142" cy="52425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 name="TextBox 15">
            <a:extLst>
              <a:ext uri="{FF2B5EF4-FFF2-40B4-BE49-F238E27FC236}">
                <a16:creationId xmlns:a16="http://schemas.microsoft.com/office/drawing/2014/main" id="{F4703804-19E2-6941-A540-B3B32FF9885C}"/>
              </a:ext>
            </a:extLst>
          </p:cNvPr>
          <p:cNvSpPr txBox="1"/>
          <p:nvPr/>
        </p:nvSpPr>
        <p:spPr>
          <a:xfrm>
            <a:off x="6961496" y="5534199"/>
            <a:ext cx="4076700" cy="492443"/>
          </a:xfrm>
          <a:prstGeom prst="rect">
            <a:avLst/>
          </a:prstGeom>
          <a:noFill/>
        </p:spPr>
        <p:txBody>
          <a:bodyPr wrap="square" lIns="0" tIns="0" rIns="0" bIns="0" rtlCol="0">
            <a:spAutoFit/>
          </a:bodyPr>
          <a:lstStyle/>
          <a:p>
            <a:pPr algn="ctr"/>
            <a:r>
              <a:rPr lang="en-US" sz="1600" dirty="0">
                <a:latin typeface="+mj-lt"/>
              </a:rPr>
              <a:t>Azure Synapse Analytics provides a scalable platform to enable real-time BI </a:t>
            </a:r>
          </a:p>
        </p:txBody>
      </p:sp>
    </p:spTree>
    <p:extLst>
      <p:ext uri="{BB962C8B-B14F-4D97-AF65-F5344CB8AC3E}">
        <p14:creationId xmlns:p14="http://schemas.microsoft.com/office/powerpoint/2010/main" val="16020278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350"/>
                                        <p:tgtEl>
                                          <p:spTgt spid="17"/>
                                        </p:tgtEl>
                                        <p:attrNameLst>
                                          <p:attrName>ppt_y</p:attrName>
                                        </p:attrNameLst>
                                      </p:cBhvr>
                                      <p:tavLst>
                                        <p:tav tm="0">
                                          <p:val>
                                            <p:strVal val="#ppt_y-#ppt_h*1.125000"/>
                                          </p:val>
                                        </p:tav>
                                        <p:tav tm="100000">
                                          <p:val>
                                            <p:strVal val="#ppt_y"/>
                                          </p:val>
                                        </p:tav>
                                      </p:tavLst>
                                    </p:anim>
                                    <p:animEffect transition="in" filter="wipe(down)">
                                      <p:cBhvr>
                                        <p:cTn id="8" dur="350"/>
                                        <p:tgtEl>
                                          <p:spTgt spid="17"/>
                                        </p:tgtEl>
                                      </p:cBhvr>
                                    </p:animEffect>
                                  </p:childTnLst>
                                </p:cTn>
                              </p:par>
                              <p:par>
                                <p:cTn id="9" presetID="12" presetClass="entr" presetSubtype="1" fill="hold" grpId="0" nodeType="withEffect">
                                  <p:stCondLst>
                                    <p:cond delay="2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350"/>
                                        <p:tgtEl>
                                          <p:spTgt spid="16"/>
                                        </p:tgtEl>
                                        <p:attrNameLst>
                                          <p:attrName>ppt_y</p:attrName>
                                        </p:attrNameLst>
                                      </p:cBhvr>
                                      <p:tavLst>
                                        <p:tav tm="0">
                                          <p:val>
                                            <p:strVal val="#ppt_y-#ppt_h*1.125000"/>
                                          </p:val>
                                        </p:tav>
                                        <p:tav tm="100000">
                                          <p:val>
                                            <p:strVal val="#ppt_y"/>
                                          </p:val>
                                        </p:tav>
                                      </p:tavLst>
                                    </p:anim>
                                    <p:animEffect transition="in" filter="wipe(down)">
                                      <p:cBhvr>
                                        <p:cTn id="12" dur="3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6490C-6182-2844-BECA-279A9317368D}"/>
              </a:ext>
            </a:extLst>
          </p:cNvPr>
          <p:cNvSpPr>
            <a:spLocks noGrp="1"/>
          </p:cNvSpPr>
          <p:nvPr>
            <p:ph type="title"/>
          </p:nvPr>
        </p:nvSpPr>
        <p:spPr>
          <a:xfrm>
            <a:off x="429544" y="2555103"/>
            <a:ext cx="9401560" cy="1381399"/>
          </a:xfrm>
          <a:prstGeom prst="rect">
            <a:avLst/>
          </a:prstGeom>
          <a:noFill/>
        </p:spPr>
        <p:txBody>
          <a:bodyPr wrap="square" anchor="b">
            <a:normAutofit/>
          </a:bodyPr>
          <a:lstStyle/>
          <a:p>
            <a:r>
              <a:rPr lang="en-US" sz="3400" dirty="0">
                <a:solidFill>
                  <a:schemeClr val="accent1"/>
                </a:solidFill>
              </a:rPr>
              <a:t>Section 4</a:t>
            </a:r>
            <a:br>
              <a:rPr lang="en-US" sz="3700" dirty="0"/>
            </a:br>
            <a:r>
              <a:rPr lang="en-US" sz="4800" dirty="0"/>
              <a:t>Data warehouses are still in style</a:t>
            </a:r>
          </a:p>
        </p:txBody>
      </p:sp>
    </p:spTree>
    <p:extLst>
      <p:ext uri="{BB962C8B-B14F-4D97-AF65-F5344CB8AC3E}">
        <p14:creationId xmlns:p14="http://schemas.microsoft.com/office/powerpoint/2010/main" val="26734611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Group 109">
            <a:extLst>
              <a:ext uri="{FF2B5EF4-FFF2-40B4-BE49-F238E27FC236}">
                <a16:creationId xmlns:a16="http://schemas.microsoft.com/office/drawing/2014/main" id="{2E993C62-8CB2-B24C-A568-7C5CCF12A7C8}"/>
              </a:ext>
            </a:extLst>
          </p:cNvPr>
          <p:cNvGrpSpPr/>
          <p:nvPr/>
        </p:nvGrpSpPr>
        <p:grpSpPr>
          <a:xfrm>
            <a:off x="1971534" y="2626134"/>
            <a:ext cx="8620939" cy="3356382"/>
            <a:chOff x="1971534" y="2284041"/>
            <a:chExt cx="8620939" cy="3356382"/>
          </a:xfrm>
        </p:grpSpPr>
        <p:cxnSp>
          <p:nvCxnSpPr>
            <p:cNvPr id="111" name="Straight Arrow Connector 110">
              <a:extLst>
                <a:ext uri="{FF2B5EF4-FFF2-40B4-BE49-F238E27FC236}">
                  <a16:creationId xmlns:a16="http://schemas.microsoft.com/office/drawing/2014/main" id="{DEAAB360-A715-464B-9B43-6AD427910023}"/>
                </a:ext>
              </a:extLst>
            </p:cNvPr>
            <p:cNvCxnSpPr>
              <a:cxnSpLocks/>
            </p:cNvCxnSpPr>
            <p:nvPr/>
          </p:nvCxnSpPr>
          <p:spPr>
            <a:xfrm flipV="1">
              <a:off x="7681810" y="4401220"/>
              <a:ext cx="0" cy="257167"/>
            </a:xfrm>
            <a:prstGeom prst="straightConnector1">
              <a:avLst/>
            </a:prstGeom>
            <a:noFill/>
            <a:ln w="19050" cap="flat" cmpd="sng" algn="ctr">
              <a:solidFill>
                <a:schemeClr val="tx1"/>
              </a:solidFill>
              <a:prstDash val="solid"/>
              <a:headEnd type="none" w="lg" len="med"/>
              <a:tailEnd type="triangle" w="med" len="med"/>
            </a:ln>
            <a:effectLst/>
          </p:spPr>
        </p:cxnSp>
        <p:cxnSp>
          <p:nvCxnSpPr>
            <p:cNvPr id="112" name="Straight Arrow Connector 111">
              <a:extLst>
                <a:ext uri="{FF2B5EF4-FFF2-40B4-BE49-F238E27FC236}">
                  <a16:creationId xmlns:a16="http://schemas.microsoft.com/office/drawing/2014/main" id="{4E59DF1B-E927-414E-84F3-68956760BBC9}"/>
                </a:ext>
              </a:extLst>
            </p:cNvPr>
            <p:cNvCxnSpPr>
              <a:cxnSpLocks/>
            </p:cNvCxnSpPr>
            <p:nvPr/>
          </p:nvCxnSpPr>
          <p:spPr>
            <a:xfrm flipV="1">
              <a:off x="10592473" y="2996014"/>
              <a:ext cx="0" cy="418955"/>
            </a:xfrm>
            <a:prstGeom prst="straightConnector1">
              <a:avLst/>
            </a:prstGeom>
            <a:noFill/>
            <a:ln w="19050" cap="flat" cmpd="sng" algn="ctr">
              <a:solidFill>
                <a:schemeClr val="tx1"/>
              </a:solidFill>
              <a:prstDash val="solid"/>
              <a:headEnd type="none" w="lg" len="med"/>
              <a:tailEnd type="triangle" w="med" len="med"/>
            </a:ln>
            <a:effectLst/>
          </p:spPr>
        </p:cxnSp>
        <p:cxnSp>
          <p:nvCxnSpPr>
            <p:cNvPr id="113" name="Straight Arrow Connector 112">
              <a:extLst>
                <a:ext uri="{FF2B5EF4-FFF2-40B4-BE49-F238E27FC236}">
                  <a16:creationId xmlns:a16="http://schemas.microsoft.com/office/drawing/2014/main" id="{3D70AA8A-F41A-C547-B3E6-96159F969FBE}"/>
                </a:ext>
              </a:extLst>
            </p:cNvPr>
            <p:cNvCxnSpPr>
              <a:cxnSpLocks/>
            </p:cNvCxnSpPr>
            <p:nvPr/>
          </p:nvCxnSpPr>
          <p:spPr>
            <a:xfrm>
              <a:off x="8799687" y="2284041"/>
              <a:ext cx="515471"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14" name="Straight Arrow Connector 113">
              <a:extLst>
                <a:ext uri="{FF2B5EF4-FFF2-40B4-BE49-F238E27FC236}">
                  <a16:creationId xmlns:a16="http://schemas.microsoft.com/office/drawing/2014/main" id="{03D5C46C-BB4F-8E43-BE22-948A9052B3EE}"/>
                </a:ext>
              </a:extLst>
            </p:cNvPr>
            <p:cNvCxnSpPr>
              <a:cxnSpLocks/>
            </p:cNvCxnSpPr>
            <p:nvPr/>
          </p:nvCxnSpPr>
          <p:spPr>
            <a:xfrm>
              <a:off x="8799687" y="3823338"/>
              <a:ext cx="515471"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15" name="Straight Arrow Connector 114">
              <a:extLst>
                <a:ext uri="{FF2B5EF4-FFF2-40B4-BE49-F238E27FC236}">
                  <a16:creationId xmlns:a16="http://schemas.microsoft.com/office/drawing/2014/main" id="{7E4E725B-FC8C-6A43-8AC4-D6F6B8EE8041}"/>
                </a:ext>
              </a:extLst>
            </p:cNvPr>
            <p:cNvCxnSpPr>
              <a:cxnSpLocks/>
            </p:cNvCxnSpPr>
            <p:nvPr/>
          </p:nvCxnSpPr>
          <p:spPr>
            <a:xfrm>
              <a:off x="4619687" y="2943803"/>
              <a:ext cx="0" cy="257167"/>
            </a:xfrm>
            <a:prstGeom prst="straightConnector1">
              <a:avLst/>
            </a:prstGeom>
            <a:noFill/>
            <a:ln w="19050" cap="flat" cmpd="sng" algn="ctr">
              <a:solidFill>
                <a:schemeClr val="tx1"/>
              </a:solidFill>
              <a:prstDash val="solid"/>
              <a:headEnd type="none" w="lg" len="med"/>
              <a:tailEnd type="triangle" w="med" len="med"/>
            </a:ln>
            <a:effectLst/>
          </p:spPr>
        </p:cxnSp>
        <p:cxnSp>
          <p:nvCxnSpPr>
            <p:cNvPr id="116" name="Straight Arrow Connector 115">
              <a:extLst>
                <a:ext uri="{FF2B5EF4-FFF2-40B4-BE49-F238E27FC236}">
                  <a16:creationId xmlns:a16="http://schemas.microsoft.com/office/drawing/2014/main" id="{9081BA00-C6A1-F74C-A72D-B27B54CEC36C}"/>
                </a:ext>
              </a:extLst>
            </p:cNvPr>
            <p:cNvCxnSpPr>
              <a:cxnSpLocks/>
            </p:cNvCxnSpPr>
            <p:nvPr/>
          </p:nvCxnSpPr>
          <p:spPr>
            <a:xfrm flipV="1">
              <a:off x="4342156" y="4401220"/>
              <a:ext cx="0" cy="257167"/>
            </a:xfrm>
            <a:prstGeom prst="straightConnector1">
              <a:avLst/>
            </a:prstGeom>
            <a:noFill/>
            <a:ln w="19050" cap="flat" cmpd="sng" algn="ctr">
              <a:solidFill>
                <a:schemeClr val="tx1"/>
              </a:solidFill>
              <a:prstDash val="solid"/>
              <a:headEnd type="none" w="lg" len="med"/>
              <a:tailEnd type="triangle" w="med" len="med"/>
            </a:ln>
            <a:effectLst/>
          </p:spPr>
        </p:cxnSp>
        <p:cxnSp>
          <p:nvCxnSpPr>
            <p:cNvPr id="118" name="Straight Arrow Connector 117">
              <a:extLst>
                <a:ext uri="{FF2B5EF4-FFF2-40B4-BE49-F238E27FC236}">
                  <a16:creationId xmlns:a16="http://schemas.microsoft.com/office/drawing/2014/main" id="{7E3D6E07-DE85-3245-A42B-28F7508955C2}"/>
                </a:ext>
              </a:extLst>
            </p:cNvPr>
            <p:cNvCxnSpPr>
              <a:cxnSpLocks/>
            </p:cNvCxnSpPr>
            <p:nvPr/>
          </p:nvCxnSpPr>
          <p:spPr>
            <a:xfrm>
              <a:off x="4897217" y="4268606"/>
              <a:ext cx="0" cy="330399"/>
            </a:xfrm>
            <a:prstGeom prst="straightConnector1">
              <a:avLst/>
            </a:prstGeom>
            <a:noFill/>
            <a:ln w="19050" cap="flat" cmpd="sng" algn="ctr">
              <a:solidFill>
                <a:schemeClr val="tx1"/>
              </a:solidFill>
              <a:prstDash val="solid"/>
              <a:headEnd type="none" w="lg" len="med"/>
              <a:tailEnd type="triangle" w="med" len="med"/>
            </a:ln>
            <a:effectLst/>
          </p:spPr>
        </p:cxnSp>
        <p:cxnSp>
          <p:nvCxnSpPr>
            <p:cNvPr id="120" name="Straight Arrow Connector 119">
              <a:extLst>
                <a:ext uri="{FF2B5EF4-FFF2-40B4-BE49-F238E27FC236}">
                  <a16:creationId xmlns:a16="http://schemas.microsoft.com/office/drawing/2014/main" id="{BB0FF47D-B60D-4842-B876-51D949CEDA66}"/>
                </a:ext>
              </a:extLst>
            </p:cNvPr>
            <p:cNvCxnSpPr>
              <a:cxnSpLocks/>
            </p:cNvCxnSpPr>
            <p:nvPr/>
          </p:nvCxnSpPr>
          <p:spPr>
            <a:xfrm>
              <a:off x="2153606" y="2284041"/>
              <a:ext cx="1188720"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21" name="Straight Arrow Connector 120">
              <a:extLst>
                <a:ext uri="{FF2B5EF4-FFF2-40B4-BE49-F238E27FC236}">
                  <a16:creationId xmlns:a16="http://schemas.microsoft.com/office/drawing/2014/main" id="{A12D7A97-4A24-0847-85B0-2D5391AA8B41}"/>
                </a:ext>
              </a:extLst>
            </p:cNvPr>
            <p:cNvCxnSpPr>
              <a:cxnSpLocks/>
            </p:cNvCxnSpPr>
            <p:nvPr/>
          </p:nvCxnSpPr>
          <p:spPr>
            <a:xfrm>
              <a:off x="5818509" y="3700720"/>
              <a:ext cx="515471"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22" name="Straight Arrow Connector 121">
              <a:extLst>
                <a:ext uri="{FF2B5EF4-FFF2-40B4-BE49-F238E27FC236}">
                  <a16:creationId xmlns:a16="http://schemas.microsoft.com/office/drawing/2014/main" id="{8473B9A6-0A1B-FF45-B817-C10913280DD0}"/>
                </a:ext>
              </a:extLst>
            </p:cNvPr>
            <p:cNvCxnSpPr>
              <a:cxnSpLocks/>
            </p:cNvCxnSpPr>
            <p:nvPr/>
          </p:nvCxnSpPr>
          <p:spPr>
            <a:xfrm flipH="1">
              <a:off x="5900325" y="3942532"/>
              <a:ext cx="515471"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23" name="Straight Arrow Connector 122">
              <a:extLst>
                <a:ext uri="{FF2B5EF4-FFF2-40B4-BE49-F238E27FC236}">
                  <a16:creationId xmlns:a16="http://schemas.microsoft.com/office/drawing/2014/main" id="{A44E190F-0E3B-C743-B594-C63CA7BC7690}"/>
                </a:ext>
              </a:extLst>
            </p:cNvPr>
            <p:cNvCxnSpPr>
              <a:cxnSpLocks/>
            </p:cNvCxnSpPr>
            <p:nvPr/>
          </p:nvCxnSpPr>
          <p:spPr>
            <a:xfrm>
              <a:off x="5818510" y="2284041"/>
              <a:ext cx="515471"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24" name="Straight Arrow Connector 123">
              <a:extLst>
                <a:ext uri="{FF2B5EF4-FFF2-40B4-BE49-F238E27FC236}">
                  <a16:creationId xmlns:a16="http://schemas.microsoft.com/office/drawing/2014/main" id="{332A8147-65A1-9945-9178-356F07830713}"/>
                </a:ext>
              </a:extLst>
            </p:cNvPr>
            <p:cNvCxnSpPr>
              <a:cxnSpLocks/>
            </p:cNvCxnSpPr>
            <p:nvPr/>
          </p:nvCxnSpPr>
          <p:spPr>
            <a:xfrm>
              <a:off x="2157625" y="3775444"/>
              <a:ext cx="1188720"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25" name="Straight Arrow Connector 124">
              <a:extLst>
                <a:ext uri="{FF2B5EF4-FFF2-40B4-BE49-F238E27FC236}">
                  <a16:creationId xmlns:a16="http://schemas.microsoft.com/office/drawing/2014/main" id="{D28739E5-A612-754E-8A48-4B1E522ED496}"/>
                </a:ext>
              </a:extLst>
            </p:cNvPr>
            <p:cNvCxnSpPr>
              <a:cxnSpLocks/>
            </p:cNvCxnSpPr>
            <p:nvPr/>
          </p:nvCxnSpPr>
          <p:spPr>
            <a:xfrm>
              <a:off x="2153606" y="5138953"/>
              <a:ext cx="1188720" cy="0"/>
            </a:xfrm>
            <a:prstGeom prst="straightConnector1">
              <a:avLst/>
            </a:prstGeom>
            <a:noFill/>
            <a:ln w="19050" cap="flat" cmpd="sng" algn="ctr">
              <a:solidFill>
                <a:schemeClr val="tx1"/>
              </a:solidFill>
              <a:prstDash val="solid"/>
              <a:headEnd type="none" w="lg" len="med"/>
              <a:tailEnd type="triangle" w="med" len="med"/>
            </a:ln>
            <a:effectLst/>
          </p:spPr>
        </p:cxnSp>
        <p:sp>
          <p:nvSpPr>
            <p:cNvPr id="126" name="Rectangle 9">
              <a:extLst>
                <a:ext uri="{FF2B5EF4-FFF2-40B4-BE49-F238E27FC236}">
                  <a16:creationId xmlns:a16="http://schemas.microsoft.com/office/drawing/2014/main" id="{F4BF3065-ED31-C746-8E5B-A464224D7169}"/>
                </a:ext>
              </a:extLst>
            </p:cNvPr>
            <p:cNvSpPr/>
            <p:nvPr/>
          </p:nvSpPr>
          <p:spPr bwMode="auto">
            <a:xfrm>
              <a:off x="1971534" y="3340575"/>
              <a:ext cx="185425" cy="2299848"/>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noFill/>
            <a:ln w="19050" cap="flat" cmpd="sng" algn="ctr">
              <a:solidFill>
                <a:schemeClr val="tx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126">
              <a:extLst>
                <a:ext uri="{FF2B5EF4-FFF2-40B4-BE49-F238E27FC236}">
                  <a16:creationId xmlns:a16="http://schemas.microsoft.com/office/drawing/2014/main" id="{0D43D400-3BFA-754B-BE7E-917EE613AA67}"/>
                </a:ext>
              </a:extLst>
            </p:cNvPr>
            <p:cNvSpPr/>
            <p:nvPr/>
          </p:nvSpPr>
          <p:spPr bwMode="auto">
            <a:xfrm>
              <a:off x="8845769" y="4425246"/>
              <a:ext cx="1746702" cy="760192"/>
            </a:xfrm>
            <a:custGeom>
              <a:avLst/>
              <a:gdLst>
                <a:gd name="connsiteX0" fmla="*/ 0 w 1670304"/>
                <a:gd name="connsiteY0" fmla="*/ 816864 h 816864"/>
                <a:gd name="connsiteX1" fmla="*/ 1670304 w 1670304"/>
                <a:gd name="connsiteY1" fmla="*/ 816864 h 816864"/>
                <a:gd name="connsiteX2" fmla="*/ 1670304 w 1670304"/>
                <a:gd name="connsiteY2" fmla="*/ 0 h 816864"/>
              </a:gdLst>
              <a:ahLst/>
              <a:cxnLst>
                <a:cxn ang="0">
                  <a:pos x="connsiteX0" y="connsiteY0"/>
                </a:cxn>
                <a:cxn ang="0">
                  <a:pos x="connsiteX1" y="connsiteY1"/>
                </a:cxn>
                <a:cxn ang="0">
                  <a:pos x="connsiteX2" y="connsiteY2"/>
                </a:cxn>
              </a:cxnLst>
              <a:rect l="l" t="t" r="r" b="b"/>
              <a:pathLst>
                <a:path w="1670304" h="816864">
                  <a:moveTo>
                    <a:pt x="0" y="816864"/>
                  </a:moveTo>
                  <a:lnTo>
                    <a:pt x="1670304" y="816864"/>
                  </a:lnTo>
                  <a:lnTo>
                    <a:pt x="1670304" y="0"/>
                  </a:lnTo>
                </a:path>
              </a:pathLst>
            </a:custGeom>
            <a:noFill/>
            <a:ln w="19050" cap="flat" cmpd="sng" algn="ctr">
              <a:solidFill>
                <a:schemeClr val="tx1"/>
              </a:solidFill>
              <a:prstDash val="solid"/>
              <a:headEnd type="none" w="med" len="med"/>
              <a:tailEnd type="triangl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D0CF4-C546-1240-AE4C-287BFF7DBC8B}"/>
              </a:ext>
            </a:extLst>
          </p:cNvPr>
          <p:cNvSpPr>
            <a:spLocks noGrp="1"/>
          </p:cNvSpPr>
          <p:nvPr>
            <p:ph type="title"/>
          </p:nvPr>
        </p:nvSpPr>
        <p:spPr>
          <a:xfrm>
            <a:off x="472956" y="464956"/>
            <a:ext cx="11357931" cy="492443"/>
          </a:xfrm>
        </p:spPr>
        <p:txBody>
          <a:bodyPr/>
          <a:lstStyle/>
          <a:p>
            <a:r>
              <a:rPr lang="en-US" sz="3200" dirty="0"/>
              <a:t>Azure Synapse Analytics lies at the heart of business and BI </a:t>
            </a:r>
          </a:p>
        </p:txBody>
      </p:sp>
      <p:sp>
        <p:nvSpPr>
          <p:cNvPr id="91" name="Rectangle 90">
            <a:extLst>
              <a:ext uri="{FF2B5EF4-FFF2-40B4-BE49-F238E27FC236}">
                <a16:creationId xmlns:a16="http://schemas.microsoft.com/office/drawing/2014/main" id="{93460252-AB37-DA4F-A5B6-9712091C39E4}"/>
              </a:ext>
            </a:extLst>
          </p:cNvPr>
          <p:cNvSpPr/>
          <p:nvPr/>
        </p:nvSpPr>
        <p:spPr bwMode="auto">
          <a:xfrm>
            <a:off x="6375229" y="2232305"/>
            <a:ext cx="2476829" cy="2502701"/>
          </a:xfrm>
          <a:prstGeom prst="rect">
            <a:avLst/>
          </a:prstGeom>
          <a:solidFill>
            <a:srgbClr val="FFFFFF">
              <a:lumMod val="95000"/>
            </a:srgbClr>
          </a:solidFill>
          <a:ln w="15875"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92" name="Rectangle 91">
            <a:extLst>
              <a:ext uri="{FF2B5EF4-FFF2-40B4-BE49-F238E27FC236}">
                <a16:creationId xmlns:a16="http://schemas.microsoft.com/office/drawing/2014/main" id="{33E1CA6D-89A0-CD4E-B38E-A0B469CAAF15}"/>
              </a:ext>
            </a:extLst>
          </p:cNvPr>
          <p:cNvSpPr/>
          <p:nvPr/>
        </p:nvSpPr>
        <p:spPr bwMode="auto">
          <a:xfrm>
            <a:off x="3378580" y="5004370"/>
            <a:ext cx="5461768"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94" name="Rectangle 93">
            <a:extLst>
              <a:ext uri="{FF2B5EF4-FFF2-40B4-BE49-F238E27FC236}">
                <a16:creationId xmlns:a16="http://schemas.microsoft.com/office/drawing/2014/main" id="{B62CCF26-155B-294C-8B64-42CBB077228A}"/>
              </a:ext>
            </a:extLst>
          </p:cNvPr>
          <p:cNvSpPr/>
          <p:nvPr/>
        </p:nvSpPr>
        <p:spPr bwMode="auto">
          <a:xfrm>
            <a:off x="9354058" y="3667792"/>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96" name="Rectangle 95">
            <a:extLst>
              <a:ext uri="{FF2B5EF4-FFF2-40B4-BE49-F238E27FC236}">
                <a16:creationId xmlns:a16="http://schemas.microsoft.com/office/drawing/2014/main" id="{BDFBEB25-6C7A-A546-BBC1-7D0F6DE30467}"/>
              </a:ext>
            </a:extLst>
          </p:cNvPr>
          <p:cNvSpPr/>
          <p:nvPr/>
        </p:nvSpPr>
        <p:spPr bwMode="auto">
          <a:xfrm>
            <a:off x="9362344" y="22307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97" name="Rectangle 96">
            <a:extLst>
              <a:ext uri="{FF2B5EF4-FFF2-40B4-BE49-F238E27FC236}">
                <a16:creationId xmlns:a16="http://schemas.microsoft.com/office/drawing/2014/main" id="{C3833866-2DFA-3444-B571-93E8CE49D6D6}"/>
              </a:ext>
            </a:extLst>
          </p:cNvPr>
          <p:cNvSpPr/>
          <p:nvPr/>
        </p:nvSpPr>
        <p:spPr bwMode="auto">
          <a:xfrm>
            <a:off x="3386045" y="3617864"/>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98" name="Rectangle 97">
            <a:extLst>
              <a:ext uri="{FF2B5EF4-FFF2-40B4-BE49-F238E27FC236}">
                <a16:creationId xmlns:a16="http://schemas.microsoft.com/office/drawing/2014/main" id="{4FC4CFA4-0DFE-4D4F-B0BC-7AB3086BB3AC}"/>
              </a:ext>
            </a:extLst>
          </p:cNvPr>
          <p:cNvSpPr/>
          <p:nvPr/>
        </p:nvSpPr>
        <p:spPr bwMode="auto">
          <a:xfrm>
            <a:off x="3384678" y="22307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117" name="TextBox 116">
            <a:extLst>
              <a:ext uri="{FF2B5EF4-FFF2-40B4-BE49-F238E27FC236}">
                <a16:creationId xmlns:a16="http://schemas.microsoft.com/office/drawing/2014/main" id="{3533F957-9F66-1742-8327-F6B510DEF259}"/>
              </a:ext>
            </a:extLst>
          </p:cNvPr>
          <p:cNvSpPr txBox="1"/>
          <p:nvPr/>
        </p:nvSpPr>
        <p:spPr>
          <a:xfrm>
            <a:off x="7037261" y="3750357"/>
            <a:ext cx="1152879" cy="332399"/>
          </a:xfrm>
          <a:prstGeom prst="rect">
            <a:avLst/>
          </a:prstGeom>
          <a:noFill/>
        </p:spPr>
        <p:txBody>
          <a:bodyPr wrap="square" lIns="0" tIns="0" rIns="0" bIns="0" rtlCol="0">
            <a:spAutoFit/>
          </a:bodyPr>
          <a:lstStyle/>
          <a:p>
            <a:pPr defTabSz="914367">
              <a:lnSpc>
                <a:spcPct val="90000"/>
              </a:lnSpc>
              <a:defRPr/>
            </a:pPr>
            <a:r>
              <a:rPr lang="en-US" sz="1200" dirty="0">
                <a:solidFill>
                  <a:srgbClr val="000000"/>
                </a:solidFill>
                <a:latin typeface="Segoe UI Semibold"/>
              </a:rPr>
              <a:t>Azure Synapse Analytics</a:t>
            </a:r>
          </a:p>
        </p:txBody>
      </p:sp>
      <p:sp>
        <p:nvSpPr>
          <p:cNvPr id="119" name="TextBox 118">
            <a:extLst>
              <a:ext uri="{FF2B5EF4-FFF2-40B4-BE49-F238E27FC236}">
                <a16:creationId xmlns:a16="http://schemas.microsoft.com/office/drawing/2014/main" id="{50A55DBB-9A32-D140-B44B-8F50956CC5EB}"/>
              </a:ext>
            </a:extLst>
          </p:cNvPr>
          <p:cNvSpPr txBox="1"/>
          <p:nvPr/>
        </p:nvSpPr>
        <p:spPr>
          <a:xfrm>
            <a:off x="4535103" y="4021485"/>
            <a:ext cx="957734"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a:rPr>
              <a:t>Azure Databricks</a:t>
            </a:r>
            <a:endParaRPr kumimoji="0" lang="en-US" sz="1200" b="0" i="0" u="none" strike="noStrike" kern="0" cap="none" spc="0" normalizeH="0" baseline="0" noProof="0" dirty="0">
              <a:ln>
                <a:noFill/>
              </a:ln>
              <a:solidFill>
                <a:srgbClr val="000000"/>
              </a:solidFill>
              <a:effectLst/>
              <a:uLnTx/>
              <a:uFillTx/>
            </a:endParaRPr>
          </a:p>
        </p:txBody>
      </p:sp>
      <p:sp>
        <p:nvSpPr>
          <p:cNvPr id="156" name="TextBox 155">
            <a:extLst>
              <a:ext uri="{FF2B5EF4-FFF2-40B4-BE49-F238E27FC236}">
                <a16:creationId xmlns:a16="http://schemas.microsoft.com/office/drawing/2014/main" id="{DD337400-274E-D149-84BD-F86E578C98A9}"/>
              </a:ext>
            </a:extLst>
          </p:cNvPr>
          <p:cNvSpPr txBox="1"/>
          <p:nvPr/>
        </p:nvSpPr>
        <p:spPr>
          <a:xfrm>
            <a:off x="967863" y="2543814"/>
            <a:ext cx="1347266" cy="166199"/>
          </a:xfrm>
          <a:prstGeom prst="rect">
            <a:avLst/>
          </a:prstGeom>
          <a:noFill/>
        </p:spPr>
        <p:txBody>
          <a:bodyPr wrap="square" lIns="0" tIns="0" rIns="0" bIns="0" rtlCol="0" anchor="ctr" anchorCtr="0">
            <a:spAutoFit/>
          </a:bodyPr>
          <a:lstStyle/>
          <a:p>
            <a:pPr defTabSz="914367">
              <a:lnSpc>
                <a:spcPct val="90000"/>
              </a:lnSpc>
              <a:defRPr/>
            </a:pPr>
            <a:r>
              <a:rPr lang="en-US" sz="1200" dirty="0">
                <a:gradFill>
                  <a:gsLst>
                    <a:gs pos="2917">
                      <a:srgbClr val="1A1A1A"/>
                    </a:gs>
                    <a:gs pos="30000">
                      <a:srgbClr val="1A1A1A"/>
                    </a:gs>
                  </a:gsLst>
                  <a:lin ang="5400000" scaled="0"/>
                </a:gradFill>
                <a:latin typeface="Segoe UI Semibold"/>
              </a:rPr>
              <a:t>LOB sources</a:t>
            </a:r>
          </a:p>
        </p:txBody>
      </p:sp>
      <p:sp>
        <p:nvSpPr>
          <p:cNvPr id="157" name="TextBox 156">
            <a:extLst>
              <a:ext uri="{FF2B5EF4-FFF2-40B4-BE49-F238E27FC236}">
                <a16:creationId xmlns:a16="http://schemas.microsoft.com/office/drawing/2014/main" id="{4EB585AA-83FF-F343-A8E6-3A5D77BB1E59}"/>
              </a:ext>
            </a:extLst>
          </p:cNvPr>
          <p:cNvSpPr txBox="1"/>
          <p:nvPr/>
        </p:nvSpPr>
        <p:spPr>
          <a:xfrm>
            <a:off x="967863" y="3760427"/>
            <a:ext cx="1078085" cy="498598"/>
          </a:xfrm>
          <a:prstGeom prst="rect">
            <a:avLst/>
          </a:prstGeom>
          <a:noFill/>
        </p:spPr>
        <p:txBody>
          <a:bodyPr wrap="square" lIns="0" tIns="0" rIns="0" bIns="0" rtlCol="0" anchor="ctr" anchorCtr="0">
            <a:spAutoFit/>
          </a:bodyPr>
          <a:lstStyle/>
          <a:p>
            <a:pPr defTabSz="914367">
              <a:lnSpc>
                <a:spcPct val="90000"/>
              </a:lnSpc>
              <a:defRPr/>
            </a:pPr>
            <a:r>
              <a:rPr lang="en-US" sz="1200" dirty="0">
                <a:gradFill>
                  <a:gsLst>
                    <a:gs pos="2917">
                      <a:srgbClr val="1A1A1A"/>
                    </a:gs>
                    <a:gs pos="30000">
                      <a:srgbClr val="1A1A1A"/>
                    </a:gs>
                  </a:gsLst>
                  <a:lin ang="5400000" scaled="0"/>
                </a:gradFill>
                <a:latin typeface="Segoe UI Semibold"/>
              </a:rPr>
              <a:t>Logs and streams (unstructured)</a:t>
            </a:r>
          </a:p>
        </p:txBody>
      </p:sp>
      <p:sp>
        <p:nvSpPr>
          <p:cNvPr id="158" name="TextBox 157">
            <a:extLst>
              <a:ext uri="{FF2B5EF4-FFF2-40B4-BE49-F238E27FC236}">
                <a16:creationId xmlns:a16="http://schemas.microsoft.com/office/drawing/2014/main" id="{13C15E8C-BD48-EF41-8DCD-C3C660E98292}"/>
              </a:ext>
            </a:extLst>
          </p:cNvPr>
          <p:cNvSpPr txBox="1"/>
          <p:nvPr/>
        </p:nvSpPr>
        <p:spPr>
          <a:xfrm>
            <a:off x="967863" y="4667200"/>
            <a:ext cx="1129729" cy="332399"/>
          </a:xfrm>
          <a:prstGeom prst="rect">
            <a:avLst/>
          </a:prstGeom>
          <a:noFill/>
        </p:spPr>
        <p:txBody>
          <a:bodyPr wrap="square" lIns="0" tIns="0" rIns="0" bIns="0" rtlCol="0" anchor="ctr" anchorCtr="0">
            <a:spAutoFit/>
          </a:bodyPr>
          <a:lstStyle/>
          <a:p>
            <a:pPr defTabSz="914367">
              <a:lnSpc>
                <a:spcPct val="90000"/>
              </a:lnSpc>
              <a:defRPr/>
            </a:pPr>
            <a:r>
              <a:rPr lang="en-US" sz="1200" dirty="0">
                <a:gradFill>
                  <a:gsLst>
                    <a:gs pos="2917">
                      <a:srgbClr val="1A1A1A"/>
                    </a:gs>
                    <a:gs pos="30000">
                      <a:srgbClr val="1A1A1A"/>
                    </a:gs>
                  </a:gsLst>
                  <a:lin ang="5400000" scaled="0"/>
                </a:gradFill>
                <a:latin typeface="Segoe UI Semibold"/>
              </a:rPr>
              <a:t>Media (unstructured)</a:t>
            </a:r>
          </a:p>
        </p:txBody>
      </p:sp>
      <p:sp>
        <p:nvSpPr>
          <p:cNvPr id="159" name="TextBox 158">
            <a:extLst>
              <a:ext uri="{FF2B5EF4-FFF2-40B4-BE49-F238E27FC236}">
                <a16:creationId xmlns:a16="http://schemas.microsoft.com/office/drawing/2014/main" id="{754A6492-57BA-D440-B066-100115499407}"/>
              </a:ext>
            </a:extLst>
          </p:cNvPr>
          <p:cNvSpPr txBox="1"/>
          <p:nvPr/>
        </p:nvSpPr>
        <p:spPr>
          <a:xfrm>
            <a:off x="967863" y="5490874"/>
            <a:ext cx="1026647" cy="332399"/>
          </a:xfrm>
          <a:prstGeom prst="rect">
            <a:avLst/>
          </a:prstGeom>
          <a:noFill/>
        </p:spPr>
        <p:txBody>
          <a:bodyPr wrap="square" lIns="0" tIns="0" rIns="0" bIns="0" rtlCol="0" anchor="ctr" anchorCtr="0">
            <a:spAutoFit/>
          </a:bodyPr>
          <a:lstStyle/>
          <a:p>
            <a:pPr defTabSz="914367">
              <a:lnSpc>
                <a:spcPct val="90000"/>
              </a:lnSpc>
              <a:defRPr/>
            </a:pPr>
            <a:r>
              <a:rPr lang="en-US" sz="1200" dirty="0">
                <a:gradFill>
                  <a:gsLst>
                    <a:gs pos="2917">
                      <a:srgbClr val="1A1A1A"/>
                    </a:gs>
                    <a:gs pos="30000">
                      <a:srgbClr val="1A1A1A"/>
                    </a:gs>
                  </a:gsLst>
                  <a:lin ang="5400000" scaled="0"/>
                </a:gradFill>
                <a:latin typeface="Segoe UI Semibold"/>
              </a:rPr>
              <a:t>Files (unstructured)</a:t>
            </a:r>
          </a:p>
        </p:txBody>
      </p:sp>
      <p:sp>
        <p:nvSpPr>
          <p:cNvPr id="160" name="TextBox 159">
            <a:extLst>
              <a:ext uri="{FF2B5EF4-FFF2-40B4-BE49-F238E27FC236}">
                <a16:creationId xmlns:a16="http://schemas.microsoft.com/office/drawing/2014/main" id="{F95F8902-F83A-FF4A-805E-2F1016452C05}"/>
              </a:ext>
            </a:extLst>
          </p:cNvPr>
          <p:cNvSpPr txBox="1"/>
          <p:nvPr/>
        </p:nvSpPr>
        <p:spPr>
          <a:xfrm>
            <a:off x="5845602" y="5368666"/>
            <a:ext cx="1223518" cy="332401"/>
          </a:xfrm>
          <a:prstGeom prst="rect">
            <a:avLst/>
          </a:prstGeom>
          <a:noFill/>
        </p:spPr>
        <p:txBody>
          <a:bodyPr wrap="square" lIns="0" tIns="0" rIns="0" bIns="0" rtlCol="0">
            <a:spAutoFit/>
          </a:bodyPr>
          <a:lstStyle/>
          <a:p>
            <a:pPr defTabSz="914367">
              <a:lnSpc>
                <a:spcPct val="90000"/>
              </a:lnSpc>
              <a:defRPr/>
            </a:pPr>
            <a:r>
              <a:rPr lang="en-US" sz="1200" dirty="0">
                <a:solidFill>
                  <a:srgbClr val="000000"/>
                </a:solidFill>
                <a:latin typeface="Segoe UI Semibold"/>
              </a:rPr>
              <a:t>Azure Data </a:t>
            </a:r>
            <a:br>
              <a:rPr lang="en-US" sz="1200" dirty="0">
                <a:solidFill>
                  <a:srgbClr val="000000"/>
                </a:solidFill>
                <a:latin typeface="Segoe UI Semibold"/>
              </a:rPr>
            </a:br>
            <a:r>
              <a:rPr lang="en-US" sz="1200" dirty="0">
                <a:solidFill>
                  <a:srgbClr val="000000"/>
                </a:solidFill>
                <a:latin typeface="Segoe UI Semibold"/>
              </a:rPr>
              <a:t>Lake Storage</a:t>
            </a:r>
          </a:p>
        </p:txBody>
      </p:sp>
      <p:sp>
        <p:nvSpPr>
          <p:cNvPr id="168" name="TextBox 167">
            <a:extLst>
              <a:ext uri="{FF2B5EF4-FFF2-40B4-BE49-F238E27FC236}">
                <a16:creationId xmlns:a16="http://schemas.microsoft.com/office/drawing/2014/main" id="{BFAE03C8-BF8E-694C-B9B9-6791CB613CBF}"/>
              </a:ext>
            </a:extLst>
          </p:cNvPr>
          <p:cNvSpPr txBox="1"/>
          <p:nvPr/>
        </p:nvSpPr>
        <p:spPr>
          <a:xfrm>
            <a:off x="10539284" y="2626914"/>
            <a:ext cx="1143230" cy="332399"/>
          </a:xfrm>
          <a:prstGeom prst="rect">
            <a:avLst/>
          </a:prstGeom>
          <a:noFill/>
          <a:ln>
            <a:noFill/>
          </a:ln>
        </p:spPr>
        <p:txBody>
          <a:bodyPr wrap="square" lIns="0" tIns="0" rIns="0" bIns="0" rtlCol="0">
            <a:spAutoFit/>
          </a:bodyPr>
          <a:lstStyle/>
          <a:p>
            <a:pPr defTabSz="914367">
              <a:lnSpc>
                <a:spcPct val="90000"/>
              </a:lnSpc>
              <a:defRPr/>
            </a:pPr>
            <a:r>
              <a:rPr lang="en-US" sz="1200" dirty="0">
                <a:solidFill>
                  <a:srgbClr val="000000"/>
                </a:solidFill>
                <a:latin typeface="Segoe UI Semibold"/>
              </a:rPr>
              <a:t>Business services</a:t>
            </a:r>
          </a:p>
        </p:txBody>
      </p:sp>
      <p:sp>
        <p:nvSpPr>
          <p:cNvPr id="171" name="TextBox 170">
            <a:extLst>
              <a:ext uri="{FF2B5EF4-FFF2-40B4-BE49-F238E27FC236}">
                <a16:creationId xmlns:a16="http://schemas.microsoft.com/office/drawing/2014/main" id="{DF7B73D1-EA2D-E144-9078-4F49991575FD}"/>
              </a:ext>
            </a:extLst>
          </p:cNvPr>
          <p:cNvSpPr txBox="1"/>
          <p:nvPr/>
        </p:nvSpPr>
        <p:spPr>
          <a:xfrm>
            <a:off x="10539284" y="4160107"/>
            <a:ext cx="608201" cy="166199"/>
          </a:xfrm>
          <a:prstGeom prst="rect">
            <a:avLst/>
          </a:prstGeom>
          <a:noFill/>
          <a:ln>
            <a:noFill/>
          </a:ln>
        </p:spPr>
        <p:txBody>
          <a:bodyPr wrap="square" lIns="0" tIns="0" rIns="0" bIns="0" rtlCol="0">
            <a:spAutoFit/>
          </a:bodyPr>
          <a:lstStyle/>
          <a:p>
            <a:pPr defTabSz="914367">
              <a:lnSpc>
                <a:spcPct val="90000"/>
              </a:lnSpc>
              <a:defRPr/>
            </a:pPr>
            <a:r>
              <a:rPr lang="en-US" sz="1200" dirty="0">
                <a:solidFill>
                  <a:srgbClr val="000000"/>
                </a:solidFill>
                <a:latin typeface="Segoe UI Semibold"/>
              </a:rPr>
              <a:t>Power BI</a:t>
            </a:r>
          </a:p>
        </p:txBody>
      </p:sp>
      <p:grpSp>
        <p:nvGrpSpPr>
          <p:cNvPr id="172" name="Group 171">
            <a:extLst>
              <a:ext uri="{FF2B5EF4-FFF2-40B4-BE49-F238E27FC236}">
                <a16:creationId xmlns:a16="http://schemas.microsoft.com/office/drawing/2014/main" id="{E851837D-88AD-F64B-BADC-6E99C6B4D722}"/>
              </a:ext>
            </a:extLst>
          </p:cNvPr>
          <p:cNvGrpSpPr/>
          <p:nvPr/>
        </p:nvGrpSpPr>
        <p:grpSpPr>
          <a:xfrm>
            <a:off x="442913" y="3779946"/>
            <a:ext cx="314430" cy="364076"/>
            <a:chOff x="305587" y="2721796"/>
            <a:chExt cx="314430" cy="364076"/>
          </a:xfrm>
        </p:grpSpPr>
        <p:sp>
          <p:nvSpPr>
            <p:cNvPr id="173" name="Rectangle 172">
              <a:extLst>
                <a:ext uri="{FF2B5EF4-FFF2-40B4-BE49-F238E27FC236}">
                  <a16:creationId xmlns:a16="http://schemas.microsoft.com/office/drawing/2014/main" id="{1ECC3F0A-1C64-3042-925A-249D0931B213}"/>
                </a:ext>
              </a:extLst>
            </p:cNvPr>
            <p:cNvSpPr/>
            <p:nvPr/>
          </p:nvSpPr>
          <p:spPr bwMode="auto">
            <a:xfrm>
              <a:off x="381000" y="2986460"/>
              <a:ext cx="187325" cy="962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cument_3">
              <a:extLst>
                <a:ext uri="{FF2B5EF4-FFF2-40B4-BE49-F238E27FC236}">
                  <a16:creationId xmlns:a16="http://schemas.microsoft.com/office/drawing/2014/main" id="{EAAB2C5F-FA4B-8146-97F0-CD3D6C561EAB}"/>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solidFill>
              <a:srgbClr val="0078D7"/>
            </a:solid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ndParaRPr>
            </a:p>
          </p:txBody>
        </p:sp>
      </p:grpSp>
      <p:grpSp>
        <p:nvGrpSpPr>
          <p:cNvPr id="175" name="Group 174">
            <a:extLst>
              <a:ext uri="{FF2B5EF4-FFF2-40B4-BE49-F238E27FC236}">
                <a16:creationId xmlns:a16="http://schemas.microsoft.com/office/drawing/2014/main" id="{F5D3DE45-89E2-A944-BF3C-CB4B139BC97F}"/>
              </a:ext>
            </a:extLst>
          </p:cNvPr>
          <p:cNvGrpSpPr/>
          <p:nvPr/>
        </p:nvGrpSpPr>
        <p:grpSpPr>
          <a:xfrm>
            <a:off x="444761" y="2400052"/>
            <a:ext cx="427983" cy="364076"/>
            <a:chOff x="265316" y="5131089"/>
            <a:chExt cx="793593" cy="675092"/>
          </a:xfrm>
        </p:grpSpPr>
        <p:grpSp>
          <p:nvGrpSpPr>
            <p:cNvPr id="176" name="Group 175">
              <a:extLst>
                <a:ext uri="{FF2B5EF4-FFF2-40B4-BE49-F238E27FC236}">
                  <a16:creationId xmlns:a16="http://schemas.microsoft.com/office/drawing/2014/main" id="{32746AFB-D740-2D4A-A75F-B0702CC4992C}"/>
                </a:ext>
              </a:extLst>
            </p:cNvPr>
            <p:cNvGrpSpPr/>
            <p:nvPr/>
          </p:nvGrpSpPr>
          <p:grpSpPr>
            <a:xfrm>
              <a:off x="265316" y="5131089"/>
              <a:ext cx="793593" cy="675092"/>
              <a:chOff x="2107244" y="1575258"/>
              <a:chExt cx="310993" cy="264555"/>
            </a:xfrm>
          </p:grpSpPr>
          <p:sp>
            <p:nvSpPr>
              <p:cNvPr id="182" name="Rectangle 9">
                <a:extLst>
                  <a:ext uri="{FF2B5EF4-FFF2-40B4-BE49-F238E27FC236}">
                    <a16:creationId xmlns:a16="http://schemas.microsoft.com/office/drawing/2014/main" id="{E35AA21F-ABB9-C241-A78F-98E490E8259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nvGrpSpPr>
              <p:cNvPr id="183" name="Group 182">
                <a:extLst>
                  <a:ext uri="{FF2B5EF4-FFF2-40B4-BE49-F238E27FC236}">
                    <a16:creationId xmlns:a16="http://schemas.microsoft.com/office/drawing/2014/main" id="{192E111D-5764-8841-892A-F96776D5E56C}"/>
                  </a:ext>
                </a:extLst>
              </p:cNvPr>
              <p:cNvGrpSpPr/>
              <p:nvPr/>
            </p:nvGrpSpPr>
            <p:grpSpPr>
              <a:xfrm>
                <a:off x="2219774" y="1683758"/>
                <a:ext cx="104220" cy="99334"/>
                <a:chOff x="2219774" y="1683758"/>
                <a:chExt cx="104220" cy="99334"/>
              </a:xfrm>
            </p:grpSpPr>
            <p:sp>
              <p:nvSpPr>
                <p:cNvPr id="184" name="Freeform 14">
                  <a:extLst>
                    <a:ext uri="{FF2B5EF4-FFF2-40B4-BE49-F238E27FC236}">
                      <a16:creationId xmlns:a16="http://schemas.microsoft.com/office/drawing/2014/main" id="{CB0B8CBE-747A-FD4D-BF8F-DD017BC0E766}"/>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185" name="Line 15">
                  <a:extLst>
                    <a:ext uri="{FF2B5EF4-FFF2-40B4-BE49-F238E27FC236}">
                      <a16:creationId xmlns:a16="http://schemas.microsoft.com/office/drawing/2014/main" id="{9A031086-FF4A-A347-95EF-3C61CC05176A}"/>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sp>
          <p:nvSpPr>
            <p:cNvPr id="177" name="Rectangle 176">
              <a:extLst>
                <a:ext uri="{FF2B5EF4-FFF2-40B4-BE49-F238E27FC236}">
                  <a16:creationId xmlns:a16="http://schemas.microsoft.com/office/drawing/2014/main" id="{47C4D9FD-635E-6D4F-8BC3-15D261C358B4}"/>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8" name="Group 177">
              <a:extLst>
                <a:ext uri="{FF2B5EF4-FFF2-40B4-BE49-F238E27FC236}">
                  <a16:creationId xmlns:a16="http://schemas.microsoft.com/office/drawing/2014/main" id="{EDEDD7AE-E77E-6646-9900-69A71B108443}"/>
                </a:ext>
              </a:extLst>
            </p:cNvPr>
            <p:cNvGrpSpPr/>
            <p:nvPr/>
          </p:nvGrpSpPr>
          <p:grpSpPr>
            <a:xfrm>
              <a:off x="750755" y="5171384"/>
              <a:ext cx="242719" cy="60681"/>
              <a:chOff x="722201" y="5189927"/>
              <a:chExt cx="242719" cy="60681"/>
            </a:xfrm>
          </p:grpSpPr>
          <p:sp>
            <p:nvSpPr>
              <p:cNvPr id="179" name="Oval 11">
                <a:extLst>
                  <a:ext uri="{FF2B5EF4-FFF2-40B4-BE49-F238E27FC236}">
                    <a16:creationId xmlns:a16="http://schemas.microsoft.com/office/drawing/2014/main" id="{A8B92283-F96A-6145-8109-38BB71116D89}"/>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180" name="Oval 12">
                <a:extLst>
                  <a:ext uri="{FF2B5EF4-FFF2-40B4-BE49-F238E27FC236}">
                    <a16:creationId xmlns:a16="http://schemas.microsoft.com/office/drawing/2014/main" id="{CE79C019-D363-5047-B0C7-35356201A351}"/>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181" name="Oval 13">
                <a:extLst>
                  <a:ext uri="{FF2B5EF4-FFF2-40B4-BE49-F238E27FC236}">
                    <a16:creationId xmlns:a16="http://schemas.microsoft.com/office/drawing/2014/main" id="{1AE7B9F8-2A40-3C4F-810D-E10CC0E60CFC}"/>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grpSp>
        <p:nvGrpSpPr>
          <p:cNvPr id="186" name="Group 185">
            <a:extLst>
              <a:ext uri="{FF2B5EF4-FFF2-40B4-BE49-F238E27FC236}">
                <a16:creationId xmlns:a16="http://schemas.microsoft.com/office/drawing/2014/main" id="{F1AB05AF-8102-5343-8E04-54F6C64A311A}"/>
              </a:ext>
            </a:extLst>
          </p:cNvPr>
          <p:cNvGrpSpPr/>
          <p:nvPr/>
        </p:nvGrpSpPr>
        <p:grpSpPr>
          <a:xfrm>
            <a:off x="434955" y="4611506"/>
            <a:ext cx="423664" cy="435948"/>
            <a:chOff x="425774" y="3428914"/>
            <a:chExt cx="423664" cy="435948"/>
          </a:xfrm>
        </p:grpSpPr>
        <p:sp>
          <p:nvSpPr>
            <p:cNvPr id="187" name="Rectangle 186">
              <a:extLst>
                <a:ext uri="{FF2B5EF4-FFF2-40B4-BE49-F238E27FC236}">
                  <a16:creationId xmlns:a16="http://schemas.microsoft.com/office/drawing/2014/main" id="{5BA278B4-E2A0-BF46-A43C-1705A1CF0462}"/>
                </a:ext>
              </a:extLst>
            </p:cNvPr>
            <p:cNvSpPr/>
            <p:nvPr/>
          </p:nvSpPr>
          <p:spPr bwMode="auto">
            <a:xfrm>
              <a:off x="425774" y="3428914"/>
              <a:ext cx="376317" cy="37460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8" name="Group 59">
              <a:extLst>
                <a:ext uri="{FF2B5EF4-FFF2-40B4-BE49-F238E27FC236}">
                  <a16:creationId xmlns:a16="http://schemas.microsoft.com/office/drawing/2014/main" id="{DE41CEC3-BBC3-0C4A-9B5C-3A80592E2E5A}"/>
                </a:ext>
              </a:extLst>
            </p:cNvPr>
            <p:cNvGrpSpPr>
              <a:grpSpLocks noChangeAspect="1"/>
            </p:cNvGrpSpPr>
            <p:nvPr/>
          </p:nvGrpSpPr>
          <p:grpSpPr bwMode="auto">
            <a:xfrm>
              <a:off x="492356" y="3507780"/>
              <a:ext cx="357082" cy="357082"/>
              <a:chOff x="4013" y="2783"/>
              <a:chExt cx="312" cy="312"/>
            </a:xfrm>
          </p:grpSpPr>
          <p:sp>
            <p:nvSpPr>
              <p:cNvPr id="189" name="AutoShape 58">
                <a:extLst>
                  <a:ext uri="{FF2B5EF4-FFF2-40B4-BE49-F238E27FC236}">
                    <a16:creationId xmlns:a16="http://schemas.microsoft.com/office/drawing/2014/main" id="{D9BF8A36-A130-9B40-835D-C848E29E5883}"/>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190" name="Rectangle 60">
                <a:extLst>
                  <a:ext uri="{FF2B5EF4-FFF2-40B4-BE49-F238E27FC236}">
                    <a16:creationId xmlns:a16="http://schemas.microsoft.com/office/drawing/2014/main" id="{B39E2E61-7A12-F547-B7C8-D1D1FBA0845E}"/>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191" name="Rectangle 61">
                <a:extLst>
                  <a:ext uri="{FF2B5EF4-FFF2-40B4-BE49-F238E27FC236}">
                    <a16:creationId xmlns:a16="http://schemas.microsoft.com/office/drawing/2014/main" id="{09F105A6-F445-1441-8717-C159D81D3E78}"/>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192" name="Freeform 62">
                <a:extLst>
                  <a:ext uri="{FF2B5EF4-FFF2-40B4-BE49-F238E27FC236}">
                    <a16:creationId xmlns:a16="http://schemas.microsoft.com/office/drawing/2014/main" id="{8E86A8B3-95E4-FA42-9B0B-CD5FA92145C7}"/>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193" name="Oval 63">
                <a:extLst>
                  <a:ext uri="{FF2B5EF4-FFF2-40B4-BE49-F238E27FC236}">
                    <a16:creationId xmlns:a16="http://schemas.microsoft.com/office/drawing/2014/main" id="{3FA5B2B7-CB05-BC4F-A5E0-9101BF951C42}"/>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grpSp>
      <p:grpSp>
        <p:nvGrpSpPr>
          <p:cNvPr id="194" name="Group 193">
            <a:extLst>
              <a:ext uri="{FF2B5EF4-FFF2-40B4-BE49-F238E27FC236}">
                <a16:creationId xmlns:a16="http://schemas.microsoft.com/office/drawing/2014/main" id="{0BB34470-6A6B-1748-9344-766B269428D4}"/>
              </a:ext>
            </a:extLst>
          </p:cNvPr>
          <p:cNvGrpSpPr/>
          <p:nvPr/>
        </p:nvGrpSpPr>
        <p:grpSpPr>
          <a:xfrm>
            <a:off x="449241" y="5408811"/>
            <a:ext cx="388214" cy="427711"/>
            <a:chOff x="343593" y="4433674"/>
            <a:chExt cx="388214" cy="427711"/>
          </a:xfrm>
        </p:grpSpPr>
        <p:sp>
          <p:nvSpPr>
            <p:cNvPr id="195" name="Rectangle 194">
              <a:extLst>
                <a:ext uri="{FF2B5EF4-FFF2-40B4-BE49-F238E27FC236}">
                  <a16:creationId xmlns:a16="http://schemas.microsoft.com/office/drawing/2014/main" id="{A168210D-D158-0F4E-BF4E-A1D08C31D259}"/>
                </a:ext>
              </a:extLst>
            </p:cNvPr>
            <p:cNvSpPr/>
            <p:nvPr/>
          </p:nvSpPr>
          <p:spPr bwMode="auto">
            <a:xfrm>
              <a:off x="343593" y="4433674"/>
              <a:ext cx="262069" cy="36407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document">
              <a:extLst>
                <a:ext uri="{FF2B5EF4-FFF2-40B4-BE49-F238E27FC236}">
                  <a16:creationId xmlns:a16="http://schemas.microsoft.com/office/drawing/2014/main" id="{21F906B7-A9C1-D94D-9A7E-58C8F33CABFB}"/>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ndParaRPr>
            </a:p>
          </p:txBody>
        </p:sp>
      </p:grpSp>
      <p:grpSp>
        <p:nvGrpSpPr>
          <p:cNvPr id="197" name="Group 196">
            <a:extLst>
              <a:ext uri="{FF2B5EF4-FFF2-40B4-BE49-F238E27FC236}">
                <a16:creationId xmlns:a16="http://schemas.microsoft.com/office/drawing/2014/main" id="{524635B8-4DD1-F446-BE83-6A57645A9FA5}"/>
              </a:ext>
            </a:extLst>
          </p:cNvPr>
          <p:cNvGrpSpPr/>
          <p:nvPr/>
        </p:nvGrpSpPr>
        <p:grpSpPr>
          <a:xfrm>
            <a:off x="9960421" y="2588041"/>
            <a:ext cx="427983" cy="364076"/>
            <a:chOff x="265316" y="5131089"/>
            <a:chExt cx="793593" cy="675092"/>
          </a:xfrm>
        </p:grpSpPr>
        <p:grpSp>
          <p:nvGrpSpPr>
            <p:cNvPr id="198" name="Group 197">
              <a:extLst>
                <a:ext uri="{FF2B5EF4-FFF2-40B4-BE49-F238E27FC236}">
                  <a16:creationId xmlns:a16="http://schemas.microsoft.com/office/drawing/2014/main" id="{0DF5278F-E8EF-7943-8D30-2AC01CAFF508}"/>
                </a:ext>
              </a:extLst>
            </p:cNvPr>
            <p:cNvGrpSpPr/>
            <p:nvPr/>
          </p:nvGrpSpPr>
          <p:grpSpPr>
            <a:xfrm>
              <a:off x="265316" y="5131089"/>
              <a:ext cx="793593" cy="675092"/>
              <a:chOff x="2107244" y="1575258"/>
              <a:chExt cx="310993" cy="264555"/>
            </a:xfrm>
          </p:grpSpPr>
          <p:sp>
            <p:nvSpPr>
              <p:cNvPr id="204" name="Rectangle 9">
                <a:extLst>
                  <a:ext uri="{FF2B5EF4-FFF2-40B4-BE49-F238E27FC236}">
                    <a16:creationId xmlns:a16="http://schemas.microsoft.com/office/drawing/2014/main" id="{DB980534-8DBF-4247-8C77-4FEDBD36FF1B}"/>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nvGrpSpPr>
              <p:cNvPr id="205" name="Group 204">
                <a:extLst>
                  <a:ext uri="{FF2B5EF4-FFF2-40B4-BE49-F238E27FC236}">
                    <a16:creationId xmlns:a16="http://schemas.microsoft.com/office/drawing/2014/main" id="{981455F2-4A3A-F349-8676-EAB6F81DB48B}"/>
                  </a:ext>
                </a:extLst>
              </p:cNvPr>
              <p:cNvGrpSpPr/>
              <p:nvPr/>
            </p:nvGrpSpPr>
            <p:grpSpPr>
              <a:xfrm>
                <a:off x="2219774" y="1683758"/>
                <a:ext cx="104220" cy="99334"/>
                <a:chOff x="2219774" y="1683758"/>
                <a:chExt cx="104220" cy="99334"/>
              </a:xfrm>
            </p:grpSpPr>
            <p:sp>
              <p:nvSpPr>
                <p:cNvPr id="206" name="Freeform 14">
                  <a:extLst>
                    <a:ext uri="{FF2B5EF4-FFF2-40B4-BE49-F238E27FC236}">
                      <a16:creationId xmlns:a16="http://schemas.microsoft.com/office/drawing/2014/main" id="{D1F4D424-C1AD-9D40-B589-210B46D53181}"/>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07" name="Line 15">
                  <a:extLst>
                    <a:ext uri="{FF2B5EF4-FFF2-40B4-BE49-F238E27FC236}">
                      <a16:creationId xmlns:a16="http://schemas.microsoft.com/office/drawing/2014/main" id="{D7B71B50-BD81-3B41-B221-55A57A90EACB}"/>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sp>
          <p:nvSpPr>
            <p:cNvPr id="199" name="Rectangle 198">
              <a:extLst>
                <a:ext uri="{FF2B5EF4-FFF2-40B4-BE49-F238E27FC236}">
                  <a16:creationId xmlns:a16="http://schemas.microsoft.com/office/drawing/2014/main" id="{3690E4BC-E734-9148-AAA2-D23615E180C9}"/>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0" name="Group 199">
              <a:extLst>
                <a:ext uri="{FF2B5EF4-FFF2-40B4-BE49-F238E27FC236}">
                  <a16:creationId xmlns:a16="http://schemas.microsoft.com/office/drawing/2014/main" id="{16A97736-0F94-7A45-81A9-0E322DDB2D2C}"/>
                </a:ext>
              </a:extLst>
            </p:cNvPr>
            <p:cNvGrpSpPr/>
            <p:nvPr/>
          </p:nvGrpSpPr>
          <p:grpSpPr>
            <a:xfrm>
              <a:off x="750755" y="5171384"/>
              <a:ext cx="242719" cy="60681"/>
              <a:chOff x="722201" y="5189927"/>
              <a:chExt cx="242719" cy="60681"/>
            </a:xfrm>
          </p:grpSpPr>
          <p:sp>
            <p:nvSpPr>
              <p:cNvPr id="201" name="Oval 11">
                <a:extLst>
                  <a:ext uri="{FF2B5EF4-FFF2-40B4-BE49-F238E27FC236}">
                    <a16:creationId xmlns:a16="http://schemas.microsoft.com/office/drawing/2014/main" id="{A758382F-AF00-1548-A4A6-BCFDB0D4A870}"/>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02" name="Oval 12">
                <a:extLst>
                  <a:ext uri="{FF2B5EF4-FFF2-40B4-BE49-F238E27FC236}">
                    <a16:creationId xmlns:a16="http://schemas.microsoft.com/office/drawing/2014/main" id="{602B35CE-CC26-AB4E-8239-2E3525CFF280}"/>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03" name="Oval 13">
                <a:extLst>
                  <a:ext uri="{FF2B5EF4-FFF2-40B4-BE49-F238E27FC236}">
                    <a16:creationId xmlns:a16="http://schemas.microsoft.com/office/drawing/2014/main" id="{BA857669-C8F3-D84E-BCDC-E873CE75339C}"/>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grpSp>
        <p:nvGrpSpPr>
          <p:cNvPr id="208" name="Group 207">
            <a:extLst>
              <a:ext uri="{FF2B5EF4-FFF2-40B4-BE49-F238E27FC236}">
                <a16:creationId xmlns:a16="http://schemas.microsoft.com/office/drawing/2014/main" id="{B044286F-2C0B-6F46-87F0-DFA3A889E985}"/>
              </a:ext>
            </a:extLst>
          </p:cNvPr>
          <p:cNvGrpSpPr/>
          <p:nvPr/>
        </p:nvGrpSpPr>
        <p:grpSpPr>
          <a:xfrm>
            <a:off x="9894224" y="4021485"/>
            <a:ext cx="557813" cy="421147"/>
            <a:chOff x="2851176" y="840527"/>
            <a:chExt cx="3024388" cy="2283410"/>
          </a:xfrm>
        </p:grpSpPr>
        <p:sp>
          <p:nvSpPr>
            <p:cNvPr id="209" name="Freeform: Shape 338">
              <a:extLst>
                <a:ext uri="{FF2B5EF4-FFF2-40B4-BE49-F238E27FC236}">
                  <a16:creationId xmlns:a16="http://schemas.microsoft.com/office/drawing/2014/main" id="{3AFB7437-50DD-AC48-9156-3068F38F2487}"/>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10" name="Freeform: Shape 339">
              <a:extLst>
                <a:ext uri="{FF2B5EF4-FFF2-40B4-BE49-F238E27FC236}">
                  <a16:creationId xmlns:a16="http://schemas.microsoft.com/office/drawing/2014/main" id="{604F1296-84FD-664E-A493-44513D0475E2}"/>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211" name="Group 210">
            <a:extLst>
              <a:ext uri="{FF2B5EF4-FFF2-40B4-BE49-F238E27FC236}">
                <a16:creationId xmlns:a16="http://schemas.microsoft.com/office/drawing/2014/main" id="{91AEB4F9-015B-D448-B5AE-5C94F395F1D1}"/>
              </a:ext>
            </a:extLst>
          </p:cNvPr>
          <p:cNvGrpSpPr/>
          <p:nvPr/>
        </p:nvGrpSpPr>
        <p:grpSpPr>
          <a:xfrm>
            <a:off x="3815660" y="3968378"/>
            <a:ext cx="455467" cy="464244"/>
            <a:chOff x="7158422" y="1607015"/>
            <a:chExt cx="2726357" cy="2778897"/>
          </a:xfrm>
        </p:grpSpPr>
        <p:sp>
          <p:nvSpPr>
            <p:cNvPr id="212" name="Freeform 242">
              <a:extLst>
                <a:ext uri="{FF2B5EF4-FFF2-40B4-BE49-F238E27FC236}">
                  <a16:creationId xmlns:a16="http://schemas.microsoft.com/office/drawing/2014/main" id="{C613B063-805E-3940-AEE5-A5EBB3825B3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13" name="Diamond 212">
              <a:extLst>
                <a:ext uri="{FF2B5EF4-FFF2-40B4-BE49-F238E27FC236}">
                  <a16:creationId xmlns:a16="http://schemas.microsoft.com/office/drawing/2014/main" id="{70BB3E80-5452-8948-B564-3A6091AFBA26}"/>
                </a:ext>
              </a:extLst>
            </p:cNvPr>
            <p:cNvSpPr/>
            <p:nvPr/>
          </p:nvSpPr>
          <p:spPr bwMode="auto">
            <a:xfrm>
              <a:off x="7158422" y="2521415"/>
              <a:ext cx="2726357" cy="1414112"/>
            </a:xfrm>
            <a:prstGeom prst="diamond">
              <a:avLst/>
            </a:prstGeom>
            <a:solidFill>
              <a:srgbClr val="0078D7"/>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4" name="Freeform 243">
              <a:extLst>
                <a:ext uri="{FF2B5EF4-FFF2-40B4-BE49-F238E27FC236}">
                  <a16:creationId xmlns:a16="http://schemas.microsoft.com/office/drawing/2014/main" id="{7B37C324-E106-5F4D-AF4D-90FB6B98B8A1}"/>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15" name="Diamond 214">
              <a:extLst>
                <a:ext uri="{FF2B5EF4-FFF2-40B4-BE49-F238E27FC236}">
                  <a16:creationId xmlns:a16="http://schemas.microsoft.com/office/drawing/2014/main" id="{B796E635-7B08-A94F-B46E-4E2642E8A17E}"/>
                </a:ext>
              </a:extLst>
            </p:cNvPr>
            <p:cNvSpPr/>
            <p:nvPr/>
          </p:nvSpPr>
          <p:spPr bwMode="auto">
            <a:xfrm>
              <a:off x="7158422" y="1607015"/>
              <a:ext cx="2726357" cy="1414112"/>
            </a:xfrm>
            <a:prstGeom prst="diamond">
              <a:avLst/>
            </a:prstGeom>
            <a:solidFill>
              <a:srgbClr val="0078D7"/>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F9FBEF3B-B3F0-104F-85B7-8716434F1F51}"/>
              </a:ext>
            </a:extLst>
          </p:cNvPr>
          <p:cNvGrpSpPr/>
          <p:nvPr/>
        </p:nvGrpSpPr>
        <p:grpSpPr>
          <a:xfrm>
            <a:off x="5173483" y="5299843"/>
            <a:ext cx="479602" cy="419822"/>
            <a:chOff x="6560437" y="5493393"/>
            <a:chExt cx="479602" cy="419822"/>
          </a:xfrm>
        </p:grpSpPr>
        <p:sp>
          <p:nvSpPr>
            <p:cNvPr id="228" name="Freeform 21">
              <a:extLst>
                <a:ext uri="{FF2B5EF4-FFF2-40B4-BE49-F238E27FC236}">
                  <a16:creationId xmlns:a16="http://schemas.microsoft.com/office/drawing/2014/main" id="{404C4D4D-C20D-ED42-9893-CE0E2698B07E}"/>
                </a:ext>
              </a:extLst>
            </p:cNvPr>
            <p:cNvSpPr>
              <a:spLocks/>
            </p:cNvSpPr>
            <p:nvPr/>
          </p:nvSpPr>
          <p:spPr bwMode="auto">
            <a:xfrm>
              <a:off x="65604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29" name="Freeform 22">
              <a:extLst>
                <a:ext uri="{FF2B5EF4-FFF2-40B4-BE49-F238E27FC236}">
                  <a16:creationId xmlns:a16="http://schemas.microsoft.com/office/drawing/2014/main" id="{538674C2-D468-F444-8D34-F65E4D3E6CEE}"/>
                </a:ext>
              </a:extLst>
            </p:cNvPr>
            <p:cNvSpPr>
              <a:spLocks/>
            </p:cNvSpPr>
            <p:nvPr/>
          </p:nvSpPr>
          <p:spPr bwMode="auto">
            <a:xfrm>
              <a:off x="67411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0" name="Freeform 23">
              <a:extLst>
                <a:ext uri="{FF2B5EF4-FFF2-40B4-BE49-F238E27FC236}">
                  <a16:creationId xmlns:a16="http://schemas.microsoft.com/office/drawing/2014/main" id="{EAF69A06-4ABE-E44B-A619-02F89037174F}"/>
                </a:ext>
              </a:extLst>
            </p:cNvPr>
            <p:cNvSpPr>
              <a:spLocks/>
            </p:cNvSpPr>
            <p:nvPr/>
          </p:nvSpPr>
          <p:spPr bwMode="auto">
            <a:xfrm>
              <a:off x="6919120"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1" name="Freeform 24">
              <a:extLst>
                <a:ext uri="{FF2B5EF4-FFF2-40B4-BE49-F238E27FC236}">
                  <a16:creationId xmlns:a16="http://schemas.microsoft.com/office/drawing/2014/main" id="{AC803C7B-180E-D94F-B709-BC3A6ED0E86A}"/>
                </a:ext>
              </a:extLst>
            </p:cNvPr>
            <p:cNvSpPr>
              <a:spLocks/>
            </p:cNvSpPr>
            <p:nvPr/>
          </p:nvSpPr>
          <p:spPr bwMode="auto">
            <a:xfrm>
              <a:off x="6618859" y="5493393"/>
              <a:ext cx="63856"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2" name="Freeform 25">
              <a:extLst>
                <a:ext uri="{FF2B5EF4-FFF2-40B4-BE49-F238E27FC236}">
                  <a16:creationId xmlns:a16="http://schemas.microsoft.com/office/drawing/2014/main" id="{4CB91DCD-0516-3E47-B5C3-7ACE37F13D4E}"/>
                </a:ext>
              </a:extLst>
            </p:cNvPr>
            <p:cNvSpPr>
              <a:spLocks/>
            </p:cNvSpPr>
            <p:nvPr/>
          </p:nvSpPr>
          <p:spPr bwMode="auto">
            <a:xfrm>
              <a:off x="6799559" y="5493393"/>
              <a:ext cx="59780" cy="97823"/>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3" name="Freeform 26">
              <a:extLst>
                <a:ext uri="{FF2B5EF4-FFF2-40B4-BE49-F238E27FC236}">
                  <a16:creationId xmlns:a16="http://schemas.microsoft.com/office/drawing/2014/main" id="{F1A4F399-503C-1149-A7CC-90AC1C7F85EF}"/>
                </a:ext>
              </a:extLst>
            </p:cNvPr>
            <p:cNvSpPr>
              <a:spLocks/>
            </p:cNvSpPr>
            <p:nvPr/>
          </p:nvSpPr>
          <p:spPr bwMode="auto">
            <a:xfrm>
              <a:off x="6977541" y="5493393"/>
              <a:ext cx="62498"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4" name="Freeform 27">
              <a:extLst>
                <a:ext uri="{FF2B5EF4-FFF2-40B4-BE49-F238E27FC236}">
                  <a16:creationId xmlns:a16="http://schemas.microsoft.com/office/drawing/2014/main" id="{DF030176-C449-FD47-8085-3A2CB10A7EB8}"/>
                </a:ext>
              </a:extLst>
            </p:cNvPr>
            <p:cNvSpPr>
              <a:spLocks/>
            </p:cNvSpPr>
            <p:nvPr/>
          </p:nvSpPr>
          <p:spPr bwMode="auto">
            <a:xfrm>
              <a:off x="65604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5" name="Freeform 28">
              <a:extLst>
                <a:ext uri="{FF2B5EF4-FFF2-40B4-BE49-F238E27FC236}">
                  <a16:creationId xmlns:a16="http://schemas.microsoft.com/office/drawing/2014/main" id="{38C0BDDF-7383-284B-B6FB-8709686E7792}"/>
                </a:ext>
              </a:extLst>
            </p:cNvPr>
            <p:cNvSpPr>
              <a:spLocks/>
            </p:cNvSpPr>
            <p:nvPr/>
          </p:nvSpPr>
          <p:spPr bwMode="auto">
            <a:xfrm>
              <a:off x="67411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6" name="Freeform 29">
              <a:extLst>
                <a:ext uri="{FF2B5EF4-FFF2-40B4-BE49-F238E27FC236}">
                  <a16:creationId xmlns:a16="http://schemas.microsoft.com/office/drawing/2014/main" id="{9BDB16AD-A755-FD44-B96D-EB47654DF68D}"/>
                </a:ext>
              </a:extLst>
            </p:cNvPr>
            <p:cNvSpPr>
              <a:spLocks/>
            </p:cNvSpPr>
            <p:nvPr/>
          </p:nvSpPr>
          <p:spPr bwMode="auto">
            <a:xfrm>
              <a:off x="6919120"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7" name="Freeform 30">
              <a:extLst>
                <a:ext uri="{FF2B5EF4-FFF2-40B4-BE49-F238E27FC236}">
                  <a16:creationId xmlns:a16="http://schemas.microsoft.com/office/drawing/2014/main" id="{5FA06E82-FD3B-F745-92F6-A78A16FC2F6F}"/>
                </a:ext>
              </a:extLst>
            </p:cNvPr>
            <p:cNvSpPr>
              <a:spLocks/>
            </p:cNvSpPr>
            <p:nvPr/>
          </p:nvSpPr>
          <p:spPr bwMode="auto">
            <a:xfrm>
              <a:off x="6618859" y="5815392"/>
              <a:ext cx="63856"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8" name="Freeform 31">
              <a:extLst>
                <a:ext uri="{FF2B5EF4-FFF2-40B4-BE49-F238E27FC236}">
                  <a16:creationId xmlns:a16="http://schemas.microsoft.com/office/drawing/2014/main" id="{5A5D3981-AB07-6F42-BFE0-407D0093AA4E}"/>
                </a:ext>
              </a:extLst>
            </p:cNvPr>
            <p:cNvSpPr>
              <a:spLocks/>
            </p:cNvSpPr>
            <p:nvPr/>
          </p:nvSpPr>
          <p:spPr bwMode="auto">
            <a:xfrm>
              <a:off x="6799559" y="5815392"/>
              <a:ext cx="59780" cy="97823"/>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9" name="Freeform 32">
              <a:extLst>
                <a:ext uri="{FF2B5EF4-FFF2-40B4-BE49-F238E27FC236}">
                  <a16:creationId xmlns:a16="http://schemas.microsoft.com/office/drawing/2014/main" id="{DFD27817-35C9-D643-B0C3-C31CBD01DD2E}"/>
                </a:ext>
              </a:extLst>
            </p:cNvPr>
            <p:cNvSpPr>
              <a:spLocks/>
            </p:cNvSpPr>
            <p:nvPr/>
          </p:nvSpPr>
          <p:spPr bwMode="auto">
            <a:xfrm>
              <a:off x="6977541" y="5815392"/>
              <a:ext cx="62498"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40" name="Freeform 33">
              <a:extLst>
                <a:ext uri="{FF2B5EF4-FFF2-40B4-BE49-F238E27FC236}">
                  <a16:creationId xmlns:a16="http://schemas.microsoft.com/office/drawing/2014/main" id="{77315E0F-CD25-4945-AAFF-F778568955C5}"/>
                </a:ext>
              </a:extLst>
            </p:cNvPr>
            <p:cNvSpPr>
              <a:spLocks/>
            </p:cNvSpPr>
            <p:nvPr/>
          </p:nvSpPr>
          <p:spPr bwMode="auto">
            <a:xfrm>
              <a:off x="6682715"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41" name="Freeform 34">
              <a:extLst>
                <a:ext uri="{FF2B5EF4-FFF2-40B4-BE49-F238E27FC236}">
                  <a16:creationId xmlns:a16="http://schemas.microsoft.com/office/drawing/2014/main" id="{EB1A059C-8A58-334C-B599-40C9ABF109DA}"/>
                </a:ext>
              </a:extLst>
            </p:cNvPr>
            <p:cNvSpPr>
              <a:spLocks/>
            </p:cNvSpPr>
            <p:nvPr/>
          </p:nvSpPr>
          <p:spPr bwMode="auto">
            <a:xfrm>
              <a:off x="68593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42" name="Freeform 35">
              <a:extLst>
                <a:ext uri="{FF2B5EF4-FFF2-40B4-BE49-F238E27FC236}">
                  <a16:creationId xmlns:a16="http://schemas.microsoft.com/office/drawing/2014/main" id="{14AA23E6-54D0-BE4A-A147-7F8F164D1C8A}"/>
                </a:ext>
              </a:extLst>
            </p:cNvPr>
            <p:cNvSpPr>
              <a:spLocks/>
            </p:cNvSpPr>
            <p:nvPr/>
          </p:nvSpPr>
          <p:spPr bwMode="auto">
            <a:xfrm>
              <a:off x="6560437" y="5659148"/>
              <a:ext cx="62498" cy="9646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43" name="Freeform 36">
              <a:extLst>
                <a:ext uri="{FF2B5EF4-FFF2-40B4-BE49-F238E27FC236}">
                  <a16:creationId xmlns:a16="http://schemas.microsoft.com/office/drawing/2014/main" id="{02D21EF4-9AD7-824B-8921-6FE955394447}"/>
                </a:ext>
              </a:extLst>
            </p:cNvPr>
            <p:cNvSpPr>
              <a:spLocks/>
            </p:cNvSpPr>
            <p:nvPr/>
          </p:nvSpPr>
          <p:spPr bwMode="auto">
            <a:xfrm>
              <a:off x="6741137"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44" name="Freeform 37">
              <a:extLst>
                <a:ext uri="{FF2B5EF4-FFF2-40B4-BE49-F238E27FC236}">
                  <a16:creationId xmlns:a16="http://schemas.microsoft.com/office/drawing/2014/main" id="{B518EEDA-105A-124E-A739-25EB1CF6701B}"/>
                </a:ext>
              </a:extLst>
            </p:cNvPr>
            <p:cNvSpPr>
              <a:spLocks/>
            </p:cNvSpPr>
            <p:nvPr/>
          </p:nvSpPr>
          <p:spPr bwMode="auto">
            <a:xfrm>
              <a:off x="6919120"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45" name="Freeform 38">
              <a:extLst>
                <a:ext uri="{FF2B5EF4-FFF2-40B4-BE49-F238E27FC236}">
                  <a16:creationId xmlns:a16="http://schemas.microsoft.com/office/drawing/2014/main" id="{50952732-A914-904F-99CA-6FBB24C4F8D2}"/>
                </a:ext>
              </a:extLst>
            </p:cNvPr>
            <p:cNvSpPr>
              <a:spLocks/>
            </p:cNvSpPr>
            <p:nvPr/>
          </p:nvSpPr>
          <p:spPr bwMode="auto">
            <a:xfrm>
              <a:off x="70400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grpSp>
        <p:nvGrpSpPr>
          <p:cNvPr id="248" name="Group 247">
            <a:extLst>
              <a:ext uri="{FF2B5EF4-FFF2-40B4-BE49-F238E27FC236}">
                <a16:creationId xmlns:a16="http://schemas.microsoft.com/office/drawing/2014/main" id="{FCF050C7-E852-9B42-903A-86F76A097B9C}"/>
              </a:ext>
            </a:extLst>
          </p:cNvPr>
          <p:cNvGrpSpPr/>
          <p:nvPr/>
        </p:nvGrpSpPr>
        <p:grpSpPr>
          <a:xfrm>
            <a:off x="3852141" y="2500104"/>
            <a:ext cx="1607418" cy="471336"/>
            <a:chOff x="3852141" y="2157204"/>
            <a:chExt cx="1607418" cy="471336"/>
          </a:xfrm>
        </p:grpSpPr>
        <p:sp>
          <p:nvSpPr>
            <p:cNvPr id="249" name="TextBox 248">
              <a:extLst>
                <a:ext uri="{FF2B5EF4-FFF2-40B4-BE49-F238E27FC236}">
                  <a16:creationId xmlns:a16="http://schemas.microsoft.com/office/drawing/2014/main" id="{E28DEE01-5AAF-9B4F-AD7C-7E91E5D64A3F}"/>
                </a:ext>
              </a:extLst>
            </p:cNvPr>
            <p:cNvSpPr txBox="1"/>
            <p:nvPr/>
          </p:nvSpPr>
          <p:spPr>
            <a:xfrm>
              <a:off x="4581377" y="2251825"/>
              <a:ext cx="878182"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a:rPr>
                <a:t>Azure </a:t>
              </a:r>
              <a:br>
                <a:rPr kumimoji="0" lang="en-US" sz="1200" b="0" i="0" u="none" strike="noStrike" kern="0" cap="none" spc="0" normalizeH="0" baseline="0" noProof="0" dirty="0">
                  <a:ln>
                    <a:noFill/>
                  </a:ln>
                  <a:solidFill>
                    <a:srgbClr val="000000"/>
                  </a:solidFill>
                  <a:effectLst/>
                  <a:uLnTx/>
                  <a:uFillTx/>
                  <a:latin typeface="Segoe UI Semibold"/>
                </a:rPr>
              </a:br>
              <a:r>
                <a:rPr kumimoji="0" lang="en-US" sz="1200" b="0" i="0" u="none" strike="noStrike" kern="0" cap="none" spc="0" normalizeH="0" baseline="0" noProof="0" dirty="0">
                  <a:ln>
                    <a:noFill/>
                  </a:ln>
                  <a:solidFill>
                    <a:srgbClr val="000000"/>
                  </a:solidFill>
                  <a:effectLst/>
                  <a:uLnTx/>
                  <a:uFillTx/>
                  <a:latin typeface="Segoe UI Semibold"/>
                </a:rPr>
                <a:t>Data Factory</a:t>
              </a:r>
            </a:p>
          </p:txBody>
        </p:sp>
        <p:sp>
          <p:nvSpPr>
            <p:cNvPr id="250" name="Freeform 249">
              <a:extLst>
                <a:ext uri="{FF2B5EF4-FFF2-40B4-BE49-F238E27FC236}">
                  <a16:creationId xmlns:a16="http://schemas.microsoft.com/office/drawing/2014/main" id="{2CF7362E-70AB-F447-8923-32EFEABED60F}"/>
                </a:ext>
              </a:extLst>
            </p:cNvPr>
            <p:cNvSpPr/>
            <p:nvPr/>
          </p:nvSpPr>
          <p:spPr bwMode="auto">
            <a:xfrm>
              <a:off x="3852141" y="2157204"/>
              <a:ext cx="472876" cy="47133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grpSp>
      <p:pic>
        <p:nvPicPr>
          <p:cNvPr id="128" name="Graphic 127">
            <a:extLst>
              <a:ext uri="{FF2B5EF4-FFF2-40B4-BE49-F238E27FC236}">
                <a16:creationId xmlns:a16="http://schemas.microsoft.com/office/drawing/2014/main" id="{36A630FE-7D08-A443-B317-D9860BF7A4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8787" y="2870708"/>
            <a:ext cx="606276" cy="697036"/>
          </a:xfrm>
          <a:prstGeom prst="rect">
            <a:avLst/>
          </a:prstGeom>
        </p:spPr>
      </p:pic>
    </p:spTree>
    <p:extLst>
      <p:ext uri="{BB962C8B-B14F-4D97-AF65-F5344CB8AC3E}">
        <p14:creationId xmlns:p14="http://schemas.microsoft.com/office/powerpoint/2010/main" val="3521631029"/>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721284"/>
            <a:ext cx="7371793" cy="1793104"/>
          </a:xfrm>
        </p:spPr>
        <p:txBody>
          <a:bodyPr anchor="t"/>
          <a:lstStyle/>
          <a:p>
            <a:r>
              <a:rPr lang="en-US" sz="4800" dirty="0"/>
              <a:t>The heart of analytics </a:t>
            </a:r>
            <a:endParaRPr lang="en-US" sz="4800" dirty="0">
              <a:solidFill>
                <a:schemeClr val="accent1"/>
              </a:solidFill>
            </a:endParaRPr>
          </a:p>
        </p:txBody>
      </p:sp>
      <p:pic>
        <p:nvPicPr>
          <p:cNvPr id="22" name="Graphic 21">
            <a:extLst>
              <a:ext uri="{FF2B5EF4-FFF2-40B4-BE49-F238E27FC236}">
                <a16:creationId xmlns:a16="http://schemas.microsoft.com/office/drawing/2014/main" id="{1F73C1FA-FB9D-8549-B67A-103DCC99CE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032500" y="508000"/>
            <a:ext cx="5695952" cy="5784852"/>
          </a:xfrm>
          <a:prstGeom prst="rect">
            <a:avLst/>
          </a:prstGeom>
        </p:spPr>
      </p:pic>
    </p:spTree>
    <p:extLst>
      <p:ext uri="{BB962C8B-B14F-4D97-AF65-F5344CB8AC3E}">
        <p14:creationId xmlns:p14="http://schemas.microsoft.com/office/powerpoint/2010/main" val="104144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E1BB2E6-9601-8242-9556-8DDC2454EFBB}"/>
              </a:ext>
            </a:extLst>
          </p:cNvPr>
          <p:cNvSpPr/>
          <p:nvPr/>
        </p:nvSpPr>
        <p:spPr bwMode="auto">
          <a:xfrm>
            <a:off x="6091518" y="457200"/>
            <a:ext cx="5681382" cy="5943602"/>
          </a:xfrm>
          <a:prstGeom prst="rect">
            <a:avLst/>
          </a:prstGeom>
          <a:solidFill>
            <a:schemeClr val="tx1"/>
          </a:solidFill>
          <a:ln>
            <a:no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21F6011-3B65-4241-9905-597CCD9D0C0B}"/>
              </a:ext>
            </a:extLst>
          </p:cNvPr>
          <p:cNvSpPr>
            <a:spLocks noGrp="1"/>
          </p:cNvSpPr>
          <p:nvPr>
            <p:ph type="title"/>
          </p:nvPr>
        </p:nvSpPr>
        <p:spPr>
          <a:xfrm>
            <a:off x="495250" y="2408516"/>
            <a:ext cx="5046529" cy="443198"/>
          </a:xfrm>
        </p:spPr>
        <p:txBody>
          <a:bodyPr/>
          <a:lstStyle/>
          <a:p>
            <a:r>
              <a:rPr lang="en-US" dirty="0"/>
              <a:t>The data warehouse </a:t>
            </a:r>
            <a:br>
              <a:rPr lang="en-US" dirty="0"/>
            </a:br>
            <a:r>
              <a:rPr lang="en-US" dirty="0"/>
              <a:t>still has its mojo</a:t>
            </a:r>
            <a:br>
              <a:rPr lang="en-US" dirty="0"/>
            </a:br>
            <a:br>
              <a:rPr lang="en-US" dirty="0"/>
            </a:br>
            <a:r>
              <a:rPr lang="en-US" dirty="0"/>
              <a:t>and it’s only getting better</a:t>
            </a:r>
          </a:p>
        </p:txBody>
      </p:sp>
      <p:sp>
        <p:nvSpPr>
          <p:cNvPr id="20" name="TextBox 19">
            <a:extLst>
              <a:ext uri="{FF2B5EF4-FFF2-40B4-BE49-F238E27FC236}">
                <a16:creationId xmlns:a16="http://schemas.microsoft.com/office/drawing/2014/main" id="{D783F50B-0467-8D44-80C9-F7D466CEE4CA}"/>
              </a:ext>
            </a:extLst>
          </p:cNvPr>
          <p:cNvSpPr txBox="1"/>
          <p:nvPr/>
        </p:nvSpPr>
        <p:spPr>
          <a:xfrm>
            <a:off x="7479459" y="2878416"/>
            <a:ext cx="2902833" cy="2215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mj-lt"/>
                <a:ea typeface="+mn-ea"/>
                <a:cs typeface="+mn-cs"/>
              </a:rPr>
              <a:t>Azure Synapse Analytics</a:t>
            </a:r>
          </a:p>
        </p:txBody>
      </p:sp>
      <p:sp>
        <p:nvSpPr>
          <p:cNvPr id="40" name="TextBox 39">
            <a:extLst>
              <a:ext uri="{FF2B5EF4-FFF2-40B4-BE49-F238E27FC236}">
                <a16:creationId xmlns:a16="http://schemas.microsoft.com/office/drawing/2014/main" id="{3B5C659B-F0BA-3E48-B8C4-08922C1EEE21}"/>
              </a:ext>
            </a:extLst>
          </p:cNvPr>
          <p:cNvSpPr txBox="1"/>
          <p:nvPr/>
        </p:nvSpPr>
        <p:spPr>
          <a:xfrm>
            <a:off x="7857576" y="5624964"/>
            <a:ext cx="2146599" cy="2215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mj-lt"/>
                <a:ea typeface="+mn-ea"/>
                <a:cs typeface="+mn-cs"/>
              </a:rPr>
              <a:t>Power BI</a:t>
            </a:r>
          </a:p>
        </p:txBody>
      </p:sp>
      <p:grpSp>
        <p:nvGrpSpPr>
          <p:cNvPr id="34" name="Group 33">
            <a:extLst>
              <a:ext uri="{FF2B5EF4-FFF2-40B4-BE49-F238E27FC236}">
                <a16:creationId xmlns:a16="http://schemas.microsoft.com/office/drawing/2014/main" id="{BC2CA024-F49C-2A4C-B354-29F65CA8BC53}"/>
              </a:ext>
            </a:extLst>
          </p:cNvPr>
          <p:cNvGrpSpPr/>
          <p:nvPr/>
        </p:nvGrpSpPr>
        <p:grpSpPr>
          <a:xfrm>
            <a:off x="8236300" y="4168655"/>
            <a:ext cx="1389150" cy="1048804"/>
            <a:chOff x="2851176" y="840527"/>
            <a:chExt cx="3024388" cy="2283410"/>
          </a:xfrm>
        </p:grpSpPr>
        <p:sp>
          <p:nvSpPr>
            <p:cNvPr id="35" name="Freeform: Shape 338">
              <a:extLst>
                <a:ext uri="{FF2B5EF4-FFF2-40B4-BE49-F238E27FC236}">
                  <a16:creationId xmlns:a16="http://schemas.microsoft.com/office/drawing/2014/main" id="{CA100F28-6047-174F-AF3A-2DD50C461A28}"/>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36" name="Freeform: Shape 339">
              <a:extLst>
                <a:ext uri="{FF2B5EF4-FFF2-40B4-BE49-F238E27FC236}">
                  <a16:creationId xmlns:a16="http://schemas.microsoft.com/office/drawing/2014/main" id="{CC2EF996-A106-D54B-A9B4-63EAFC1A0225}"/>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pic>
        <p:nvPicPr>
          <p:cNvPr id="21" name="Graphic 20">
            <a:extLst>
              <a:ext uri="{FF2B5EF4-FFF2-40B4-BE49-F238E27FC236}">
                <a16:creationId xmlns:a16="http://schemas.microsoft.com/office/drawing/2014/main" id="{39210FF0-9DDF-F54E-B588-41CECE8217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77490" y="1111689"/>
            <a:ext cx="1320714" cy="1518426"/>
          </a:xfrm>
          <a:prstGeom prst="rect">
            <a:avLst/>
          </a:prstGeom>
        </p:spPr>
      </p:pic>
    </p:spTree>
    <p:extLst>
      <p:ext uri="{BB962C8B-B14F-4D97-AF65-F5344CB8AC3E}">
        <p14:creationId xmlns:p14="http://schemas.microsoft.com/office/powerpoint/2010/main" val="363512206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105561"/>
            <a:ext cx="7452585" cy="2523768"/>
          </a:xfrm>
        </p:spPr>
        <p:txBody>
          <a:bodyPr anchor="t"/>
          <a:lstStyle/>
          <a:p>
            <a:br>
              <a:rPr lang="en-US" sz="4800" dirty="0"/>
            </a:br>
            <a:r>
              <a:rPr lang="en-US" sz="4800" dirty="0"/>
              <a:t>Azure Synapse Analytics</a:t>
            </a:r>
            <a:br>
              <a:rPr lang="en-US" sz="4800" dirty="0"/>
            </a:br>
            <a:r>
              <a:rPr lang="en-US" sz="2800" spc="0" dirty="0">
                <a:solidFill>
                  <a:srgbClr val="50E6FF"/>
                </a:solidFill>
              </a:rPr>
              <a:t>Limitless analytics service with unmatched time to insight</a:t>
            </a:r>
            <a:endParaRPr lang="en-US" sz="4800" dirty="0">
              <a:solidFill>
                <a:schemeClr val="accent1"/>
              </a:solidFill>
            </a:endParaRPr>
          </a:p>
        </p:txBody>
      </p:sp>
      <p:pic>
        <p:nvPicPr>
          <p:cNvPr id="22" name="Graphic 21">
            <a:extLst>
              <a:ext uri="{FF2B5EF4-FFF2-40B4-BE49-F238E27FC236}">
                <a16:creationId xmlns:a16="http://schemas.microsoft.com/office/drawing/2014/main" id="{1F73C1FA-FB9D-8549-B67A-103DCC99CE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032500" y="508000"/>
            <a:ext cx="5695952" cy="5784852"/>
          </a:xfrm>
          <a:prstGeom prst="rect">
            <a:avLst/>
          </a:prstGeom>
        </p:spPr>
      </p:pic>
    </p:spTree>
    <p:extLst>
      <p:ext uri="{BB962C8B-B14F-4D97-AF65-F5344CB8AC3E}">
        <p14:creationId xmlns:p14="http://schemas.microsoft.com/office/powerpoint/2010/main" val="359703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59A7F-3326-4A49-B7C3-EA230ABD3001}"/>
              </a:ext>
            </a:extLst>
          </p:cNvPr>
          <p:cNvSpPr>
            <a:spLocks noGrp="1"/>
          </p:cNvSpPr>
          <p:nvPr>
            <p:ph type="title"/>
          </p:nvPr>
        </p:nvSpPr>
        <p:spPr>
          <a:xfrm>
            <a:off x="1298712" y="2777949"/>
            <a:ext cx="2851219" cy="1426629"/>
          </a:xfrm>
        </p:spPr>
        <p:txBody>
          <a:bodyPr/>
          <a:lstStyle/>
          <a:p>
            <a:r>
              <a:rPr lang="en-US" dirty="0">
                <a:solidFill>
                  <a:schemeClr val="tx1"/>
                </a:solidFill>
              </a:rPr>
              <a:t>Introducing Azure Synapse Analytics</a:t>
            </a:r>
            <a:br>
              <a:rPr lang="en-US" dirty="0">
                <a:solidFill>
                  <a:schemeClr val="tx1"/>
                </a:solidFill>
              </a:rPr>
            </a:br>
            <a:endParaRPr lang="en-US" dirty="0">
              <a:solidFill>
                <a:schemeClr val="tx1"/>
              </a:solidFill>
            </a:endParaRPr>
          </a:p>
        </p:txBody>
      </p:sp>
      <p:grpSp>
        <p:nvGrpSpPr>
          <p:cNvPr id="22" name="Group 49">
            <a:extLst>
              <a:ext uri="{FF2B5EF4-FFF2-40B4-BE49-F238E27FC236}">
                <a16:creationId xmlns:a16="http://schemas.microsoft.com/office/drawing/2014/main" id="{379F336E-E704-6F4D-A405-85300597496D}"/>
              </a:ext>
            </a:extLst>
          </p:cNvPr>
          <p:cNvGrpSpPr>
            <a:grpSpLocks noChangeAspect="1"/>
          </p:cNvGrpSpPr>
          <p:nvPr/>
        </p:nvGrpSpPr>
        <p:grpSpPr bwMode="auto">
          <a:xfrm>
            <a:off x="1298713" y="1025416"/>
            <a:ext cx="1380228" cy="1376395"/>
            <a:chOff x="3989" y="1530"/>
            <a:chExt cx="360" cy="359"/>
          </a:xfrm>
        </p:grpSpPr>
        <p:sp>
          <p:nvSpPr>
            <p:cNvPr id="23" name="Freeform 50">
              <a:extLst>
                <a:ext uri="{FF2B5EF4-FFF2-40B4-BE49-F238E27FC236}">
                  <a16:creationId xmlns:a16="http://schemas.microsoft.com/office/drawing/2014/main" id="{D75935FF-F830-7B44-8D30-9AAADDB71877}"/>
                </a:ext>
              </a:extLst>
            </p:cNvPr>
            <p:cNvSpPr>
              <a:spLocks/>
            </p:cNvSpPr>
            <p:nvPr/>
          </p:nvSpPr>
          <p:spPr bwMode="auto">
            <a:xfrm>
              <a:off x="3989" y="1629"/>
              <a:ext cx="261" cy="260"/>
            </a:xfrm>
            <a:custGeom>
              <a:avLst/>
              <a:gdLst>
                <a:gd name="T0" fmla="*/ 1600 w 4407"/>
                <a:gd name="T1" fmla="*/ 567 h 4407"/>
                <a:gd name="T2" fmla="*/ 1672 w 4407"/>
                <a:gd name="T3" fmla="*/ 0 h 4407"/>
                <a:gd name="T4" fmla="*/ 0 w 4407"/>
                <a:gd name="T5" fmla="*/ 2167 h 4407"/>
                <a:gd name="T6" fmla="*/ 2240 w 4407"/>
                <a:gd name="T7" fmla="*/ 4407 h 4407"/>
                <a:gd name="T8" fmla="*/ 4407 w 4407"/>
                <a:gd name="T9" fmla="*/ 2735 h 4407"/>
                <a:gd name="T10" fmla="*/ 3840 w 4407"/>
                <a:gd name="T11" fmla="*/ 2807 h 4407"/>
                <a:gd name="T12" fmla="*/ 1600 w 4407"/>
                <a:gd name="T13" fmla="*/ 567 h 4407"/>
              </a:gdLst>
              <a:ahLst/>
              <a:cxnLst>
                <a:cxn ang="0">
                  <a:pos x="T0" y="T1"/>
                </a:cxn>
                <a:cxn ang="0">
                  <a:pos x="T2" y="T3"/>
                </a:cxn>
                <a:cxn ang="0">
                  <a:pos x="T4" y="T5"/>
                </a:cxn>
                <a:cxn ang="0">
                  <a:pos x="T6" y="T7"/>
                </a:cxn>
                <a:cxn ang="0">
                  <a:pos x="T8" y="T9"/>
                </a:cxn>
                <a:cxn ang="0">
                  <a:pos x="T10" y="T11"/>
                </a:cxn>
                <a:cxn ang="0">
                  <a:pos x="T12" y="T13"/>
                </a:cxn>
              </a:cxnLst>
              <a:rect l="0" t="0" r="r" b="b"/>
              <a:pathLst>
                <a:path w="4407" h="4407">
                  <a:moveTo>
                    <a:pt x="1600" y="567"/>
                  </a:moveTo>
                  <a:cubicBezTo>
                    <a:pt x="1600" y="371"/>
                    <a:pt x="1625" y="181"/>
                    <a:pt x="1672" y="0"/>
                  </a:cubicBezTo>
                  <a:cubicBezTo>
                    <a:pt x="710" y="251"/>
                    <a:pt x="0" y="1126"/>
                    <a:pt x="0" y="2167"/>
                  </a:cubicBezTo>
                  <a:cubicBezTo>
                    <a:pt x="0" y="3404"/>
                    <a:pt x="1003" y="4407"/>
                    <a:pt x="2240" y="4407"/>
                  </a:cubicBezTo>
                  <a:cubicBezTo>
                    <a:pt x="3281" y="4407"/>
                    <a:pt x="4156" y="3697"/>
                    <a:pt x="4407" y="2735"/>
                  </a:cubicBezTo>
                  <a:cubicBezTo>
                    <a:pt x="4226" y="2782"/>
                    <a:pt x="4036" y="2807"/>
                    <a:pt x="3840" y="2807"/>
                  </a:cubicBezTo>
                  <a:cubicBezTo>
                    <a:pt x="2603" y="2807"/>
                    <a:pt x="1600" y="1804"/>
                    <a:pt x="1600" y="567"/>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51">
              <a:extLst>
                <a:ext uri="{FF2B5EF4-FFF2-40B4-BE49-F238E27FC236}">
                  <a16:creationId xmlns:a16="http://schemas.microsoft.com/office/drawing/2014/main" id="{806079FC-66AA-E147-AB0F-8C60F338CCDD}"/>
                </a:ext>
              </a:extLst>
            </p:cNvPr>
            <p:cNvSpPr>
              <a:spLocks/>
            </p:cNvSpPr>
            <p:nvPr/>
          </p:nvSpPr>
          <p:spPr bwMode="auto">
            <a:xfrm>
              <a:off x="4088" y="1530"/>
              <a:ext cx="261" cy="260"/>
            </a:xfrm>
            <a:custGeom>
              <a:avLst/>
              <a:gdLst>
                <a:gd name="T0" fmla="*/ 4408 w 4408"/>
                <a:gd name="T1" fmla="*/ 2240 h 4408"/>
                <a:gd name="T2" fmla="*/ 2168 w 4408"/>
                <a:gd name="T3" fmla="*/ 0 h 4408"/>
                <a:gd name="T4" fmla="*/ 0 w 4408"/>
                <a:gd name="T5" fmla="*/ 1673 h 4408"/>
                <a:gd name="T6" fmla="*/ 568 w 4408"/>
                <a:gd name="T7" fmla="*/ 1600 h 4408"/>
                <a:gd name="T8" fmla="*/ 2808 w 4408"/>
                <a:gd name="T9" fmla="*/ 3840 h 4408"/>
                <a:gd name="T10" fmla="*/ 2735 w 4408"/>
                <a:gd name="T11" fmla="*/ 4408 h 4408"/>
                <a:gd name="T12" fmla="*/ 4408 w 4408"/>
                <a:gd name="T13" fmla="*/ 2240 h 4408"/>
              </a:gdLst>
              <a:ahLst/>
              <a:cxnLst>
                <a:cxn ang="0">
                  <a:pos x="T0" y="T1"/>
                </a:cxn>
                <a:cxn ang="0">
                  <a:pos x="T2" y="T3"/>
                </a:cxn>
                <a:cxn ang="0">
                  <a:pos x="T4" y="T5"/>
                </a:cxn>
                <a:cxn ang="0">
                  <a:pos x="T6" y="T7"/>
                </a:cxn>
                <a:cxn ang="0">
                  <a:pos x="T8" y="T9"/>
                </a:cxn>
                <a:cxn ang="0">
                  <a:pos x="T10" y="T11"/>
                </a:cxn>
                <a:cxn ang="0">
                  <a:pos x="T12" y="T13"/>
                </a:cxn>
              </a:cxnLst>
              <a:rect l="0" t="0" r="r" b="b"/>
              <a:pathLst>
                <a:path w="4408" h="4408">
                  <a:moveTo>
                    <a:pt x="4408" y="2240"/>
                  </a:moveTo>
                  <a:cubicBezTo>
                    <a:pt x="4408" y="1003"/>
                    <a:pt x="3405" y="0"/>
                    <a:pt x="2168" y="0"/>
                  </a:cubicBezTo>
                  <a:cubicBezTo>
                    <a:pt x="1127" y="0"/>
                    <a:pt x="251" y="711"/>
                    <a:pt x="0" y="1673"/>
                  </a:cubicBezTo>
                  <a:cubicBezTo>
                    <a:pt x="181" y="1626"/>
                    <a:pt x="372" y="1600"/>
                    <a:pt x="568" y="1600"/>
                  </a:cubicBezTo>
                  <a:cubicBezTo>
                    <a:pt x="1805" y="1600"/>
                    <a:pt x="2808" y="2603"/>
                    <a:pt x="2808" y="3840"/>
                  </a:cubicBezTo>
                  <a:cubicBezTo>
                    <a:pt x="2808" y="4036"/>
                    <a:pt x="2782" y="4227"/>
                    <a:pt x="2735" y="4408"/>
                  </a:cubicBezTo>
                  <a:cubicBezTo>
                    <a:pt x="3697" y="4157"/>
                    <a:pt x="4408" y="3281"/>
                    <a:pt x="4408" y="224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52">
              <a:extLst>
                <a:ext uri="{FF2B5EF4-FFF2-40B4-BE49-F238E27FC236}">
                  <a16:creationId xmlns:a16="http://schemas.microsoft.com/office/drawing/2014/main" id="{B0DFAB9B-24F8-7D4A-97DB-784D71CECD5E}"/>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53">
              <a:extLst>
                <a:ext uri="{FF2B5EF4-FFF2-40B4-BE49-F238E27FC236}">
                  <a16:creationId xmlns:a16="http://schemas.microsoft.com/office/drawing/2014/main" id="{B009C2F7-9588-0B42-80E7-AFB9544CFF41}"/>
                </a:ext>
              </a:extLst>
            </p:cNvPr>
            <p:cNvSpPr>
              <a:spLocks/>
            </p:cNvSpPr>
            <p:nvPr/>
          </p:nvSpPr>
          <p:spPr bwMode="auto">
            <a:xfrm>
              <a:off x="4084" y="1629"/>
              <a:ext cx="132" cy="166"/>
            </a:xfrm>
            <a:custGeom>
              <a:avLst/>
              <a:gdLst>
                <a:gd name="T0" fmla="*/ 72 w 2240"/>
                <a:gd name="T1" fmla="*/ 0 h 2807"/>
                <a:gd name="T2" fmla="*/ 0 w 2240"/>
                <a:gd name="T3" fmla="*/ 567 h 2807"/>
                <a:gd name="T4" fmla="*/ 2240 w 2240"/>
                <a:gd name="T5" fmla="*/ 2807 h 2807"/>
                <a:gd name="T6" fmla="*/ 0 w 2240"/>
                <a:gd name="T7" fmla="*/ 567 h 2807"/>
                <a:gd name="T8" fmla="*/ 72 w 2240"/>
                <a:gd name="T9" fmla="*/ 0 h 2807"/>
              </a:gdLst>
              <a:ahLst/>
              <a:cxnLst>
                <a:cxn ang="0">
                  <a:pos x="T0" y="T1"/>
                </a:cxn>
                <a:cxn ang="0">
                  <a:pos x="T2" y="T3"/>
                </a:cxn>
                <a:cxn ang="0">
                  <a:pos x="T4" y="T5"/>
                </a:cxn>
                <a:cxn ang="0">
                  <a:pos x="T6" y="T7"/>
                </a:cxn>
                <a:cxn ang="0">
                  <a:pos x="T8" y="T9"/>
                </a:cxn>
              </a:cxnLst>
              <a:rect l="0" t="0" r="r" b="b"/>
              <a:pathLst>
                <a:path w="2240" h="2807">
                  <a:moveTo>
                    <a:pt x="72" y="0"/>
                  </a:moveTo>
                  <a:cubicBezTo>
                    <a:pt x="25" y="181"/>
                    <a:pt x="0" y="371"/>
                    <a:pt x="0" y="567"/>
                  </a:cubicBezTo>
                  <a:cubicBezTo>
                    <a:pt x="0" y="1804"/>
                    <a:pt x="1003" y="2807"/>
                    <a:pt x="2240" y="2807"/>
                  </a:cubicBezTo>
                  <a:cubicBezTo>
                    <a:pt x="1003" y="2807"/>
                    <a:pt x="0" y="1804"/>
                    <a:pt x="0" y="567"/>
                  </a:cubicBezTo>
                  <a:cubicBezTo>
                    <a:pt x="0" y="371"/>
                    <a:pt x="25" y="181"/>
                    <a:pt x="72" y="0"/>
                  </a:cubicBezTo>
                </a:path>
              </a:pathLst>
            </a:custGeom>
            <a:solidFill>
              <a:srgbClr val="63B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54">
              <a:extLst>
                <a:ext uri="{FF2B5EF4-FFF2-40B4-BE49-F238E27FC236}">
                  <a16:creationId xmlns:a16="http://schemas.microsoft.com/office/drawing/2014/main" id="{9A34FB3B-BD37-2141-AA20-4DB8B8BE99C4}"/>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75C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55">
              <a:extLst>
                <a:ext uri="{FF2B5EF4-FFF2-40B4-BE49-F238E27FC236}">
                  <a16:creationId xmlns:a16="http://schemas.microsoft.com/office/drawing/2014/main" id="{977B74CC-F9CA-A04C-A20B-3FADDEB6CFF0}"/>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rgbClr val="48CA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56">
              <a:extLst>
                <a:ext uri="{FF2B5EF4-FFF2-40B4-BE49-F238E27FC236}">
                  <a16:creationId xmlns:a16="http://schemas.microsoft.com/office/drawing/2014/main" id="{2113443F-A9F0-494A-A682-DE193FE6095C}"/>
                </a:ext>
              </a:extLst>
            </p:cNvPr>
            <p:cNvSpPr>
              <a:spLocks/>
            </p:cNvSpPr>
            <p:nvPr/>
          </p:nvSpPr>
          <p:spPr bwMode="auto">
            <a:xfrm>
              <a:off x="4084" y="1629"/>
              <a:ext cx="4" cy="33"/>
            </a:xfrm>
            <a:custGeom>
              <a:avLst/>
              <a:gdLst>
                <a:gd name="T0" fmla="*/ 72 w 72"/>
                <a:gd name="T1" fmla="*/ 0 h 567"/>
                <a:gd name="T2" fmla="*/ 0 w 72"/>
                <a:gd name="T3" fmla="*/ 567 h 567"/>
                <a:gd name="T4" fmla="*/ 0 w 72"/>
                <a:gd name="T5" fmla="*/ 567 h 567"/>
                <a:gd name="T6" fmla="*/ 72 w 72"/>
                <a:gd name="T7" fmla="*/ 0 h 567"/>
              </a:gdLst>
              <a:ahLst/>
              <a:cxnLst>
                <a:cxn ang="0">
                  <a:pos x="T0" y="T1"/>
                </a:cxn>
                <a:cxn ang="0">
                  <a:pos x="T2" y="T3"/>
                </a:cxn>
                <a:cxn ang="0">
                  <a:pos x="T4" y="T5"/>
                </a:cxn>
                <a:cxn ang="0">
                  <a:pos x="T6" y="T7"/>
                </a:cxn>
              </a:cxnLst>
              <a:rect l="0" t="0" r="r" b="b"/>
              <a:pathLst>
                <a:path w="72" h="567">
                  <a:moveTo>
                    <a:pt x="72" y="0"/>
                  </a:moveTo>
                  <a:cubicBezTo>
                    <a:pt x="25" y="181"/>
                    <a:pt x="0" y="371"/>
                    <a:pt x="0" y="567"/>
                  </a:cubicBezTo>
                  <a:cubicBezTo>
                    <a:pt x="0" y="567"/>
                    <a:pt x="0" y="567"/>
                    <a:pt x="0" y="567"/>
                  </a:cubicBezTo>
                  <a:cubicBezTo>
                    <a:pt x="0" y="371"/>
                    <a:pt x="25" y="181"/>
                    <a:pt x="72" y="0"/>
                  </a:cubicBezTo>
                </a:path>
              </a:pathLst>
            </a:custGeom>
            <a:solidFill>
              <a:srgbClr val="55DA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57">
              <a:extLst>
                <a:ext uri="{FF2B5EF4-FFF2-40B4-BE49-F238E27FC236}">
                  <a16:creationId xmlns:a16="http://schemas.microsoft.com/office/drawing/2014/main" id="{3A782F49-BB28-6F49-87BC-4E9C0D4C53DF}"/>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59E0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825AD096-9A74-4641-B9CC-D3167F74F7BD}"/>
              </a:ext>
            </a:extLst>
          </p:cNvPr>
          <p:cNvSpPr/>
          <p:nvPr/>
        </p:nvSpPr>
        <p:spPr>
          <a:xfrm>
            <a:off x="5342670" y="1389643"/>
            <a:ext cx="5550618"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Segoe UI"/>
                <a:ea typeface="+mn-ea"/>
                <a:cs typeface="+mn-cs"/>
              </a:rPr>
              <a:t>A </a:t>
            </a:r>
            <a:r>
              <a:rPr kumimoji="0" lang="en-US" sz="2400" b="1" i="0" u="none" strike="noStrike" kern="1200" cap="none" spc="0" normalizeH="0" baseline="0" noProof="0" dirty="0">
                <a:ln>
                  <a:noFill/>
                </a:ln>
                <a:solidFill>
                  <a:schemeClr val="tx2"/>
                </a:solidFill>
                <a:effectLst/>
                <a:uLnTx/>
                <a:uFillTx/>
                <a:latin typeface="Segoe UI"/>
                <a:ea typeface="+mn-ea"/>
                <a:cs typeface="+mn-cs"/>
              </a:rPr>
              <a:t>limitless</a:t>
            </a:r>
            <a:r>
              <a:rPr kumimoji="0" lang="en-US" sz="2400" b="0" i="0" u="none" strike="noStrike" kern="1200" cap="none" spc="0" normalizeH="0" baseline="0" noProof="0" dirty="0">
                <a:ln>
                  <a:noFill/>
                </a:ln>
                <a:effectLst/>
                <a:uLnTx/>
                <a:uFillTx/>
                <a:latin typeface="Segoe UI"/>
                <a:ea typeface="+mn-ea"/>
                <a:cs typeface="+mn-cs"/>
              </a:rPr>
              <a:t> analytics service with </a:t>
            </a:r>
            <a:r>
              <a:rPr kumimoji="0" lang="en-US" sz="2400" b="1" i="0" u="none" strike="noStrike" kern="1200" cap="none" spc="0" normalizeH="0" baseline="0" noProof="0" dirty="0">
                <a:ln>
                  <a:noFill/>
                </a:ln>
                <a:solidFill>
                  <a:schemeClr val="tx2"/>
                </a:solidFill>
                <a:effectLst/>
                <a:uLnTx/>
                <a:uFillTx/>
                <a:latin typeface="Segoe UI"/>
                <a:ea typeface="+mn-ea"/>
                <a:cs typeface="+mn-cs"/>
              </a:rPr>
              <a:t>unmatched time to insight</a:t>
            </a:r>
            <a:r>
              <a:rPr kumimoji="0" lang="en-US" sz="2400" b="0" i="0" u="none" strike="noStrike" kern="1200" cap="none" spc="0" normalizeH="0" baseline="0" noProof="0" dirty="0">
                <a:ln>
                  <a:noFill/>
                </a:ln>
                <a:effectLst/>
                <a:uLnTx/>
                <a:uFillTx/>
                <a:latin typeface="Segoe UI"/>
                <a:ea typeface="+mn-ea"/>
                <a:cs typeface="+mn-cs"/>
              </a:rPr>
              <a:t>, that delivers insights from all your data, </a:t>
            </a:r>
            <a:r>
              <a:rPr kumimoji="0" lang="en-US" sz="2400" b="1" i="0" u="none" strike="noStrike" kern="1200" cap="none" spc="0" normalizeH="0" baseline="0" noProof="0" dirty="0">
                <a:ln>
                  <a:noFill/>
                </a:ln>
                <a:solidFill>
                  <a:schemeClr val="tx2"/>
                </a:solidFill>
                <a:effectLst/>
                <a:uLnTx/>
                <a:uFillTx/>
                <a:latin typeface="Segoe UI"/>
                <a:ea typeface="+mn-ea"/>
                <a:cs typeface="+mn-cs"/>
              </a:rPr>
              <a:t>across data warehouses and big data</a:t>
            </a:r>
            <a:r>
              <a:rPr kumimoji="0" lang="en-US" sz="2400" b="1" i="0" u="none" strike="noStrike" kern="1200" cap="none" spc="0" normalizeH="0" baseline="0" noProof="0" dirty="0">
                <a:ln>
                  <a:noFill/>
                </a:ln>
                <a:effectLst/>
                <a:uLnTx/>
                <a:uFillTx/>
                <a:latin typeface="Segoe UI"/>
                <a:ea typeface="+mn-ea"/>
                <a:cs typeface="+mn-cs"/>
              </a:rPr>
              <a:t> </a:t>
            </a:r>
            <a:r>
              <a:rPr kumimoji="0" lang="en-US" sz="2400" b="0" i="0" u="none" strike="noStrike" kern="1200" cap="none" spc="0" normalizeH="0" baseline="0" noProof="0" dirty="0">
                <a:ln>
                  <a:noFill/>
                </a:ln>
                <a:effectLst/>
                <a:uLnTx/>
                <a:uFillTx/>
                <a:latin typeface="Segoe UI"/>
                <a:ea typeface="+mn-ea"/>
                <a:cs typeface="+mn-cs"/>
              </a:rPr>
              <a:t>analytics systems, </a:t>
            </a:r>
            <a:r>
              <a:rPr kumimoji="0" lang="en-US" sz="2400" b="1" i="0" u="none" strike="noStrike" kern="1200" cap="none" spc="0" normalizeH="0" baseline="0" noProof="0" dirty="0">
                <a:ln>
                  <a:noFill/>
                </a:ln>
                <a:solidFill>
                  <a:schemeClr val="tx2"/>
                </a:solidFill>
                <a:effectLst/>
                <a:uLnTx/>
                <a:uFillTx/>
                <a:latin typeface="Segoe UI"/>
                <a:ea typeface="+mn-ea"/>
                <a:cs typeface="+mn-cs"/>
              </a:rPr>
              <a:t>with blazing speed</a:t>
            </a:r>
          </a:p>
        </p:txBody>
      </p:sp>
      <p:sp>
        <p:nvSpPr>
          <p:cNvPr id="16" name="Rectangle 15">
            <a:extLst>
              <a:ext uri="{FF2B5EF4-FFF2-40B4-BE49-F238E27FC236}">
                <a16:creationId xmlns:a16="http://schemas.microsoft.com/office/drawing/2014/main" id="{EDA43EF9-FA7E-B148-B416-1DD98E46AC70}"/>
              </a:ext>
            </a:extLst>
          </p:cNvPr>
          <p:cNvSpPr/>
          <p:nvPr/>
        </p:nvSpPr>
        <p:spPr>
          <a:xfrm>
            <a:off x="5342670" y="3571315"/>
            <a:ext cx="6096000" cy="230832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Segoe UI"/>
                <a:ea typeface="+mn-ea"/>
                <a:cs typeface="+mn-cs"/>
              </a:rPr>
              <a:t>Simply put, </a:t>
            </a:r>
            <a:r>
              <a:rPr kumimoji="0" lang="en-US" sz="2400" b="1" i="0" u="none" strike="noStrike" kern="1200" cap="none" spc="0" normalizeH="0" baseline="0" noProof="0" dirty="0">
                <a:ln>
                  <a:noFill/>
                </a:ln>
                <a:solidFill>
                  <a:schemeClr val="tx2"/>
                </a:solidFill>
                <a:effectLst/>
                <a:uLnTx/>
                <a:uFillTx/>
                <a:latin typeface="Segoe UI"/>
                <a:ea typeface="+mn-ea"/>
                <a:cs typeface="+mn-cs"/>
              </a:rPr>
              <a:t>Azure Synapse is Azure SQL Data Warehouse evolved</a:t>
            </a:r>
            <a:r>
              <a:rPr kumimoji="0" lang="en-US" sz="2400" b="0" i="0" u="none" strike="noStrike" kern="1200" cap="none" spc="0" normalizeH="0" baseline="0" noProof="0" dirty="0">
                <a:ln>
                  <a:noFill/>
                </a:ln>
                <a:solidFill>
                  <a:schemeClr val="tx2"/>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Segoe UI"/>
                <a:ea typeface="+mn-ea"/>
                <a:cs typeface="+mn-cs"/>
              </a:rPr>
              <a:t>We have taken the same industry leading data warehouse and elevated it to a whole new level of performance and capabilities</a:t>
            </a:r>
          </a:p>
        </p:txBody>
      </p:sp>
    </p:spTree>
    <p:extLst>
      <p:ext uri="{BB962C8B-B14F-4D97-AF65-F5344CB8AC3E}">
        <p14:creationId xmlns:p14="http://schemas.microsoft.com/office/powerpoint/2010/main" val="20630000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88" name="Group 176">
            <a:extLst>
              <a:ext uri="{FF2B5EF4-FFF2-40B4-BE49-F238E27FC236}">
                <a16:creationId xmlns:a16="http://schemas.microsoft.com/office/drawing/2014/main" id="{CA78BCA7-DFAB-8E4D-880C-4943E501D02B}"/>
              </a:ext>
            </a:extLst>
          </p:cNvPr>
          <p:cNvGrpSpPr>
            <a:grpSpLocks noChangeAspect="1"/>
          </p:cNvGrpSpPr>
          <p:nvPr/>
        </p:nvGrpSpPr>
        <p:grpSpPr bwMode="auto">
          <a:xfrm>
            <a:off x="8141814" y="4798586"/>
            <a:ext cx="435112" cy="435112"/>
            <a:chOff x="2204" y="2781"/>
            <a:chExt cx="312" cy="312"/>
          </a:xfrm>
        </p:grpSpPr>
        <p:sp>
          <p:nvSpPr>
            <p:cNvPr id="89" name="AutoShape 175">
              <a:extLst>
                <a:ext uri="{FF2B5EF4-FFF2-40B4-BE49-F238E27FC236}">
                  <a16:creationId xmlns:a16="http://schemas.microsoft.com/office/drawing/2014/main" id="{21B77C16-51F0-B445-BD9D-3CAB623D8E9D}"/>
                </a:ext>
              </a:extLst>
            </p:cNvPr>
            <p:cNvSpPr>
              <a:spLocks noChangeAspect="1" noChangeArrowheads="1" noTextEdit="1"/>
            </p:cNvSpPr>
            <p:nvPr/>
          </p:nvSpPr>
          <p:spPr bwMode="auto">
            <a:xfrm>
              <a:off x="2204"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Rectangle 177">
              <a:extLst>
                <a:ext uri="{FF2B5EF4-FFF2-40B4-BE49-F238E27FC236}">
                  <a16:creationId xmlns:a16="http://schemas.microsoft.com/office/drawing/2014/main" id="{39E9F473-BCE4-524F-A6E9-D3E0AEF4BDD3}"/>
                </a:ext>
              </a:extLst>
            </p:cNvPr>
            <p:cNvSpPr>
              <a:spLocks noChangeArrowheads="1"/>
            </p:cNvSpPr>
            <p:nvPr/>
          </p:nvSpPr>
          <p:spPr bwMode="auto">
            <a:xfrm>
              <a:off x="2204"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1" name="Rectangle 178">
              <a:extLst>
                <a:ext uri="{FF2B5EF4-FFF2-40B4-BE49-F238E27FC236}">
                  <a16:creationId xmlns:a16="http://schemas.microsoft.com/office/drawing/2014/main" id="{C1EA475D-F4E5-6149-9948-0A45AF4FDF09}"/>
                </a:ext>
              </a:extLst>
            </p:cNvPr>
            <p:cNvSpPr>
              <a:spLocks noChangeArrowheads="1"/>
            </p:cNvSpPr>
            <p:nvPr/>
          </p:nvSpPr>
          <p:spPr bwMode="auto">
            <a:xfrm>
              <a:off x="2204" y="2781"/>
              <a:ext cx="312"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2" name="Freeform 179">
              <a:extLst>
                <a:ext uri="{FF2B5EF4-FFF2-40B4-BE49-F238E27FC236}">
                  <a16:creationId xmlns:a16="http://schemas.microsoft.com/office/drawing/2014/main" id="{45A4F400-4950-8944-9655-E44F9B077A29}"/>
                </a:ext>
              </a:extLst>
            </p:cNvPr>
            <p:cNvSpPr>
              <a:spLocks/>
            </p:cNvSpPr>
            <p:nvPr/>
          </p:nvSpPr>
          <p:spPr bwMode="auto">
            <a:xfrm>
              <a:off x="2233" y="2810"/>
              <a:ext cx="122" cy="255"/>
            </a:xfrm>
            <a:custGeom>
              <a:avLst/>
              <a:gdLst>
                <a:gd name="T0" fmla="*/ 534 w 534"/>
                <a:gd name="T1" fmla="*/ 832 h 1115"/>
                <a:gd name="T2" fmla="*/ 534 w 534"/>
                <a:gd name="T3" fmla="*/ 116 h 1115"/>
                <a:gd name="T4" fmla="*/ 521 w 534"/>
                <a:gd name="T5" fmla="*/ 68 h 1115"/>
                <a:gd name="T6" fmla="*/ 518 w 534"/>
                <a:gd name="T7" fmla="*/ 62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2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2"/>
                  </a:moveTo>
                  <a:cubicBezTo>
                    <a:pt x="534" y="116"/>
                    <a:pt x="534" y="116"/>
                    <a:pt x="534" y="116"/>
                  </a:cubicBezTo>
                  <a:cubicBezTo>
                    <a:pt x="534" y="98"/>
                    <a:pt x="529" y="82"/>
                    <a:pt x="521" y="68"/>
                  </a:cubicBezTo>
                  <a:cubicBezTo>
                    <a:pt x="520" y="66"/>
                    <a:pt x="519" y="64"/>
                    <a:pt x="518" y="62"/>
                  </a:cubicBezTo>
                  <a:cubicBezTo>
                    <a:pt x="518" y="61"/>
                    <a:pt x="518" y="61"/>
                    <a:pt x="517" y="61"/>
                  </a:cubicBezTo>
                  <a:cubicBezTo>
                    <a:pt x="496" y="25"/>
                    <a:pt x="457" y="0"/>
                    <a:pt x="411" y="0"/>
                  </a:cubicBezTo>
                  <a:cubicBezTo>
                    <a:pt x="349" y="0"/>
                    <a:pt x="298" y="46"/>
                    <a:pt x="290" y="106"/>
                  </a:cubicBezTo>
                  <a:cubicBezTo>
                    <a:pt x="284" y="106"/>
                    <a:pt x="279" y="105"/>
                    <a:pt x="273" y="105"/>
                  </a:cubicBezTo>
                  <a:cubicBezTo>
                    <a:pt x="177" y="105"/>
                    <a:pt x="99" y="183"/>
                    <a:pt x="99" y="280"/>
                  </a:cubicBezTo>
                  <a:cubicBezTo>
                    <a:pt x="99" y="295"/>
                    <a:pt x="101" y="309"/>
                    <a:pt x="104" y="323"/>
                  </a:cubicBezTo>
                  <a:cubicBezTo>
                    <a:pt x="40" y="394"/>
                    <a:pt x="0" y="488"/>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70"/>
                    <a:pt x="534" y="1049"/>
                  </a:cubicBezTo>
                  <a:lnTo>
                    <a:pt x="534" y="83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3" name="Freeform 180">
              <a:extLst>
                <a:ext uri="{FF2B5EF4-FFF2-40B4-BE49-F238E27FC236}">
                  <a16:creationId xmlns:a16="http://schemas.microsoft.com/office/drawing/2014/main" id="{809DCD43-D185-9D4A-86BE-F0F6305C8BB6}"/>
                </a:ext>
              </a:extLst>
            </p:cNvPr>
            <p:cNvSpPr>
              <a:spLocks/>
            </p:cNvSpPr>
            <p:nvPr/>
          </p:nvSpPr>
          <p:spPr bwMode="auto">
            <a:xfrm>
              <a:off x="2365" y="2810"/>
              <a:ext cx="122" cy="255"/>
            </a:xfrm>
            <a:custGeom>
              <a:avLst/>
              <a:gdLst>
                <a:gd name="T0" fmla="*/ 0 w 534"/>
                <a:gd name="T1" fmla="*/ 832 h 1115"/>
                <a:gd name="T2" fmla="*/ 0 w 534"/>
                <a:gd name="T3" fmla="*/ 116 h 1115"/>
                <a:gd name="T4" fmla="*/ 14 w 534"/>
                <a:gd name="T5" fmla="*/ 68 h 1115"/>
                <a:gd name="T6" fmla="*/ 17 w 534"/>
                <a:gd name="T7" fmla="*/ 62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2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2"/>
                  </a:moveTo>
                  <a:cubicBezTo>
                    <a:pt x="0" y="116"/>
                    <a:pt x="0" y="116"/>
                    <a:pt x="0" y="116"/>
                  </a:cubicBezTo>
                  <a:cubicBezTo>
                    <a:pt x="0" y="98"/>
                    <a:pt x="5" y="82"/>
                    <a:pt x="14" y="68"/>
                  </a:cubicBezTo>
                  <a:cubicBezTo>
                    <a:pt x="15" y="66"/>
                    <a:pt x="16" y="64"/>
                    <a:pt x="17" y="62"/>
                  </a:cubicBezTo>
                  <a:cubicBezTo>
                    <a:pt x="17" y="61"/>
                    <a:pt x="17" y="61"/>
                    <a:pt x="17" y="61"/>
                  </a:cubicBezTo>
                  <a:cubicBezTo>
                    <a:pt x="39" y="25"/>
                    <a:pt x="78" y="0"/>
                    <a:pt x="123" y="0"/>
                  </a:cubicBezTo>
                  <a:cubicBezTo>
                    <a:pt x="185" y="0"/>
                    <a:pt x="237" y="46"/>
                    <a:pt x="245" y="106"/>
                  </a:cubicBezTo>
                  <a:cubicBezTo>
                    <a:pt x="250" y="106"/>
                    <a:pt x="256" y="105"/>
                    <a:pt x="262" y="105"/>
                  </a:cubicBezTo>
                  <a:cubicBezTo>
                    <a:pt x="358" y="105"/>
                    <a:pt x="436" y="183"/>
                    <a:pt x="436" y="280"/>
                  </a:cubicBezTo>
                  <a:cubicBezTo>
                    <a:pt x="436" y="295"/>
                    <a:pt x="434" y="309"/>
                    <a:pt x="431" y="323"/>
                  </a:cubicBezTo>
                  <a:cubicBezTo>
                    <a:pt x="495" y="394"/>
                    <a:pt x="534" y="488"/>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70"/>
                    <a:pt x="0" y="1049"/>
                  </a:cubicBezTo>
                  <a:lnTo>
                    <a:pt x="0" y="83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5" name="Picture 44">
            <a:extLst>
              <a:ext uri="{FF2B5EF4-FFF2-40B4-BE49-F238E27FC236}">
                <a16:creationId xmlns:a16="http://schemas.microsoft.com/office/drawing/2014/main" id="{141A6B2E-1EB7-7044-9AC8-C66F8CCF4E4B}"/>
              </a:ext>
            </a:extLst>
          </p:cNvPr>
          <p:cNvPicPr>
            <a:picLocks noChangeAspect="1"/>
          </p:cNvPicPr>
          <p:nvPr/>
        </p:nvPicPr>
        <p:blipFill rotWithShape="1">
          <a:blip r:embed="rId3"/>
          <a:srcRect l="16584" t="38375" r="36113" b="13020"/>
          <a:stretch/>
        </p:blipFill>
        <p:spPr>
          <a:xfrm>
            <a:off x="8124698" y="1978424"/>
            <a:ext cx="3643429" cy="2574561"/>
          </a:xfrm>
          <a:prstGeom prst="rect">
            <a:avLst/>
          </a:prstGeom>
          <a:effectLst>
            <a:outerShdw blurRad="127000" dist="38100" dir="5400000" algn="tl" rotWithShape="0">
              <a:prstClr val="black">
                <a:alpha val="34000"/>
              </a:prstClr>
            </a:outerShdw>
          </a:effectLst>
        </p:spPr>
      </p:pic>
      <p:pic>
        <p:nvPicPr>
          <p:cNvPr id="47" name="Picture 46">
            <a:extLst>
              <a:ext uri="{FF2B5EF4-FFF2-40B4-BE49-F238E27FC236}">
                <a16:creationId xmlns:a16="http://schemas.microsoft.com/office/drawing/2014/main" id="{0FBC800C-7926-914B-B82D-594E43D7C96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888" t="3392" r="2206" b="23738"/>
          <a:stretch/>
        </p:blipFill>
        <p:spPr>
          <a:xfrm flipH="1">
            <a:off x="4313637" y="1969173"/>
            <a:ext cx="3623050" cy="2591904"/>
          </a:xfrm>
          <a:prstGeom prst="rect">
            <a:avLst/>
          </a:prstGeom>
          <a:effectLst>
            <a:outerShdw blurRad="127000" dist="38100" dir="5400000" algn="tl" rotWithShape="0">
              <a:prstClr val="black">
                <a:alpha val="34000"/>
              </a:prstClr>
            </a:outerShdw>
          </a:effectLst>
        </p:spPr>
      </p:pic>
      <p:pic>
        <p:nvPicPr>
          <p:cNvPr id="46" name="Picture 45" descr="A hand holding a glass of wine&#10;&#10;Description generated with very high confidence">
            <a:extLst>
              <a:ext uri="{FF2B5EF4-FFF2-40B4-BE49-F238E27FC236}">
                <a16:creationId xmlns:a16="http://schemas.microsoft.com/office/drawing/2014/main" id="{F89522BB-D662-704E-83E0-D41DBAB13651}"/>
              </a:ext>
            </a:extLst>
          </p:cNvPr>
          <p:cNvPicPr>
            <a:picLocks noChangeAspect="1"/>
          </p:cNvPicPr>
          <p:nvPr/>
        </p:nvPicPr>
        <p:blipFill rotWithShape="1">
          <a:blip r:embed="rId5">
            <a:extLst>
              <a:ext uri="{28A0092B-C50C-407E-A947-70E740481C1C}">
                <a14:useLocalDpi xmlns:a14="http://schemas.microsoft.com/office/drawing/2010/main" val="0"/>
              </a:ext>
            </a:extLst>
          </a:blip>
          <a:srcRect l="30768" t="3914" r="18893" b="40871"/>
          <a:stretch/>
        </p:blipFill>
        <p:spPr>
          <a:xfrm>
            <a:off x="458702" y="1969774"/>
            <a:ext cx="3623050" cy="2591302"/>
          </a:xfrm>
          <a:prstGeom prst="rect">
            <a:avLst/>
          </a:prstGeom>
          <a:effectLst>
            <a:outerShdw blurRad="127000" dist="38100" dir="5400000" algn="tl" rotWithShape="0">
              <a:prstClr val="black">
                <a:alpha val="34000"/>
              </a:prstClr>
            </a:outerShdw>
          </a:effectLst>
        </p:spPr>
      </p:pic>
      <p:sp>
        <p:nvSpPr>
          <p:cNvPr id="12" name="Rectangle 11">
            <a:extLst>
              <a:ext uri="{FF2B5EF4-FFF2-40B4-BE49-F238E27FC236}">
                <a16:creationId xmlns:a16="http://schemas.microsoft.com/office/drawing/2014/main" id="{891447DB-B55C-43DE-BF83-9B9811222791}"/>
              </a:ext>
            </a:extLst>
          </p:cNvPr>
          <p:cNvSpPr/>
          <p:nvPr/>
        </p:nvSpPr>
        <p:spPr bwMode="auto">
          <a:xfrm>
            <a:off x="10550773" y="798080"/>
            <a:ext cx="285820"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a:ln>
                  <a:noFill/>
                </a:ln>
                <a:noFill/>
                <a:effectLst/>
                <a:uLnTx/>
                <a:uFillTx/>
                <a:latin typeface="Segoe UI Semibold"/>
                <a:ea typeface="+mn-ea"/>
                <a:cs typeface="Segoe UI" charset="0"/>
              </a:rPr>
              <a:t>AI apps &amp; agents</a:t>
            </a:r>
          </a:p>
        </p:txBody>
      </p:sp>
      <p:sp>
        <p:nvSpPr>
          <p:cNvPr id="2" name="Text Placeholder 1">
            <a:extLst>
              <a:ext uri="{FF2B5EF4-FFF2-40B4-BE49-F238E27FC236}">
                <a16:creationId xmlns:a16="http://schemas.microsoft.com/office/drawing/2014/main" id="{EA484004-0C2E-410E-8973-3CE217D5823A}"/>
              </a:ext>
            </a:extLst>
          </p:cNvPr>
          <p:cNvSpPr>
            <a:spLocks noGrp="1"/>
          </p:cNvSpPr>
          <p:nvPr>
            <p:ph type="body" sz="quarter" idx="11"/>
          </p:nvPr>
        </p:nvSpPr>
        <p:spPr>
          <a:xfrm>
            <a:off x="453539" y="5419255"/>
            <a:ext cx="3630521" cy="492443"/>
          </a:xfrm>
        </p:spPr>
        <p:txBody>
          <a:bodyPr/>
          <a:lstStyle/>
          <a:p>
            <a:r>
              <a:rPr lang="en-US" sz="1600" b="0" dirty="0">
                <a:solidFill>
                  <a:srgbClr val="4FE6FF"/>
                </a:solidFill>
                <a:latin typeface="+mj-lt"/>
              </a:rPr>
              <a:t>Data consolidation </a:t>
            </a:r>
            <a:r>
              <a:rPr lang="en-US" sz="1600" b="0" dirty="0">
                <a:solidFill>
                  <a:schemeClr val="bg1"/>
                </a:solidFill>
              </a:rPr>
              <a:t>using </a:t>
            </a:r>
            <a:br>
              <a:rPr lang="en-US" sz="1600" b="0" dirty="0">
                <a:solidFill>
                  <a:schemeClr val="bg1"/>
                </a:solidFill>
              </a:rPr>
            </a:br>
            <a:r>
              <a:rPr lang="en-US" sz="1600" b="0" dirty="0">
                <a:solidFill>
                  <a:schemeClr val="bg1"/>
                </a:solidFill>
              </a:rPr>
              <a:t>Azure Synapse Analytics</a:t>
            </a:r>
          </a:p>
        </p:txBody>
      </p:sp>
      <p:sp>
        <p:nvSpPr>
          <p:cNvPr id="3" name="Text Placeholder 2">
            <a:extLst>
              <a:ext uri="{FF2B5EF4-FFF2-40B4-BE49-F238E27FC236}">
                <a16:creationId xmlns:a16="http://schemas.microsoft.com/office/drawing/2014/main" id="{3D9EB3DF-5F64-4614-AD27-A1A0AAD2803A}"/>
              </a:ext>
            </a:extLst>
          </p:cNvPr>
          <p:cNvSpPr>
            <a:spLocks noGrp="1"/>
          </p:cNvSpPr>
          <p:nvPr>
            <p:ph type="body" sz="quarter" idx="12"/>
          </p:nvPr>
        </p:nvSpPr>
        <p:spPr>
          <a:xfrm>
            <a:off x="4290000" y="5419255"/>
            <a:ext cx="3623050" cy="492443"/>
          </a:xfrm>
        </p:spPr>
        <p:txBody>
          <a:bodyPr/>
          <a:lstStyle/>
          <a:p>
            <a:r>
              <a:rPr lang="en-US" sz="1600" b="0" dirty="0">
                <a:solidFill>
                  <a:srgbClr val="4FE6FF"/>
                </a:solidFill>
                <a:latin typeface="+mj-lt"/>
              </a:rPr>
              <a:t>Migration to the cloud </a:t>
            </a:r>
            <a:r>
              <a:rPr lang="en-US" sz="1600" b="0" dirty="0">
                <a:solidFill>
                  <a:schemeClr val="bg1"/>
                </a:solidFill>
              </a:rPr>
              <a:t>for </a:t>
            </a:r>
            <a:br>
              <a:rPr lang="en-US" sz="1600" b="0" dirty="0">
                <a:solidFill>
                  <a:schemeClr val="bg1"/>
                </a:solidFill>
              </a:rPr>
            </a:br>
            <a:r>
              <a:rPr lang="en-US" sz="1600" b="0" dirty="0">
                <a:solidFill>
                  <a:schemeClr val="bg1"/>
                </a:solidFill>
              </a:rPr>
              <a:t>efficient business operations</a:t>
            </a:r>
          </a:p>
        </p:txBody>
      </p:sp>
      <p:sp>
        <p:nvSpPr>
          <p:cNvPr id="7" name="Text Placeholder 6">
            <a:extLst>
              <a:ext uri="{FF2B5EF4-FFF2-40B4-BE49-F238E27FC236}">
                <a16:creationId xmlns:a16="http://schemas.microsoft.com/office/drawing/2014/main" id="{F49E3374-2B22-43A7-A468-B3BE196A6B00}"/>
              </a:ext>
            </a:extLst>
          </p:cNvPr>
          <p:cNvSpPr>
            <a:spLocks noGrp="1"/>
          </p:cNvSpPr>
          <p:nvPr>
            <p:ph type="body" sz="quarter" idx="13"/>
          </p:nvPr>
        </p:nvSpPr>
        <p:spPr>
          <a:xfrm>
            <a:off x="8126964" y="5419255"/>
            <a:ext cx="3630521" cy="492443"/>
          </a:xfrm>
        </p:spPr>
        <p:txBody>
          <a:bodyPr/>
          <a:lstStyle/>
          <a:p>
            <a:r>
              <a:rPr lang="en-US" sz="1600" b="0" dirty="0">
                <a:solidFill>
                  <a:schemeClr val="bg1"/>
                </a:solidFill>
              </a:rPr>
              <a:t>Using Azure Synapse Analytics </a:t>
            </a:r>
            <a:br>
              <a:rPr lang="en-US" sz="1600" b="0" dirty="0">
                <a:solidFill>
                  <a:schemeClr val="bg1"/>
                </a:solidFill>
              </a:rPr>
            </a:br>
            <a:r>
              <a:rPr lang="en-US" sz="1600" b="0" dirty="0">
                <a:solidFill>
                  <a:schemeClr val="bg1"/>
                </a:solidFill>
              </a:rPr>
              <a:t>for </a:t>
            </a:r>
            <a:r>
              <a:rPr lang="en-US" sz="1600" b="0" dirty="0">
                <a:solidFill>
                  <a:srgbClr val="4FE6FF"/>
                </a:solidFill>
                <a:latin typeface="+mj-lt"/>
              </a:rPr>
              <a:t>predictive analytics</a:t>
            </a:r>
          </a:p>
        </p:txBody>
      </p:sp>
      <p:sp>
        <p:nvSpPr>
          <p:cNvPr id="6" name="Title 5">
            <a:extLst>
              <a:ext uri="{FF2B5EF4-FFF2-40B4-BE49-F238E27FC236}">
                <a16:creationId xmlns:a16="http://schemas.microsoft.com/office/drawing/2014/main" id="{B349D125-9E90-4CCF-BCCC-C31BBDA52A77}"/>
              </a:ext>
            </a:extLst>
          </p:cNvPr>
          <p:cNvSpPr>
            <a:spLocks noGrp="1"/>
          </p:cNvSpPr>
          <p:nvPr>
            <p:ph type="title"/>
          </p:nvPr>
        </p:nvSpPr>
        <p:spPr>
          <a:xfrm>
            <a:off x="484921" y="185476"/>
            <a:ext cx="11336039" cy="739343"/>
          </a:xfrm>
        </p:spPr>
        <p:txBody>
          <a:bodyPr/>
          <a:lstStyle/>
          <a:p>
            <a:r>
              <a:rPr lang="en-US" sz="3200" spc="0" dirty="0">
                <a:solidFill>
                  <a:schemeClr val="bg1"/>
                </a:solidFill>
              </a:rPr>
              <a:t>Organizations that fully harness their data outperform</a:t>
            </a:r>
          </a:p>
        </p:txBody>
      </p:sp>
      <p:sp>
        <p:nvSpPr>
          <p:cNvPr id="10" name="Rectangle 9">
            <a:extLst>
              <a:ext uri="{FF2B5EF4-FFF2-40B4-BE49-F238E27FC236}">
                <a16:creationId xmlns:a16="http://schemas.microsoft.com/office/drawing/2014/main" id="{EF131B31-47A9-FE48-9F47-A513AB961C4E}"/>
              </a:ext>
            </a:extLst>
          </p:cNvPr>
          <p:cNvSpPr/>
          <p:nvPr/>
        </p:nvSpPr>
        <p:spPr bwMode="auto">
          <a:xfrm>
            <a:off x="8124699" y="1969172"/>
            <a:ext cx="3650541" cy="2583813"/>
          </a:xfrm>
          <a:prstGeom prst="rect">
            <a:avLst/>
          </a:prstGeom>
          <a:solidFill>
            <a:schemeClr val="tx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71D611D3-6CCF-0C49-83DF-7509467970E3}"/>
              </a:ext>
            </a:extLst>
          </p:cNvPr>
          <p:cNvSpPr/>
          <p:nvPr/>
        </p:nvSpPr>
        <p:spPr bwMode="auto">
          <a:xfrm>
            <a:off x="453540" y="1969172"/>
            <a:ext cx="3630521" cy="2591904"/>
          </a:xfrm>
          <a:prstGeom prst="rect">
            <a:avLst/>
          </a:prstGeom>
          <a:solidFill>
            <a:schemeClr val="tx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5047C35-6C71-5E49-A83E-D9A2120E5308}"/>
              </a:ext>
            </a:extLst>
          </p:cNvPr>
          <p:cNvSpPr/>
          <p:nvPr/>
        </p:nvSpPr>
        <p:spPr bwMode="auto">
          <a:xfrm>
            <a:off x="4306166" y="1964289"/>
            <a:ext cx="3630521" cy="2612979"/>
          </a:xfrm>
          <a:prstGeom prst="rect">
            <a:avLst/>
          </a:prstGeom>
          <a:solidFill>
            <a:schemeClr val="tx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1C3EEED6-0324-4B40-B24D-B93EA067C134}"/>
              </a:ext>
            </a:extLst>
          </p:cNvPr>
          <p:cNvPicPr>
            <a:picLocks noChangeAspect="1"/>
          </p:cNvPicPr>
          <p:nvPr/>
        </p:nvPicPr>
        <p:blipFill>
          <a:blip r:embed="rId6">
            <a:lum bright="100000"/>
          </a:blip>
          <a:stretch>
            <a:fillRect/>
          </a:stretch>
        </p:blipFill>
        <p:spPr>
          <a:xfrm>
            <a:off x="3034860" y="1950313"/>
            <a:ext cx="983828" cy="525882"/>
          </a:xfrm>
          <a:prstGeom prst="rect">
            <a:avLst/>
          </a:prstGeom>
        </p:spPr>
      </p:pic>
      <p:pic>
        <p:nvPicPr>
          <p:cNvPr id="50" name="Picture 49">
            <a:extLst>
              <a:ext uri="{FF2B5EF4-FFF2-40B4-BE49-F238E27FC236}">
                <a16:creationId xmlns:a16="http://schemas.microsoft.com/office/drawing/2014/main" id="{5BD77D3E-7E06-3146-B01D-A229C334DEEA}"/>
              </a:ext>
            </a:extLst>
          </p:cNvPr>
          <p:cNvPicPr>
            <a:picLocks noChangeAspect="1"/>
          </p:cNvPicPr>
          <p:nvPr/>
        </p:nvPicPr>
        <p:blipFill>
          <a:blip r:embed="rId7">
            <a:lum bright="100000"/>
          </a:blip>
          <a:stretch>
            <a:fillRect/>
          </a:stretch>
        </p:blipFill>
        <p:spPr>
          <a:xfrm>
            <a:off x="6772672" y="2058594"/>
            <a:ext cx="1021443" cy="471771"/>
          </a:xfrm>
          <a:prstGeom prst="rect">
            <a:avLst/>
          </a:prstGeom>
        </p:spPr>
      </p:pic>
      <p:pic>
        <p:nvPicPr>
          <p:cNvPr id="53" name="Picture 2" descr="Image result for maritz logo">
            <a:extLst>
              <a:ext uri="{FF2B5EF4-FFF2-40B4-BE49-F238E27FC236}">
                <a16:creationId xmlns:a16="http://schemas.microsoft.com/office/drawing/2014/main" id="{04556283-B94F-EB4B-B656-D258F996F37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300909" y="2090126"/>
            <a:ext cx="1350647" cy="274702"/>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157">
            <a:extLst>
              <a:ext uri="{FF2B5EF4-FFF2-40B4-BE49-F238E27FC236}">
                <a16:creationId xmlns:a16="http://schemas.microsoft.com/office/drawing/2014/main" id="{C0D5483D-57D5-5346-A36C-82E2444E19E0}"/>
              </a:ext>
            </a:extLst>
          </p:cNvPr>
          <p:cNvGrpSpPr>
            <a:grpSpLocks noChangeAspect="1"/>
          </p:cNvGrpSpPr>
          <p:nvPr/>
        </p:nvGrpSpPr>
        <p:grpSpPr bwMode="auto">
          <a:xfrm>
            <a:off x="489039" y="4768492"/>
            <a:ext cx="495300" cy="495300"/>
            <a:chOff x="1614" y="2783"/>
            <a:chExt cx="312" cy="312"/>
          </a:xfrm>
        </p:grpSpPr>
        <p:sp>
          <p:nvSpPr>
            <p:cNvPr id="55" name="Oval 158">
              <a:extLst>
                <a:ext uri="{FF2B5EF4-FFF2-40B4-BE49-F238E27FC236}">
                  <a16:creationId xmlns:a16="http://schemas.microsoft.com/office/drawing/2014/main" id="{D73A5858-5767-F54F-96C0-F28BA8070CE3}"/>
                </a:ext>
              </a:extLst>
            </p:cNvPr>
            <p:cNvSpPr>
              <a:spLocks noChangeArrowheads="1"/>
            </p:cNvSpPr>
            <p:nvPr/>
          </p:nvSpPr>
          <p:spPr bwMode="auto">
            <a:xfrm>
              <a:off x="1809" y="2861"/>
              <a:ext cx="39" cy="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6" name="Oval 159">
              <a:extLst>
                <a:ext uri="{FF2B5EF4-FFF2-40B4-BE49-F238E27FC236}">
                  <a16:creationId xmlns:a16="http://schemas.microsoft.com/office/drawing/2014/main" id="{7CF6DC6F-3CB0-5F4D-9840-7B4EB93656FB}"/>
                </a:ext>
              </a:extLst>
            </p:cNvPr>
            <p:cNvSpPr>
              <a:spLocks noChangeArrowheads="1"/>
            </p:cNvSpPr>
            <p:nvPr/>
          </p:nvSpPr>
          <p:spPr bwMode="auto">
            <a:xfrm>
              <a:off x="1809" y="2978"/>
              <a:ext cx="39" cy="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7" name="Oval 160">
              <a:extLst>
                <a:ext uri="{FF2B5EF4-FFF2-40B4-BE49-F238E27FC236}">
                  <a16:creationId xmlns:a16="http://schemas.microsoft.com/office/drawing/2014/main" id="{B3D8F2A0-C143-874D-AF9C-48EF15DBCD91}"/>
                </a:ext>
              </a:extLst>
            </p:cNvPr>
            <p:cNvSpPr>
              <a:spLocks noChangeArrowheads="1"/>
            </p:cNvSpPr>
            <p:nvPr/>
          </p:nvSpPr>
          <p:spPr bwMode="auto">
            <a:xfrm>
              <a:off x="1692" y="2861"/>
              <a:ext cx="39" cy="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8" name="Oval 161">
              <a:extLst>
                <a:ext uri="{FF2B5EF4-FFF2-40B4-BE49-F238E27FC236}">
                  <a16:creationId xmlns:a16="http://schemas.microsoft.com/office/drawing/2014/main" id="{D472C57C-6EFA-054A-9883-2EC9A80AC03D}"/>
                </a:ext>
              </a:extLst>
            </p:cNvPr>
            <p:cNvSpPr>
              <a:spLocks noChangeArrowheads="1"/>
            </p:cNvSpPr>
            <p:nvPr/>
          </p:nvSpPr>
          <p:spPr bwMode="auto">
            <a:xfrm>
              <a:off x="1692" y="2978"/>
              <a:ext cx="39" cy="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Oval 162">
              <a:extLst>
                <a:ext uri="{FF2B5EF4-FFF2-40B4-BE49-F238E27FC236}">
                  <a16:creationId xmlns:a16="http://schemas.microsoft.com/office/drawing/2014/main" id="{26E8F1FC-C20E-B24B-B48D-33F23F1C0080}"/>
                </a:ext>
              </a:extLst>
            </p:cNvPr>
            <p:cNvSpPr>
              <a:spLocks noChangeArrowheads="1"/>
            </p:cNvSpPr>
            <p:nvPr/>
          </p:nvSpPr>
          <p:spPr bwMode="auto">
            <a:xfrm>
              <a:off x="1741" y="2832"/>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Oval 163">
              <a:extLst>
                <a:ext uri="{FF2B5EF4-FFF2-40B4-BE49-F238E27FC236}">
                  <a16:creationId xmlns:a16="http://schemas.microsoft.com/office/drawing/2014/main" id="{56DFD732-050B-D44E-BB9C-D2BEAEDD31CB}"/>
                </a:ext>
              </a:extLst>
            </p:cNvPr>
            <p:cNvSpPr>
              <a:spLocks noChangeArrowheads="1"/>
            </p:cNvSpPr>
            <p:nvPr/>
          </p:nvSpPr>
          <p:spPr bwMode="auto">
            <a:xfrm>
              <a:off x="1741" y="2988"/>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1" name="Oval 164">
              <a:extLst>
                <a:ext uri="{FF2B5EF4-FFF2-40B4-BE49-F238E27FC236}">
                  <a16:creationId xmlns:a16="http://schemas.microsoft.com/office/drawing/2014/main" id="{0D9C7F23-D8A3-2841-B2B4-31AD5DA76C09}"/>
                </a:ext>
              </a:extLst>
            </p:cNvPr>
            <p:cNvSpPr>
              <a:spLocks noChangeArrowheads="1"/>
            </p:cNvSpPr>
            <p:nvPr/>
          </p:nvSpPr>
          <p:spPr bwMode="auto">
            <a:xfrm>
              <a:off x="1755" y="2783"/>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Oval 165">
              <a:extLst>
                <a:ext uri="{FF2B5EF4-FFF2-40B4-BE49-F238E27FC236}">
                  <a16:creationId xmlns:a16="http://schemas.microsoft.com/office/drawing/2014/main" id="{BC5A7320-8788-FD43-B6F8-79C6FECFA6B0}"/>
                </a:ext>
              </a:extLst>
            </p:cNvPr>
            <p:cNvSpPr>
              <a:spLocks noChangeArrowheads="1"/>
            </p:cNvSpPr>
            <p:nvPr/>
          </p:nvSpPr>
          <p:spPr bwMode="auto">
            <a:xfrm>
              <a:off x="1755" y="3066"/>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3" name="Oval 166">
              <a:extLst>
                <a:ext uri="{FF2B5EF4-FFF2-40B4-BE49-F238E27FC236}">
                  <a16:creationId xmlns:a16="http://schemas.microsoft.com/office/drawing/2014/main" id="{232DFCA4-4D36-9D47-AB99-B3B075251F9B}"/>
                </a:ext>
              </a:extLst>
            </p:cNvPr>
            <p:cNvSpPr>
              <a:spLocks noChangeArrowheads="1"/>
            </p:cNvSpPr>
            <p:nvPr/>
          </p:nvSpPr>
          <p:spPr bwMode="auto">
            <a:xfrm>
              <a:off x="1755" y="2783"/>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4" name="Oval 167">
              <a:extLst>
                <a:ext uri="{FF2B5EF4-FFF2-40B4-BE49-F238E27FC236}">
                  <a16:creationId xmlns:a16="http://schemas.microsoft.com/office/drawing/2014/main" id="{FC8E7336-0FB5-EB40-A8A6-7CEEBAF34BB3}"/>
                </a:ext>
              </a:extLst>
            </p:cNvPr>
            <p:cNvSpPr>
              <a:spLocks noChangeArrowheads="1"/>
            </p:cNvSpPr>
            <p:nvPr/>
          </p:nvSpPr>
          <p:spPr bwMode="auto">
            <a:xfrm>
              <a:off x="1755" y="3066"/>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5" name="Oval 168">
              <a:extLst>
                <a:ext uri="{FF2B5EF4-FFF2-40B4-BE49-F238E27FC236}">
                  <a16:creationId xmlns:a16="http://schemas.microsoft.com/office/drawing/2014/main" id="{70D9E1FA-B6F6-1247-9B12-8529D07A13ED}"/>
                </a:ext>
              </a:extLst>
            </p:cNvPr>
            <p:cNvSpPr>
              <a:spLocks noChangeArrowheads="1"/>
            </p:cNvSpPr>
            <p:nvPr/>
          </p:nvSpPr>
          <p:spPr bwMode="auto">
            <a:xfrm>
              <a:off x="1663" y="2910"/>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Oval 169">
              <a:extLst>
                <a:ext uri="{FF2B5EF4-FFF2-40B4-BE49-F238E27FC236}">
                  <a16:creationId xmlns:a16="http://schemas.microsoft.com/office/drawing/2014/main" id="{0E10A06D-3AB1-3846-AA21-AFAC8CD1500C}"/>
                </a:ext>
              </a:extLst>
            </p:cNvPr>
            <p:cNvSpPr>
              <a:spLocks noChangeArrowheads="1"/>
            </p:cNvSpPr>
            <p:nvPr/>
          </p:nvSpPr>
          <p:spPr bwMode="auto">
            <a:xfrm>
              <a:off x="1819" y="2910"/>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Oval 170">
              <a:extLst>
                <a:ext uri="{FF2B5EF4-FFF2-40B4-BE49-F238E27FC236}">
                  <a16:creationId xmlns:a16="http://schemas.microsoft.com/office/drawing/2014/main" id="{B87AFF75-25B7-B647-A752-D331C656E74B}"/>
                </a:ext>
              </a:extLst>
            </p:cNvPr>
            <p:cNvSpPr>
              <a:spLocks noChangeArrowheads="1"/>
            </p:cNvSpPr>
            <p:nvPr/>
          </p:nvSpPr>
          <p:spPr bwMode="auto">
            <a:xfrm>
              <a:off x="1614" y="292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Oval 171">
              <a:extLst>
                <a:ext uri="{FF2B5EF4-FFF2-40B4-BE49-F238E27FC236}">
                  <a16:creationId xmlns:a16="http://schemas.microsoft.com/office/drawing/2014/main" id="{63529303-2C8E-DA4A-80F8-C7F40E13E1CA}"/>
                </a:ext>
              </a:extLst>
            </p:cNvPr>
            <p:cNvSpPr>
              <a:spLocks noChangeArrowheads="1"/>
            </p:cNvSpPr>
            <p:nvPr/>
          </p:nvSpPr>
          <p:spPr bwMode="auto">
            <a:xfrm>
              <a:off x="1897" y="292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9" name="Oval 172">
              <a:extLst>
                <a:ext uri="{FF2B5EF4-FFF2-40B4-BE49-F238E27FC236}">
                  <a16:creationId xmlns:a16="http://schemas.microsoft.com/office/drawing/2014/main" id="{12F46D6F-B498-B44C-9666-A63893000DF2}"/>
                </a:ext>
              </a:extLst>
            </p:cNvPr>
            <p:cNvSpPr>
              <a:spLocks noChangeArrowheads="1"/>
            </p:cNvSpPr>
            <p:nvPr/>
          </p:nvSpPr>
          <p:spPr bwMode="auto">
            <a:xfrm>
              <a:off x="1741" y="2910"/>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Oval 173">
              <a:extLst>
                <a:ext uri="{FF2B5EF4-FFF2-40B4-BE49-F238E27FC236}">
                  <a16:creationId xmlns:a16="http://schemas.microsoft.com/office/drawing/2014/main" id="{5DE42338-EC86-1E46-8B61-31778D6C1122}"/>
                </a:ext>
              </a:extLst>
            </p:cNvPr>
            <p:cNvSpPr>
              <a:spLocks noChangeArrowheads="1"/>
            </p:cNvSpPr>
            <p:nvPr/>
          </p:nvSpPr>
          <p:spPr bwMode="auto">
            <a:xfrm>
              <a:off x="1614" y="292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1" name="Oval 174">
              <a:extLst>
                <a:ext uri="{FF2B5EF4-FFF2-40B4-BE49-F238E27FC236}">
                  <a16:creationId xmlns:a16="http://schemas.microsoft.com/office/drawing/2014/main" id="{FC87EA68-77DF-E34F-823C-24037B766D64}"/>
                </a:ext>
              </a:extLst>
            </p:cNvPr>
            <p:cNvSpPr>
              <a:spLocks noChangeArrowheads="1"/>
            </p:cNvSpPr>
            <p:nvPr/>
          </p:nvSpPr>
          <p:spPr bwMode="auto">
            <a:xfrm>
              <a:off x="1897" y="292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2" name="Freeform 175">
              <a:extLst>
                <a:ext uri="{FF2B5EF4-FFF2-40B4-BE49-F238E27FC236}">
                  <a16:creationId xmlns:a16="http://schemas.microsoft.com/office/drawing/2014/main" id="{268DBDE3-EFF8-9C4B-8B97-973A6679532D}"/>
                </a:ext>
              </a:extLst>
            </p:cNvPr>
            <p:cNvSpPr>
              <a:spLocks/>
            </p:cNvSpPr>
            <p:nvPr/>
          </p:nvSpPr>
          <p:spPr bwMode="auto">
            <a:xfrm>
              <a:off x="1856" y="2821"/>
              <a:ext cx="32" cy="32"/>
            </a:xfrm>
            <a:custGeom>
              <a:avLst/>
              <a:gdLst>
                <a:gd name="T0" fmla="*/ 115 w 140"/>
                <a:gd name="T1" fmla="*/ 116 h 141"/>
                <a:gd name="T2" fmla="*/ 25 w 140"/>
                <a:gd name="T3" fmla="*/ 116 h 141"/>
                <a:gd name="T4" fmla="*/ 25 w 140"/>
                <a:gd name="T5" fmla="*/ 25 h 141"/>
                <a:gd name="T6" fmla="*/ 115 w 140"/>
                <a:gd name="T7" fmla="*/ 25 h 141"/>
                <a:gd name="T8" fmla="*/ 115 w 140"/>
                <a:gd name="T9" fmla="*/ 116 h 141"/>
              </a:gdLst>
              <a:ahLst/>
              <a:cxnLst>
                <a:cxn ang="0">
                  <a:pos x="T0" y="T1"/>
                </a:cxn>
                <a:cxn ang="0">
                  <a:pos x="T2" y="T3"/>
                </a:cxn>
                <a:cxn ang="0">
                  <a:pos x="T4" y="T5"/>
                </a:cxn>
                <a:cxn ang="0">
                  <a:pos x="T6" y="T7"/>
                </a:cxn>
                <a:cxn ang="0">
                  <a:pos x="T8" y="T9"/>
                </a:cxn>
              </a:cxnLst>
              <a:rect l="0" t="0" r="r" b="b"/>
              <a:pathLst>
                <a:path w="140" h="141">
                  <a:moveTo>
                    <a:pt x="115" y="116"/>
                  </a:moveTo>
                  <a:cubicBezTo>
                    <a:pt x="90" y="141"/>
                    <a:pt x="50" y="141"/>
                    <a:pt x="25" y="116"/>
                  </a:cubicBezTo>
                  <a:cubicBezTo>
                    <a:pt x="0" y="91"/>
                    <a:pt x="0" y="50"/>
                    <a:pt x="25" y="25"/>
                  </a:cubicBezTo>
                  <a:cubicBezTo>
                    <a:pt x="50" y="0"/>
                    <a:pt x="90" y="0"/>
                    <a:pt x="115" y="25"/>
                  </a:cubicBezTo>
                  <a:cubicBezTo>
                    <a:pt x="140" y="50"/>
                    <a:pt x="140" y="91"/>
                    <a:pt x="115" y="1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Freeform 176">
              <a:extLst>
                <a:ext uri="{FF2B5EF4-FFF2-40B4-BE49-F238E27FC236}">
                  <a16:creationId xmlns:a16="http://schemas.microsoft.com/office/drawing/2014/main" id="{EED4B013-ACCB-EE48-BF4A-C887D0FC807B}"/>
                </a:ext>
              </a:extLst>
            </p:cNvPr>
            <p:cNvSpPr>
              <a:spLocks/>
            </p:cNvSpPr>
            <p:nvPr/>
          </p:nvSpPr>
          <p:spPr bwMode="auto">
            <a:xfrm>
              <a:off x="1652" y="3025"/>
              <a:ext cx="32" cy="33"/>
            </a:xfrm>
            <a:custGeom>
              <a:avLst/>
              <a:gdLst>
                <a:gd name="T0" fmla="*/ 116 w 141"/>
                <a:gd name="T1" fmla="*/ 116 h 141"/>
                <a:gd name="T2" fmla="*/ 25 w 141"/>
                <a:gd name="T3" fmla="*/ 116 h 141"/>
                <a:gd name="T4" fmla="*/ 25 w 141"/>
                <a:gd name="T5" fmla="*/ 25 h 141"/>
                <a:gd name="T6" fmla="*/ 116 w 141"/>
                <a:gd name="T7" fmla="*/ 25 h 141"/>
                <a:gd name="T8" fmla="*/ 116 w 141"/>
                <a:gd name="T9" fmla="*/ 116 h 141"/>
              </a:gdLst>
              <a:ahLst/>
              <a:cxnLst>
                <a:cxn ang="0">
                  <a:pos x="T0" y="T1"/>
                </a:cxn>
                <a:cxn ang="0">
                  <a:pos x="T2" y="T3"/>
                </a:cxn>
                <a:cxn ang="0">
                  <a:pos x="T4" y="T5"/>
                </a:cxn>
                <a:cxn ang="0">
                  <a:pos x="T6" y="T7"/>
                </a:cxn>
                <a:cxn ang="0">
                  <a:pos x="T8" y="T9"/>
                </a:cxn>
              </a:cxnLst>
              <a:rect l="0" t="0" r="r" b="b"/>
              <a:pathLst>
                <a:path w="141" h="141">
                  <a:moveTo>
                    <a:pt x="116" y="116"/>
                  </a:moveTo>
                  <a:cubicBezTo>
                    <a:pt x="91" y="141"/>
                    <a:pt x="50" y="141"/>
                    <a:pt x="25" y="116"/>
                  </a:cubicBezTo>
                  <a:cubicBezTo>
                    <a:pt x="0" y="91"/>
                    <a:pt x="0" y="50"/>
                    <a:pt x="25" y="25"/>
                  </a:cubicBezTo>
                  <a:cubicBezTo>
                    <a:pt x="50" y="0"/>
                    <a:pt x="91" y="0"/>
                    <a:pt x="116" y="25"/>
                  </a:cubicBezTo>
                  <a:cubicBezTo>
                    <a:pt x="141" y="50"/>
                    <a:pt x="141" y="91"/>
                    <a:pt x="116" y="1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4" name="Freeform 177">
              <a:extLst>
                <a:ext uri="{FF2B5EF4-FFF2-40B4-BE49-F238E27FC236}">
                  <a16:creationId xmlns:a16="http://schemas.microsoft.com/office/drawing/2014/main" id="{AF305D42-CEAC-5445-8E4F-AE66B204AFA3}"/>
                </a:ext>
              </a:extLst>
            </p:cNvPr>
            <p:cNvSpPr>
              <a:spLocks/>
            </p:cNvSpPr>
            <p:nvPr/>
          </p:nvSpPr>
          <p:spPr bwMode="auto">
            <a:xfrm>
              <a:off x="1652" y="2821"/>
              <a:ext cx="32" cy="32"/>
            </a:xfrm>
            <a:custGeom>
              <a:avLst/>
              <a:gdLst>
                <a:gd name="T0" fmla="*/ 116 w 141"/>
                <a:gd name="T1" fmla="*/ 25 h 141"/>
                <a:gd name="T2" fmla="*/ 116 w 141"/>
                <a:gd name="T3" fmla="*/ 116 h 141"/>
                <a:gd name="T4" fmla="*/ 25 w 141"/>
                <a:gd name="T5" fmla="*/ 116 h 141"/>
                <a:gd name="T6" fmla="*/ 25 w 141"/>
                <a:gd name="T7" fmla="*/ 25 h 141"/>
                <a:gd name="T8" fmla="*/ 116 w 141"/>
                <a:gd name="T9" fmla="*/ 25 h 141"/>
              </a:gdLst>
              <a:ahLst/>
              <a:cxnLst>
                <a:cxn ang="0">
                  <a:pos x="T0" y="T1"/>
                </a:cxn>
                <a:cxn ang="0">
                  <a:pos x="T2" y="T3"/>
                </a:cxn>
                <a:cxn ang="0">
                  <a:pos x="T4" y="T5"/>
                </a:cxn>
                <a:cxn ang="0">
                  <a:pos x="T6" y="T7"/>
                </a:cxn>
                <a:cxn ang="0">
                  <a:pos x="T8" y="T9"/>
                </a:cxn>
              </a:cxnLst>
              <a:rect l="0" t="0" r="r" b="b"/>
              <a:pathLst>
                <a:path w="141" h="141">
                  <a:moveTo>
                    <a:pt x="116" y="25"/>
                  </a:moveTo>
                  <a:cubicBezTo>
                    <a:pt x="141" y="50"/>
                    <a:pt x="141" y="91"/>
                    <a:pt x="116" y="116"/>
                  </a:cubicBezTo>
                  <a:cubicBezTo>
                    <a:pt x="91" y="141"/>
                    <a:pt x="50" y="141"/>
                    <a:pt x="25" y="116"/>
                  </a:cubicBezTo>
                  <a:cubicBezTo>
                    <a:pt x="0" y="91"/>
                    <a:pt x="0" y="50"/>
                    <a:pt x="25" y="25"/>
                  </a:cubicBezTo>
                  <a:cubicBezTo>
                    <a:pt x="50" y="0"/>
                    <a:pt x="91" y="0"/>
                    <a:pt x="116" y="2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5" name="Freeform 178">
              <a:extLst>
                <a:ext uri="{FF2B5EF4-FFF2-40B4-BE49-F238E27FC236}">
                  <a16:creationId xmlns:a16="http://schemas.microsoft.com/office/drawing/2014/main" id="{3F47BF28-B8C3-C146-A8CC-8DD5A4739698}"/>
                </a:ext>
              </a:extLst>
            </p:cNvPr>
            <p:cNvSpPr>
              <a:spLocks/>
            </p:cNvSpPr>
            <p:nvPr/>
          </p:nvSpPr>
          <p:spPr bwMode="auto">
            <a:xfrm>
              <a:off x="1856" y="3025"/>
              <a:ext cx="32" cy="33"/>
            </a:xfrm>
            <a:custGeom>
              <a:avLst/>
              <a:gdLst>
                <a:gd name="T0" fmla="*/ 115 w 140"/>
                <a:gd name="T1" fmla="*/ 25 h 141"/>
                <a:gd name="T2" fmla="*/ 115 w 140"/>
                <a:gd name="T3" fmla="*/ 116 h 141"/>
                <a:gd name="T4" fmla="*/ 25 w 140"/>
                <a:gd name="T5" fmla="*/ 116 h 141"/>
                <a:gd name="T6" fmla="*/ 25 w 140"/>
                <a:gd name="T7" fmla="*/ 25 h 141"/>
                <a:gd name="T8" fmla="*/ 115 w 140"/>
                <a:gd name="T9" fmla="*/ 25 h 141"/>
              </a:gdLst>
              <a:ahLst/>
              <a:cxnLst>
                <a:cxn ang="0">
                  <a:pos x="T0" y="T1"/>
                </a:cxn>
                <a:cxn ang="0">
                  <a:pos x="T2" y="T3"/>
                </a:cxn>
                <a:cxn ang="0">
                  <a:pos x="T4" y="T5"/>
                </a:cxn>
                <a:cxn ang="0">
                  <a:pos x="T6" y="T7"/>
                </a:cxn>
                <a:cxn ang="0">
                  <a:pos x="T8" y="T9"/>
                </a:cxn>
              </a:cxnLst>
              <a:rect l="0" t="0" r="r" b="b"/>
              <a:pathLst>
                <a:path w="140" h="141">
                  <a:moveTo>
                    <a:pt x="115" y="25"/>
                  </a:moveTo>
                  <a:cubicBezTo>
                    <a:pt x="140" y="50"/>
                    <a:pt x="140" y="91"/>
                    <a:pt x="115" y="116"/>
                  </a:cubicBezTo>
                  <a:cubicBezTo>
                    <a:pt x="90" y="141"/>
                    <a:pt x="50" y="141"/>
                    <a:pt x="25" y="116"/>
                  </a:cubicBezTo>
                  <a:cubicBezTo>
                    <a:pt x="0" y="91"/>
                    <a:pt x="0" y="50"/>
                    <a:pt x="25" y="25"/>
                  </a:cubicBezTo>
                  <a:cubicBezTo>
                    <a:pt x="50" y="0"/>
                    <a:pt x="90" y="0"/>
                    <a:pt x="115" y="2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76" name="Group 281">
            <a:extLst>
              <a:ext uri="{FF2B5EF4-FFF2-40B4-BE49-F238E27FC236}">
                <a16:creationId xmlns:a16="http://schemas.microsoft.com/office/drawing/2014/main" id="{D1746834-01AA-E04A-8F1D-F560D35C4B83}"/>
              </a:ext>
            </a:extLst>
          </p:cNvPr>
          <p:cNvGrpSpPr>
            <a:grpSpLocks noChangeAspect="1"/>
          </p:cNvGrpSpPr>
          <p:nvPr/>
        </p:nvGrpSpPr>
        <p:grpSpPr bwMode="auto">
          <a:xfrm>
            <a:off x="4281364" y="4768492"/>
            <a:ext cx="495300" cy="495300"/>
            <a:chOff x="410" y="3569"/>
            <a:chExt cx="312" cy="312"/>
          </a:xfrm>
        </p:grpSpPr>
        <p:sp>
          <p:nvSpPr>
            <p:cNvPr id="77" name="Oval 282">
              <a:extLst>
                <a:ext uri="{FF2B5EF4-FFF2-40B4-BE49-F238E27FC236}">
                  <a16:creationId xmlns:a16="http://schemas.microsoft.com/office/drawing/2014/main" id="{1A4E5EF2-E277-B346-A7B2-C9C0C6C789B8}"/>
                </a:ext>
              </a:extLst>
            </p:cNvPr>
            <p:cNvSpPr>
              <a:spLocks noChangeArrowheads="1"/>
            </p:cNvSpPr>
            <p:nvPr/>
          </p:nvSpPr>
          <p:spPr bwMode="auto">
            <a:xfrm>
              <a:off x="410" y="3823"/>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8" name="Rectangle 283">
              <a:extLst>
                <a:ext uri="{FF2B5EF4-FFF2-40B4-BE49-F238E27FC236}">
                  <a16:creationId xmlns:a16="http://schemas.microsoft.com/office/drawing/2014/main" id="{C9F82832-C680-C442-B7F2-624AD47608CD}"/>
                </a:ext>
              </a:extLst>
            </p:cNvPr>
            <p:cNvSpPr>
              <a:spLocks noChangeArrowheads="1"/>
            </p:cNvSpPr>
            <p:nvPr/>
          </p:nvSpPr>
          <p:spPr bwMode="auto">
            <a:xfrm>
              <a:off x="664" y="3569"/>
              <a:ext cx="58" cy="5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9" name="Freeform 284">
              <a:extLst>
                <a:ext uri="{FF2B5EF4-FFF2-40B4-BE49-F238E27FC236}">
                  <a16:creationId xmlns:a16="http://schemas.microsoft.com/office/drawing/2014/main" id="{14E29D95-E6C9-9B44-A2CB-AB9479E661B1}"/>
                </a:ext>
              </a:extLst>
            </p:cNvPr>
            <p:cNvSpPr>
              <a:spLocks/>
            </p:cNvSpPr>
            <p:nvPr/>
          </p:nvSpPr>
          <p:spPr bwMode="auto">
            <a:xfrm>
              <a:off x="468" y="3656"/>
              <a:ext cx="168" cy="167"/>
            </a:xfrm>
            <a:custGeom>
              <a:avLst/>
              <a:gdLst>
                <a:gd name="T0" fmla="*/ 147 w 168"/>
                <a:gd name="T1" fmla="*/ 0 h 167"/>
                <a:gd name="T2" fmla="*/ 168 w 168"/>
                <a:gd name="T3" fmla="*/ 20 h 167"/>
                <a:gd name="T4" fmla="*/ 21 w 168"/>
                <a:gd name="T5" fmla="*/ 167 h 167"/>
                <a:gd name="T6" fmla="*/ 0 w 168"/>
                <a:gd name="T7" fmla="*/ 147 h 167"/>
                <a:gd name="T8" fmla="*/ 147 w 168"/>
                <a:gd name="T9" fmla="*/ 0 h 167"/>
              </a:gdLst>
              <a:ahLst/>
              <a:cxnLst>
                <a:cxn ang="0">
                  <a:pos x="T0" y="T1"/>
                </a:cxn>
                <a:cxn ang="0">
                  <a:pos x="T2" y="T3"/>
                </a:cxn>
                <a:cxn ang="0">
                  <a:pos x="T4" y="T5"/>
                </a:cxn>
                <a:cxn ang="0">
                  <a:pos x="T6" y="T7"/>
                </a:cxn>
                <a:cxn ang="0">
                  <a:pos x="T8" y="T9"/>
                </a:cxn>
              </a:cxnLst>
              <a:rect l="0" t="0" r="r" b="b"/>
              <a:pathLst>
                <a:path w="168" h="167">
                  <a:moveTo>
                    <a:pt x="147" y="0"/>
                  </a:moveTo>
                  <a:lnTo>
                    <a:pt x="168" y="20"/>
                  </a:lnTo>
                  <a:lnTo>
                    <a:pt x="21" y="167"/>
                  </a:lnTo>
                  <a:lnTo>
                    <a:pt x="0" y="147"/>
                  </a:lnTo>
                  <a:lnTo>
                    <a:pt x="14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0" name="Rectangle 285">
              <a:extLst>
                <a:ext uri="{FF2B5EF4-FFF2-40B4-BE49-F238E27FC236}">
                  <a16:creationId xmlns:a16="http://schemas.microsoft.com/office/drawing/2014/main" id="{720DF86F-5199-F74B-AE14-81A820870329}"/>
                </a:ext>
              </a:extLst>
            </p:cNvPr>
            <p:cNvSpPr>
              <a:spLocks noChangeArrowheads="1"/>
            </p:cNvSpPr>
            <p:nvPr/>
          </p:nvSpPr>
          <p:spPr bwMode="auto">
            <a:xfrm>
              <a:off x="615" y="3647"/>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Rectangle 286">
              <a:extLst>
                <a:ext uri="{FF2B5EF4-FFF2-40B4-BE49-F238E27FC236}">
                  <a16:creationId xmlns:a16="http://schemas.microsoft.com/office/drawing/2014/main" id="{C679CA89-F198-BA43-B2C8-376F87FFE22C}"/>
                </a:ext>
              </a:extLst>
            </p:cNvPr>
            <p:cNvSpPr>
              <a:spLocks noChangeArrowheads="1"/>
            </p:cNvSpPr>
            <p:nvPr/>
          </p:nvSpPr>
          <p:spPr bwMode="auto">
            <a:xfrm>
              <a:off x="546" y="3647"/>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86784907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60AAB636-74BA-4DAB-A15B-28714180AB8F}"/>
              </a:ext>
            </a:extLst>
          </p:cNvPr>
          <p:cNvSpPr txBox="1"/>
          <p:nvPr/>
        </p:nvSpPr>
        <p:spPr>
          <a:xfrm>
            <a:off x="3308555" y="5675303"/>
            <a:ext cx="5574890" cy="627864"/>
          </a:xfrm>
          <a:prstGeom prst="rect">
            <a:avLst/>
          </a:prstGeom>
          <a:solidFill>
            <a:schemeClr val="bg1"/>
          </a:solidFill>
          <a:ln w="1079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78D4"/>
                </a:solidFill>
                <a:effectLst/>
                <a:uLnTx/>
                <a:uFillTx/>
                <a:latin typeface="Segoe UI Semibold"/>
                <a:ea typeface="+mn-ea"/>
                <a:cs typeface="+mn-cs"/>
              </a:rPr>
              <a:t>At the core of all use cases is..</a:t>
            </a:r>
          </a:p>
        </p:txBody>
      </p:sp>
      <p:sp>
        <p:nvSpPr>
          <p:cNvPr id="36" name="TextBox 35">
            <a:extLst>
              <a:ext uri="{FF2B5EF4-FFF2-40B4-BE49-F238E27FC236}">
                <a16:creationId xmlns:a16="http://schemas.microsoft.com/office/drawing/2014/main" id="{29F6A6EF-03E2-42BA-A5D5-0F7D27CFFC5F}"/>
              </a:ext>
            </a:extLst>
          </p:cNvPr>
          <p:cNvSpPr txBox="1"/>
          <p:nvPr/>
        </p:nvSpPr>
        <p:spPr>
          <a:xfrm>
            <a:off x="3308555" y="5675303"/>
            <a:ext cx="5574890" cy="627864"/>
          </a:xfrm>
          <a:prstGeom prst="rect">
            <a:avLst/>
          </a:prstGeom>
          <a:solidFill>
            <a:schemeClr val="bg1"/>
          </a:solidFill>
          <a:ln w="10795" cap="flat" cmpd="sng" algn="ctr">
            <a:noFill/>
            <a:prstDash val="solid"/>
          </a:ln>
          <a:effectLst/>
        </p:spPr>
        <p:txBody>
          <a:bodyPr rtlCol="0" anchor="ctr"/>
          <a:lstStyle>
            <a:defPPr>
              <a:defRPr lang="en-US"/>
            </a:defPPr>
            <a:lvl1pPr marR="0" lvl="0" indent="0" algn="ctr" defTabSz="914225"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Segoe UI"/>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78D4"/>
                </a:solidFill>
                <a:effectLst/>
                <a:uLnTx/>
                <a:uFillTx/>
                <a:latin typeface="Segoe UI Semibold"/>
                <a:ea typeface="+mn-ea"/>
                <a:cs typeface="Segoe UI Semibold" panose="020B0702040204020203" pitchFamily="34" charset="0"/>
              </a:rPr>
              <a:t>Azure Synapse</a:t>
            </a:r>
            <a:r>
              <a:rPr kumimoji="0" lang="en-US" sz="2800" b="0" i="0" u="none" strike="noStrike" kern="0" cap="none" spc="0" normalizeH="0" noProof="0" dirty="0">
                <a:ln>
                  <a:noFill/>
                </a:ln>
                <a:solidFill>
                  <a:srgbClr val="0078D4"/>
                </a:solidFill>
                <a:effectLst/>
                <a:uLnTx/>
                <a:uFillTx/>
                <a:latin typeface="Segoe UI Semibold"/>
                <a:ea typeface="+mn-ea"/>
                <a:cs typeface="Segoe UI Semibold" panose="020B0702040204020203" pitchFamily="34" charset="0"/>
              </a:rPr>
              <a:t> Analytics</a:t>
            </a:r>
            <a:endParaRPr kumimoji="0" lang="en-US" sz="2800" b="0" i="0" u="none" strike="noStrike" kern="0" cap="none" spc="0" normalizeH="0" baseline="0" noProof="0" dirty="0">
              <a:ln>
                <a:noFill/>
              </a:ln>
              <a:solidFill>
                <a:srgbClr val="0078D4"/>
              </a:solidFill>
              <a:effectLst/>
              <a:uLnTx/>
              <a:uFillTx/>
              <a:latin typeface="Segoe UI Semibold"/>
              <a:ea typeface="+mn-ea"/>
              <a:cs typeface="Segoe UI Semibold" panose="020B0702040204020203" pitchFamily="34" charset="0"/>
            </a:endParaRPr>
          </a:p>
        </p:txBody>
      </p:sp>
      <p:sp>
        <p:nvSpPr>
          <p:cNvPr id="25" name="Text Placeholder 56">
            <a:extLst>
              <a:ext uri="{FF2B5EF4-FFF2-40B4-BE49-F238E27FC236}">
                <a16:creationId xmlns:a16="http://schemas.microsoft.com/office/drawing/2014/main" id="{0544D766-1A86-47FD-BEEB-1156F0AEF1B7}"/>
              </a:ext>
            </a:extLst>
          </p:cNvPr>
          <p:cNvSpPr txBox="1">
            <a:spLocks/>
          </p:cNvSpPr>
          <p:nvPr/>
        </p:nvSpPr>
        <p:spPr>
          <a:xfrm>
            <a:off x="9548849" y="2244245"/>
            <a:ext cx="1608384" cy="683264"/>
          </a:xfrm>
          <a:prstGeom prst="rect">
            <a:avLst/>
          </a:prstGeom>
        </p:spPr>
        <p:txBody>
          <a:bodyPr vert="horz" wrap="square" lIns="146304" tIns="91440" rIns="146304" bIns="91440" rtlCol="0" anchor="t">
            <a:spAutoFit/>
          </a:bodyPr>
          <a:lstStyle>
            <a:lvl1pPr marL="336080" marR="0" indent="-336080" algn="l" defTabSz="914192" rtl="0" eaLnBrk="1" fontAlgn="auto" latinLnBrk="0" hangingPunct="1">
              <a:lnSpc>
                <a:spcPct val="90000"/>
              </a:lnSpc>
              <a:spcBef>
                <a:spcPts val="0"/>
              </a:spcBef>
              <a:spcAft>
                <a:spcPts val="300"/>
              </a:spcAft>
              <a:buClrTx/>
              <a:buSzPct val="90000"/>
              <a:buFont typeface="Arial" pitchFamily="34" charset="0"/>
              <a:buChar char="•"/>
              <a:tabLst/>
              <a:defRPr sz="2000" b="0" kern="1200" spc="0" baseline="0">
                <a:solidFill>
                  <a:schemeClr val="tx2"/>
                </a:soli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ts val="1200"/>
              </a:spcBef>
              <a:spcAft>
                <a:spcPts val="300"/>
              </a:spcAft>
              <a:buClrTx/>
              <a:buSzPct val="90000"/>
              <a:buFont typeface="Arial" pitchFamily="34" charset="0"/>
              <a:buNone/>
              <a:tabLst/>
              <a:defRPr/>
            </a:pP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Real-time analytics</a:t>
            </a:r>
            <a:endParaRPr kumimoji="0" lang="en-US" sz="1800" b="0" i="0" u="none" strike="noStrike" kern="1200" cap="none" spc="0" normalizeH="0" baseline="0" noProof="0" dirty="0">
              <a:ln>
                <a:noFill/>
              </a:ln>
              <a:solidFill>
                <a:srgbClr val="EAEAEA">
                  <a:lumMod val="50000"/>
                </a:srgbClr>
              </a:solidFill>
              <a:effectLst/>
              <a:uLnTx/>
              <a:uFillTx/>
              <a:latin typeface="Segoe UI Semibold" panose="020B0702040204020203" pitchFamily="34" charset="0"/>
              <a:ea typeface="+mn-ea"/>
              <a:cs typeface="Segoe UI Semibold" panose="020B0702040204020203" pitchFamily="34" charset="0"/>
            </a:endParaRPr>
          </a:p>
        </p:txBody>
      </p:sp>
      <p:sp>
        <p:nvSpPr>
          <p:cNvPr id="23" name="Text Placeholder 84">
            <a:extLst>
              <a:ext uri="{FF2B5EF4-FFF2-40B4-BE49-F238E27FC236}">
                <a16:creationId xmlns:a16="http://schemas.microsoft.com/office/drawing/2014/main" id="{769504F9-A843-47A6-AFB5-E66F09F99DAF}"/>
              </a:ext>
            </a:extLst>
          </p:cNvPr>
          <p:cNvSpPr txBox="1">
            <a:spLocks/>
          </p:cNvSpPr>
          <p:nvPr/>
        </p:nvSpPr>
        <p:spPr>
          <a:xfrm>
            <a:off x="925633" y="2244245"/>
            <a:ext cx="2162840" cy="683264"/>
          </a:xfrm>
          <a:prstGeom prst="rect">
            <a:avLst/>
          </a:prstGeom>
        </p:spPr>
        <p:txBody>
          <a:bodyPr vert="horz" wrap="square" lIns="146304" tIns="91440" rIns="146304" bIns="91440" rtlCol="0" anchor="t">
            <a:spAutoFit/>
          </a:bodyPr>
          <a:lstStyle>
            <a:lvl1pPr marL="336080" marR="0" indent="-336080" algn="l" defTabSz="914192" rtl="0" eaLnBrk="1" fontAlgn="auto" latinLnBrk="0" hangingPunct="1">
              <a:lnSpc>
                <a:spcPct val="90000"/>
              </a:lnSpc>
              <a:spcBef>
                <a:spcPts val="0"/>
              </a:spcBef>
              <a:spcAft>
                <a:spcPts val="300"/>
              </a:spcAft>
              <a:buClrTx/>
              <a:buSzPct val="90000"/>
              <a:buFont typeface="Arial" pitchFamily="34" charset="0"/>
              <a:buChar char="•"/>
              <a:tabLst/>
              <a:defRPr sz="2000" b="0" kern="1200" spc="0" baseline="0">
                <a:solidFill>
                  <a:schemeClr val="tx2"/>
                </a:soli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ts val="1200"/>
              </a:spcBef>
              <a:spcAft>
                <a:spcPts val="300"/>
              </a:spcAft>
              <a:buClrTx/>
              <a:buSzPct val="90000"/>
              <a:buFont typeface="Arial" pitchFamily="34" charset="0"/>
              <a:buNone/>
              <a:tabLst/>
              <a:defRPr/>
            </a:pP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Modern data warehousing</a:t>
            </a:r>
            <a:endParaRPr kumimoji="0" lang="en-US" sz="1800" b="0" i="0" u="none" strike="noStrike" kern="1200" cap="none" spc="0" normalizeH="0" baseline="0" noProof="0" dirty="0">
              <a:ln>
                <a:noFill/>
              </a:ln>
              <a:solidFill>
                <a:srgbClr val="EAEAEA">
                  <a:lumMod val="50000"/>
                </a:srgbClr>
              </a:solidFill>
              <a:effectLst/>
              <a:uLnTx/>
              <a:uFillTx/>
              <a:latin typeface="Segoe UI Semibold" panose="020B0702040204020203" pitchFamily="34" charset="0"/>
              <a:ea typeface="+mn-ea"/>
              <a:cs typeface="Segoe UI Semibold" panose="020B0702040204020203" pitchFamily="34" charset="0"/>
            </a:endParaRPr>
          </a:p>
        </p:txBody>
      </p:sp>
      <p:sp>
        <p:nvSpPr>
          <p:cNvPr id="24" name="Text Placeholder 55">
            <a:extLst>
              <a:ext uri="{FF2B5EF4-FFF2-40B4-BE49-F238E27FC236}">
                <a16:creationId xmlns:a16="http://schemas.microsoft.com/office/drawing/2014/main" id="{1E9B897A-6F70-45BF-9FA8-F3FC9E205EFB}"/>
              </a:ext>
            </a:extLst>
          </p:cNvPr>
          <p:cNvSpPr txBox="1">
            <a:spLocks/>
          </p:cNvSpPr>
          <p:nvPr/>
        </p:nvSpPr>
        <p:spPr>
          <a:xfrm>
            <a:off x="5070273" y="2244245"/>
            <a:ext cx="2102797" cy="683264"/>
          </a:xfrm>
          <a:prstGeom prst="rect">
            <a:avLst/>
          </a:prstGeom>
        </p:spPr>
        <p:txBody>
          <a:bodyPr vert="horz" wrap="square" lIns="146304" tIns="91440" rIns="146304" bIns="91440" rtlCol="0" anchor="t">
            <a:spAutoFit/>
          </a:bodyPr>
          <a:lstStyle>
            <a:lvl1pPr marL="336080" marR="0" indent="-336080" algn="l" defTabSz="914192" rtl="0" eaLnBrk="1" fontAlgn="auto" latinLnBrk="0" hangingPunct="1">
              <a:lnSpc>
                <a:spcPct val="90000"/>
              </a:lnSpc>
              <a:spcBef>
                <a:spcPts val="0"/>
              </a:spcBef>
              <a:spcAft>
                <a:spcPts val="300"/>
              </a:spcAft>
              <a:buClrTx/>
              <a:buSzPct val="90000"/>
              <a:buFont typeface="Arial" pitchFamily="34" charset="0"/>
              <a:buChar char="•"/>
              <a:tabLst/>
              <a:defRPr sz="2000" b="0" kern="1200" spc="0" baseline="0">
                <a:solidFill>
                  <a:schemeClr val="tx2"/>
                </a:soli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ts val="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ts val="1200"/>
              </a:spcBef>
              <a:spcAft>
                <a:spcPts val="300"/>
              </a:spcAft>
              <a:buClrTx/>
              <a:buSzPct val="90000"/>
              <a:buFont typeface="Arial" pitchFamily="34" charset="0"/>
              <a:buNone/>
              <a:tabLst/>
              <a:defRPr/>
            </a:pP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Advanced analytics</a:t>
            </a:r>
            <a:endParaRPr kumimoji="0" lang="en-US" sz="1800" b="0" i="0" u="none" strike="noStrike" kern="1200" cap="none" spc="0" normalizeH="0" baseline="0" noProof="0" dirty="0">
              <a:ln>
                <a:noFill/>
              </a:ln>
              <a:solidFill>
                <a:srgbClr val="EAEAEA">
                  <a:lumMod val="50000"/>
                </a:srgbClr>
              </a:solidFill>
              <a:effectLst/>
              <a:uLnTx/>
              <a:uFillTx/>
              <a:latin typeface="Segoe UI Semibold" panose="020B0702040204020203" pitchFamily="34" charset="0"/>
              <a:ea typeface="+mn-ea"/>
              <a:cs typeface="Segoe UI Semibold" panose="020B0702040204020203" pitchFamily="34" charset="0"/>
            </a:endParaRPr>
          </a:p>
        </p:txBody>
      </p:sp>
      <p:cxnSp>
        <p:nvCxnSpPr>
          <p:cNvPr id="12" name="Straight Connector 11">
            <a:extLst>
              <a:ext uri="{FF2B5EF4-FFF2-40B4-BE49-F238E27FC236}">
                <a16:creationId xmlns:a16="http://schemas.microsoft.com/office/drawing/2014/main" id="{741E4B6C-2A22-144C-A15E-CA08F8B92A37}"/>
              </a:ext>
            </a:extLst>
          </p:cNvPr>
          <p:cNvCxnSpPr>
            <a:cxnSpLocks/>
          </p:cNvCxnSpPr>
          <p:nvPr/>
        </p:nvCxnSpPr>
        <p:spPr>
          <a:xfrm>
            <a:off x="773637" y="5440852"/>
            <a:ext cx="1064472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Freeform 46">
            <a:extLst>
              <a:ext uri="{FF2B5EF4-FFF2-40B4-BE49-F238E27FC236}">
                <a16:creationId xmlns:a16="http://schemas.microsoft.com/office/drawing/2014/main" id="{ED9CDD99-5B3B-CC4E-8A23-19225E002161}"/>
              </a:ext>
            </a:extLst>
          </p:cNvPr>
          <p:cNvSpPr/>
          <p:nvPr/>
        </p:nvSpPr>
        <p:spPr bwMode="auto">
          <a:xfrm>
            <a:off x="5801152" y="1377531"/>
            <a:ext cx="641039" cy="674696"/>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Semibold"/>
              <a:ea typeface="Segoe UI" pitchFamily="34" charset="0"/>
              <a:cs typeface="Segoe UI" pitchFamily="34" charset="0"/>
            </a:endParaRPr>
          </a:p>
        </p:txBody>
      </p:sp>
      <p:grpSp>
        <p:nvGrpSpPr>
          <p:cNvPr id="48" name="Group 47">
            <a:extLst>
              <a:ext uri="{FF2B5EF4-FFF2-40B4-BE49-F238E27FC236}">
                <a16:creationId xmlns:a16="http://schemas.microsoft.com/office/drawing/2014/main" id="{875584DC-3785-FB44-A260-2EA0544A8E09}"/>
              </a:ext>
            </a:extLst>
          </p:cNvPr>
          <p:cNvGrpSpPr/>
          <p:nvPr/>
        </p:nvGrpSpPr>
        <p:grpSpPr>
          <a:xfrm>
            <a:off x="1671900" y="1379726"/>
            <a:ext cx="670306" cy="670306"/>
            <a:chOff x="1608138" y="1585913"/>
            <a:chExt cx="495300" cy="495300"/>
          </a:xfrm>
        </p:grpSpPr>
        <p:sp>
          <p:nvSpPr>
            <p:cNvPr id="49" name="Rectangle 25">
              <a:extLst>
                <a:ext uri="{FF2B5EF4-FFF2-40B4-BE49-F238E27FC236}">
                  <a16:creationId xmlns:a16="http://schemas.microsoft.com/office/drawing/2014/main" id="{240DCAE7-6078-3644-9F4F-3D5ED91E42BF}"/>
                </a:ext>
              </a:extLst>
            </p:cNvPr>
            <p:cNvSpPr>
              <a:spLocks noChangeArrowheads="1"/>
            </p:cNvSpPr>
            <p:nvPr/>
          </p:nvSpPr>
          <p:spPr bwMode="auto">
            <a:xfrm>
              <a:off x="1608138"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0" name="Rectangle 26">
              <a:extLst>
                <a:ext uri="{FF2B5EF4-FFF2-40B4-BE49-F238E27FC236}">
                  <a16:creationId xmlns:a16="http://schemas.microsoft.com/office/drawing/2014/main" id="{F5A529CC-7146-674B-8C12-5CE17A3C2C90}"/>
                </a:ext>
              </a:extLst>
            </p:cNvPr>
            <p:cNvSpPr>
              <a:spLocks noChangeArrowheads="1"/>
            </p:cNvSpPr>
            <p:nvPr/>
          </p:nvSpPr>
          <p:spPr bwMode="auto">
            <a:xfrm>
              <a:off x="1716088" y="1849438"/>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1" name="Rectangle 27">
              <a:extLst>
                <a:ext uri="{FF2B5EF4-FFF2-40B4-BE49-F238E27FC236}">
                  <a16:creationId xmlns:a16="http://schemas.microsoft.com/office/drawing/2014/main" id="{51F8165E-78E9-3748-A3CB-DED21DAEFEED}"/>
                </a:ext>
              </a:extLst>
            </p:cNvPr>
            <p:cNvSpPr>
              <a:spLocks noChangeArrowheads="1"/>
            </p:cNvSpPr>
            <p:nvPr/>
          </p:nvSpPr>
          <p:spPr bwMode="auto">
            <a:xfrm>
              <a:off x="1793876" y="1849438"/>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Rectangle 28">
              <a:extLst>
                <a:ext uri="{FF2B5EF4-FFF2-40B4-BE49-F238E27FC236}">
                  <a16:creationId xmlns:a16="http://schemas.microsoft.com/office/drawing/2014/main" id="{D1BE04FA-0509-D449-BB05-9718F59F094D}"/>
                </a:ext>
              </a:extLst>
            </p:cNvPr>
            <p:cNvSpPr>
              <a:spLocks noChangeArrowheads="1"/>
            </p:cNvSpPr>
            <p:nvPr/>
          </p:nvSpPr>
          <p:spPr bwMode="auto">
            <a:xfrm>
              <a:off x="1716088" y="1925638"/>
              <a:ext cx="47625"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Rectangle 29">
              <a:extLst>
                <a:ext uri="{FF2B5EF4-FFF2-40B4-BE49-F238E27FC236}">
                  <a16:creationId xmlns:a16="http://schemas.microsoft.com/office/drawing/2014/main" id="{9FFC7702-6B4C-754E-A84C-5C1BF5E76166}"/>
                </a:ext>
              </a:extLst>
            </p:cNvPr>
            <p:cNvSpPr>
              <a:spLocks noChangeArrowheads="1"/>
            </p:cNvSpPr>
            <p:nvPr/>
          </p:nvSpPr>
          <p:spPr bwMode="auto">
            <a:xfrm>
              <a:off x="1793876"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4" name="Rectangle 30">
              <a:extLst>
                <a:ext uri="{FF2B5EF4-FFF2-40B4-BE49-F238E27FC236}">
                  <a16:creationId xmlns:a16="http://schemas.microsoft.com/office/drawing/2014/main" id="{59842BB4-4BA0-5244-99D5-6EA385A6740E}"/>
                </a:ext>
              </a:extLst>
            </p:cNvPr>
            <p:cNvSpPr>
              <a:spLocks noChangeArrowheads="1"/>
            </p:cNvSpPr>
            <p:nvPr/>
          </p:nvSpPr>
          <p:spPr bwMode="auto">
            <a:xfrm>
              <a:off x="1871663" y="184943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5" name="Rectangle 31">
              <a:extLst>
                <a:ext uri="{FF2B5EF4-FFF2-40B4-BE49-F238E27FC236}">
                  <a16:creationId xmlns:a16="http://schemas.microsoft.com/office/drawing/2014/main" id="{764BFD4D-F197-964D-9714-525A80F69844}"/>
                </a:ext>
              </a:extLst>
            </p:cNvPr>
            <p:cNvSpPr>
              <a:spLocks noChangeArrowheads="1"/>
            </p:cNvSpPr>
            <p:nvPr/>
          </p:nvSpPr>
          <p:spPr bwMode="auto">
            <a:xfrm>
              <a:off x="1716088" y="1771651"/>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6" name="Rectangle 32">
              <a:extLst>
                <a:ext uri="{FF2B5EF4-FFF2-40B4-BE49-F238E27FC236}">
                  <a16:creationId xmlns:a16="http://schemas.microsoft.com/office/drawing/2014/main" id="{BC526225-2F5C-7C4A-B043-2304F5B9E626}"/>
                </a:ext>
              </a:extLst>
            </p:cNvPr>
            <p:cNvSpPr>
              <a:spLocks noChangeArrowheads="1"/>
            </p:cNvSpPr>
            <p:nvPr/>
          </p:nvSpPr>
          <p:spPr bwMode="auto">
            <a:xfrm>
              <a:off x="1793876" y="177165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7" name="Rectangle 33">
              <a:extLst>
                <a:ext uri="{FF2B5EF4-FFF2-40B4-BE49-F238E27FC236}">
                  <a16:creationId xmlns:a16="http://schemas.microsoft.com/office/drawing/2014/main" id="{294857D8-5D28-2E42-9993-89A8BD27DE18}"/>
                </a:ext>
              </a:extLst>
            </p:cNvPr>
            <p:cNvSpPr>
              <a:spLocks noChangeArrowheads="1"/>
            </p:cNvSpPr>
            <p:nvPr/>
          </p:nvSpPr>
          <p:spPr bwMode="auto">
            <a:xfrm>
              <a:off x="1716088" y="1693863"/>
              <a:ext cx="47625"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8" name="Rectangle 34">
              <a:extLst>
                <a:ext uri="{FF2B5EF4-FFF2-40B4-BE49-F238E27FC236}">
                  <a16:creationId xmlns:a16="http://schemas.microsoft.com/office/drawing/2014/main" id="{16D22B5E-0ABB-B84B-B084-78DE741C041A}"/>
                </a:ext>
              </a:extLst>
            </p:cNvPr>
            <p:cNvSpPr>
              <a:spLocks noChangeArrowheads="1"/>
            </p:cNvSpPr>
            <p:nvPr/>
          </p:nvSpPr>
          <p:spPr bwMode="auto">
            <a:xfrm>
              <a:off x="1871663"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Rectangle 35">
              <a:extLst>
                <a:ext uri="{FF2B5EF4-FFF2-40B4-BE49-F238E27FC236}">
                  <a16:creationId xmlns:a16="http://schemas.microsoft.com/office/drawing/2014/main" id="{ECAD0DE0-14BF-104D-BDE3-D4F4D1882259}"/>
                </a:ext>
              </a:extLst>
            </p:cNvPr>
            <p:cNvSpPr>
              <a:spLocks noChangeArrowheads="1"/>
            </p:cNvSpPr>
            <p:nvPr/>
          </p:nvSpPr>
          <p:spPr bwMode="auto">
            <a:xfrm>
              <a:off x="1947863" y="1925638"/>
              <a:ext cx="4762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CB46783D-AAA5-1A4C-A55F-DBCA4F1352F2}"/>
              </a:ext>
            </a:extLst>
          </p:cNvPr>
          <p:cNvGrpSpPr/>
          <p:nvPr/>
        </p:nvGrpSpPr>
        <p:grpSpPr>
          <a:xfrm>
            <a:off x="9920877" y="1298810"/>
            <a:ext cx="864329" cy="832139"/>
            <a:chOff x="7925162" y="733283"/>
            <a:chExt cx="734855" cy="707487"/>
          </a:xfrm>
        </p:grpSpPr>
        <p:grpSp>
          <p:nvGrpSpPr>
            <p:cNvPr id="60" name="Group 99">
              <a:extLst>
                <a:ext uri="{FF2B5EF4-FFF2-40B4-BE49-F238E27FC236}">
                  <a16:creationId xmlns:a16="http://schemas.microsoft.com/office/drawing/2014/main" id="{83F016F6-BAB1-104A-A91B-5484D88B058B}"/>
                </a:ext>
              </a:extLst>
            </p:cNvPr>
            <p:cNvGrpSpPr>
              <a:grpSpLocks noChangeAspect="1"/>
            </p:cNvGrpSpPr>
            <p:nvPr/>
          </p:nvGrpSpPr>
          <p:grpSpPr bwMode="auto">
            <a:xfrm>
              <a:off x="7925162" y="733283"/>
              <a:ext cx="519977" cy="596444"/>
              <a:chOff x="430" y="999"/>
              <a:chExt cx="272" cy="312"/>
            </a:xfrm>
          </p:grpSpPr>
          <p:sp>
            <p:nvSpPr>
              <p:cNvPr id="61" name="Rectangle 100">
                <a:extLst>
                  <a:ext uri="{FF2B5EF4-FFF2-40B4-BE49-F238E27FC236}">
                    <a16:creationId xmlns:a16="http://schemas.microsoft.com/office/drawing/2014/main" id="{2DD36280-857C-A54A-ADEB-474F99BDBF64}"/>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Rectangle 101">
                <a:extLst>
                  <a:ext uri="{FF2B5EF4-FFF2-40B4-BE49-F238E27FC236}">
                    <a16:creationId xmlns:a16="http://schemas.microsoft.com/office/drawing/2014/main" id="{CE4CBDC8-E1C6-E943-B177-F2F074AC709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3" name="Rectangle 102">
                <a:extLst>
                  <a:ext uri="{FF2B5EF4-FFF2-40B4-BE49-F238E27FC236}">
                    <a16:creationId xmlns:a16="http://schemas.microsoft.com/office/drawing/2014/main" id="{5C3FD122-EE4E-F848-A6D2-7EF35850E527}"/>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4" name="Rectangle 103">
                <a:extLst>
                  <a:ext uri="{FF2B5EF4-FFF2-40B4-BE49-F238E27FC236}">
                    <a16:creationId xmlns:a16="http://schemas.microsoft.com/office/drawing/2014/main" id="{6F8AD820-1673-2441-ADA6-334DFA7E0302}"/>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5" name="Rectangle 104">
                <a:extLst>
                  <a:ext uri="{FF2B5EF4-FFF2-40B4-BE49-F238E27FC236}">
                    <a16:creationId xmlns:a16="http://schemas.microsoft.com/office/drawing/2014/main" id="{C9EDBCE6-7CBB-6E44-BEC7-32D57DEB55C5}"/>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Rectangle 105">
                <a:extLst>
                  <a:ext uri="{FF2B5EF4-FFF2-40B4-BE49-F238E27FC236}">
                    <a16:creationId xmlns:a16="http://schemas.microsoft.com/office/drawing/2014/main" id="{41CF8237-2312-044E-9B00-8762D16E5C04}"/>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4" name="Oval 3">
              <a:extLst>
                <a:ext uri="{FF2B5EF4-FFF2-40B4-BE49-F238E27FC236}">
                  <a16:creationId xmlns:a16="http://schemas.microsoft.com/office/drawing/2014/main" id="{36A4A487-1836-104A-A423-8CD6DF3DC8D0}"/>
                </a:ext>
              </a:extLst>
            </p:cNvPr>
            <p:cNvSpPr/>
            <p:nvPr/>
          </p:nvSpPr>
          <p:spPr bwMode="auto">
            <a:xfrm>
              <a:off x="8163475" y="950446"/>
              <a:ext cx="490324" cy="49032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 name="Group 66">
              <a:extLst>
                <a:ext uri="{FF2B5EF4-FFF2-40B4-BE49-F238E27FC236}">
                  <a16:creationId xmlns:a16="http://schemas.microsoft.com/office/drawing/2014/main" id="{38FDD6A9-079F-8942-A656-29385AE64137}"/>
                </a:ext>
              </a:extLst>
            </p:cNvPr>
            <p:cNvGrpSpPr/>
            <p:nvPr/>
          </p:nvGrpSpPr>
          <p:grpSpPr>
            <a:xfrm>
              <a:off x="8157248" y="932362"/>
              <a:ext cx="502769" cy="502771"/>
              <a:chOff x="3435524" y="4418013"/>
              <a:chExt cx="493711" cy="493713"/>
            </a:xfrm>
          </p:grpSpPr>
          <p:sp>
            <p:nvSpPr>
              <p:cNvPr id="68" name="Freeform 79">
                <a:extLst>
                  <a:ext uri="{FF2B5EF4-FFF2-40B4-BE49-F238E27FC236}">
                    <a16:creationId xmlns:a16="http://schemas.microsoft.com/office/drawing/2014/main" id="{1F094143-8C1E-4B43-8B86-5C823A5244AD}"/>
                  </a:ext>
                </a:extLst>
              </p:cNvPr>
              <p:cNvSpPr>
                <a:spLocks noEditPoints="1"/>
              </p:cNvSpPr>
              <p:nvPr/>
            </p:nvSpPr>
            <p:spPr bwMode="auto">
              <a:xfrm>
                <a:off x="3435524" y="4418013"/>
                <a:ext cx="493711" cy="493713"/>
              </a:xfrm>
              <a:custGeom>
                <a:avLst/>
                <a:gdLst>
                  <a:gd name="T0" fmla="*/ 683 w 1365"/>
                  <a:gd name="T1" fmla="*/ 128 h 1365"/>
                  <a:gd name="T2" fmla="*/ 899 w 1365"/>
                  <a:gd name="T3" fmla="*/ 172 h 1365"/>
                  <a:gd name="T4" fmla="*/ 1075 w 1365"/>
                  <a:gd name="T5" fmla="*/ 291 h 1365"/>
                  <a:gd name="T6" fmla="*/ 1194 w 1365"/>
                  <a:gd name="T7" fmla="*/ 467 h 1365"/>
                  <a:gd name="T8" fmla="*/ 1237 w 1365"/>
                  <a:gd name="T9" fmla="*/ 683 h 1365"/>
                  <a:gd name="T10" fmla="*/ 1194 w 1365"/>
                  <a:gd name="T11" fmla="*/ 899 h 1365"/>
                  <a:gd name="T12" fmla="*/ 1075 w 1365"/>
                  <a:gd name="T13" fmla="*/ 1075 h 1365"/>
                  <a:gd name="T14" fmla="*/ 899 w 1365"/>
                  <a:gd name="T15" fmla="*/ 1194 h 1365"/>
                  <a:gd name="T16" fmla="*/ 683 w 1365"/>
                  <a:gd name="T17" fmla="*/ 1237 h 1365"/>
                  <a:gd name="T18" fmla="*/ 467 w 1365"/>
                  <a:gd name="T19" fmla="*/ 1194 h 1365"/>
                  <a:gd name="T20" fmla="*/ 290 w 1365"/>
                  <a:gd name="T21" fmla="*/ 1075 h 1365"/>
                  <a:gd name="T22" fmla="*/ 172 w 1365"/>
                  <a:gd name="T23" fmla="*/ 899 h 1365"/>
                  <a:gd name="T24" fmla="*/ 128 w 1365"/>
                  <a:gd name="T25" fmla="*/ 683 h 1365"/>
                  <a:gd name="T26" fmla="*/ 172 w 1365"/>
                  <a:gd name="T27" fmla="*/ 467 h 1365"/>
                  <a:gd name="T28" fmla="*/ 290 w 1365"/>
                  <a:gd name="T29" fmla="*/ 291 h 1365"/>
                  <a:gd name="T30" fmla="*/ 467 w 1365"/>
                  <a:gd name="T31" fmla="*/ 172 h 1365"/>
                  <a:gd name="T32" fmla="*/ 683 w 1365"/>
                  <a:gd name="T33" fmla="*/ 128 h 1365"/>
                  <a:gd name="T34" fmla="*/ 683 w 1365"/>
                  <a:gd name="T35" fmla="*/ 0 h 1365"/>
                  <a:gd name="T36" fmla="*/ 0 w 1365"/>
                  <a:gd name="T37" fmla="*/ 683 h 1365"/>
                  <a:gd name="T38" fmla="*/ 683 w 1365"/>
                  <a:gd name="T39" fmla="*/ 1365 h 1365"/>
                  <a:gd name="T40" fmla="*/ 1365 w 1365"/>
                  <a:gd name="T41" fmla="*/ 683 h 1365"/>
                  <a:gd name="T42" fmla="*/ 683 w 1365"/>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5" h="1365">
                    <a:moveTo>
                      <a:pt x="683" y="128"/>
                    </a:moveTo>
                    <a:cubicBezTo>
                      <a:pt x="758" y="128"/>
                      <a:pt x="830" y="143"/>
                      <a:pt x="899" y="172"/>
                    </a:cubicBezTo>
                    <a:cubicBezTo>
                      <a:pt x="965" y="200"/>
                      <a:pt x="1024" y="240"/>
                      <a:pt x="1075" y="291"/>
                    </a:cubicBezTo>
                    <a:cubicBezTo>
                      <a:pt x="1126" y="342"/>
                      <a:pt x="1166" y="401"/>
                      <a:pt x="1194" y="467"/>
                    </a:cubicBezTo>
                    <a:cubicBezTo>
                      <a:pt x="1223" y="535"/>
                      <a:pt x="1237" y="608"/>
                      <a:pt x="1237" y="683"/>
                    </a:cubicBezTo>
                    <a:cubicBezTo>
                      <a:pt x="1237" y="758"/>
                      <a:pt x="1223" y="830"/>
                      <a:pt x="1194" y="899"/>
                    </a:cubicBezTo>
                    <a:cubicBezTo>
                      <a:pt x="1166" y="965"/>
                      <a:pt x="1126" y="1024"/>
                      <a:pt x="1075" y="1075"/>
                    </a:cubicBezTo>
                    <a:cubicBezTo>
                      <a:pt x="1024" y="1126"/>
                      <a:pt x="965" y="1166"/>
                      <a:pt x="899" y="1194"/>
                    </a:cubicBezTo>
                    <a:cubicBezTo>
                      <a:pt x="830" y="1223"/>
                      <a:pt x="758" y="1237"/>
                      <a:pt x="683" y="1237"/>
                    </a:cubicBezTo>
                    <a:cubicBezTo>
                      <a:pt x="608" y="1237"/>
                      <a:pt x="535" y="1223"/>
                      <a:pt x="467" y="1194"/>
                    </a:cubicBezTo>
                    <a:cubicBezTo>
                      <a:pt x="401" y="1166"/>
                      <a:pt x="341" y="1126"/>
                      <a:pt x="290" y="1075"/>
                    </a:cubicBezTo>
                    <a:cubicBezTo>
                      <a:pt x="239" y="1024"/>
                      <a:pt x="199" y="965"/>
                      <a:pt x="172" y="899"/>
                    </a:cubicBezTo>
                    <a:cubicBezTo>
                      <a:pt x="143" y="830"/>
                      <a:pt x="128" y="758"/>
                      <a:pt x="128" y="683"/>
                    </a:cubicBezTo>
                    <a:cubicBezTo>
                      <a:pt x="128" y="608"/>
                      <a:pt x="143" y="535"/>
                      <a:pt x="172" y="467"/>
                    </a:cubicBezTo>
                    <a:cubicBezTo>
                      <a:pt x="199" y="401"/>
                      <a:pt x="239" y="342"/>
                      <a:pt x="290" y="291"/>
                    </a:cubicBezTo>
                    <a:cubicBezTo>
                      <a:pt x="341" y="240"/>
                      <a:pt x="401" y="200"/>
                      <a:pt x="467" y="172"/>
                    </a:cubicBezTo>
                    <a:cubicBezTo>
                      <a:pt x="535" y="143"/>
                      <a:pt x="608" y="128"/>
                      <a:pt x="683" y="128"/>
                    </a:cubicBezTo>
                    <a:moveTo>
                      <a:pt x="683" y="0"/>
                    </a:moveTo>
                    <a:cubicBezTo>
                      <a:pt x="306" y="0"/>
                      <a:pt x="0" y="306"/>
                      <a:pt x="0" y="683"/>
                    </a:cubicBezTo>
                    <a:cubicBezTo>
                      <a:pt x="0" y="1060"/>
                      <a:pt x="306" y="1365"/>
                      <a:pt x="683" y="1365"/>
                    </a:cubicBezTo>
                    <a:cubicBezTo>
                      <a:pt x="1060" y="1365"/>
                      <a:pt x="1365" y="1060"/>
                      <a:pt x="1365" y="683"/>
                    </a:cubicBezTo>
                    <a:cubicBezTo>
                      <a:pt x="1365" y="306"/>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9" name="Freeform 80">
                <a:extLst>
                  <a:ext uri="{FF2B5EF4-FFF2-40B4-BE49-F238E27FC236}">
                    <a16:creationId xmlns:a16="http://schemas.microsoft.com/office/drawing/2014/main" id="{48B35F44-2766-DE44-A93D-71391E0FE1AA}"/>
                  </a:ext>
                </a:extLst>
              </p:cNvPr>
              <p:cNvSpPr>
                <a:spLocks/>
              </p:cNvSpPr>
              <p:nvPr/>
            </p:nvSpPr>
            <p:spPr bwMode="auto">
              <a:xfrm>
                <a:off x="3651430" y="4525963"/>
                <a:ext cx="125412" cy="250825"/>
              </a:xfrm>
              <a:custGeom>
                <a:avLst/>
                <a:gdLst>
                  <a:gd name="T0" fmla="*/ 29 w 79"/>
                  <a:gd name="T1" fmla="*/ 88 h 158"/>
                  <a:gd name="T2" fmla="*/ 29 w 79"/>
                  <a:gd name="T3" fmla="*/ 0 h 158"/>
                  <a:gd name="T4" fmla="*/ 0 w 79"/>
                  <a:gd name="T5" fmla="*/ 0 h 158"/>
                  <a:gd name="T6" fmla="*/ 0 w 79"/>
                  <a:gd name="T7" fmla="*/ 100 h 158"/>
                  <a:gd name="T8" fmla="*/ 0 w 79"/>
                  <a:gd name="T9" fmla="*/ 100 h 158"/>
                  <a:gd name="T10" fmla="*/ 0 w 79"/>
                  <a:gd name="T11" fmla="*/ 100 h 158"/>
                  <a:gd name="T12" fmla="*/ 58 w 79"/>
                  <a:gd name="T13" fmla="*/ 158 h 158"/>
                  <a:gd name="T14" fmla="*/ 79 w 79"/>
                  <a:gd name="T15" fmla="*/ 137 h 158"/>
                  <a:gd name="T16" fmla="*/ 29 w 79"/>
                  <a:gd name="T17" fmla="*/ 8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58">
                    <a:moveTo>
                      <a:pt x="29" y="88"/>
                    </a:moveTo>
                    <a:lnTo>
                      <a:pt x="29" y="0"/>
                    </a:lnTo>
                    <a:lnTo>
                      <a:pt x="0" y="0"/>
                    </a:lnTo>
                    <a:lnTo>
                      <a:pt x="0" y="100"/>
                    </a:lnTo>
                    <a:lnTo>
                      <a:pt x="0" y="100"/>
                    </a:lnTo>
                    <a:lnTo>
                      <a:pt x="0" y="100"/>
                    </a:lnTo>
                    <a:lnTo>
                      <a:pt x="58" y="158"/>
                    </a:lnTo>
                    <a:lnTo>
                      <a:pt x="79" y="137"/>
                    </a:lnTo>
                    <a:lnTo>
                      <a:pt x="29"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72" name="speech_2">
            <a:extLst>
              <a:ext uri="{FF2B5EF4-FFF2-40B4-BE49-F238E27FC236}">
                <a16:creationId xmlns:a16="http://schemas.microsoft.com/office/drawing/2014/main" id="{3EA82C07-C831-994E-906E-C4846ADC323D}"/>
              </a:ext>
            </a:extLst>
          </p:cNvPr>
          <p:cNvSpPr>
            <a:spLocks noChangeAspect="1" noEditPoints="1"/>
          </p:cNvSpPr>
          <p:nvPr/>
        </p:nvSpPr>
        <p:spPr bwMode="auto">
          <a:xfrm>
            <a:off x="857684" y="3039364"/>
            <a:ext cx="2298738" cy="204213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 name="TextBox 4">
            <a:extLst>
              <a:ext uri="{FF2B5EF4-FFF2-40B4-BE49-F238E27FC236}">
                <a16:creationId xmlns:a16="http://schemas.microsoft.com/office/drawing/2014/main" id="{8380425A-DC97-43F5-B75D-C2541113EE6E}"/>
              </a:ext>
            </a:extLst>
          </p:cNvPr>
          <p:cNvSpPr txBox="1"/>
          <p:nvPr/>
        </p:nvSpPr>
        <p:spPr>
          <a:xfrm>
            <a:off x="867920" y="3089338"/>
            <a:ext cx="2383537" cy="118186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"We want to analyze data coming from multiple sources and in varied formats"</a:t>
            </a:r>
            <a:endParaRPr kumimoji="0" lang="en-US" sz="16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73" name="speech_2">
            <a:extLst>
              <a:ext uri="{FF2B5EF4-FFF2-40B4-BE49-F238E27FC236}">
                <a16:creationId xmlns:a16="http://schemas.microsoft.com/office/drawing/2014/main" id="{51DB2A06-A4F5-774E-BD2B-CAD5F4EB04AC}"/>
              </a:ext>
            </a:extLst>
          </p:cNvPr>
          <p:cNvSpPr>
            <a:spLocks noChangeAspect="1" noEditPoints="1"/>
          </p:cNvSpPr>
          <p:nvPr/>
        </p:nvSpPr>
        <p:spPr bwMode="auto">
          <a:xfrm>
            <a:off x="4972302" y="3039364"/>
            <a:ext cx="2298738" cy="204213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 name="speech_2">
            <a:extLst>
              <a:ext uri="{FF2B5EF4-FFF2-40B4-BE49-F238E27FC236}">
                <a16:creationId xmlns:a16="http://schemas.microsoft.com/office/drawing/2014/main" id="{F0DE16A6-BF8F-A847-A599-3C85C92611B4}"/>
              </a:ext>
            </a:extLst>
          </p:cNvPr>
          <p:cNvSpPr>
            <a:spLocks noChangeAspect="1" noEditPoints="1"/>
          </p:cNvSpPr>
          <p:nvPr/>
        </p:nvSpPr>
        <p:spPr bwMode="auto">
          <a:xfrm>
            <a:off x="9203672" y="3039399"/>
            <a:ext cx="2298738" cy="204213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 name="TextBox 1">
            <a:extLst>
              <a:ext uri="{FF2B5EF4-FFF2-40B4-BE49-F238E27FC236}">
                <a16:creationId xmlns:a16="http://schemas.microsoft.com/office/drawing/2014/main" id="{C639998C-700A-450F-80A1-A4A4B193D90D}"/>
              </a:ext>
            </a:extLst>
          </p:cNvPr>
          <p:cNvSpPr txBox="1"/>
          <p:nvPr/>
        </p:nvSpPr>
        <p:spPr>
          <a:xfrm>
            <a:off x="4972302" y="3089338"/>
            <a:ext cx="2446587" cy="118186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"We want to leverage the analytics platform for advanced fraud detection"</a:t>
            </a:r>
            <a:endParaRPr kumimoji="0" lang="en-US" sz="16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3" name="TextBox 2">
            <a:extLst>
              <a:ext uri="{FF2B5EF4-FFF2-40B4-BE49-F238E27FC236}">
                <a16:creationId xmlns:a16="http://schemas.microsoft.com/office/drawing/2014/main" id="{B7049E1A-1901-4D52-9DE7-52E295C03F49}"/>
              </a:ext>
            </a:extLst>
          </p:cNvPr>
          <p:cNvSpPr txBox="1"/>
          <p:nvPr/>
        </p:nvSpPr>
        <p:spPr>
          <a:xfrm>
            <a:off x="9203672" y="3089338"/>
            <a:ext cx="2368005" cy="1366528"/>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“We’re trying to get insights from our devices in real-time”</a:t>
            </a:r>
            <a:endParaRPr kumimoji="0" lang="en-US" sz="1600" b="0" i="0" u="none" strike="noStrike" kern="1200" cap="none" spc="0" normalizeH="0" baseline="0" noProof="0" dirty="0">
              <a:ln>
                <a:noFill/>
              </a:ln>
              <a:solidFill>
                <a:prstClr val="white"/>
              </a:solidFill>
              <a:effectLst/>
              <a:uLnTx/>
              <a:uFillTx/>
              <a:latin typeface="Segoe UI"/>
              <a:ea typeface="+mn-ea"/>
              <a:cs typeface="Segoe UI"/>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41" name="Title 1">
            <a:extLst>
              <a:ext uri="{FF2B5EF4-FFF2-40B4-BE49-F238E27FC236}">
                <a16:creationId xmlns:a16="http://schemas.microsoft.com/office/drawing/2014/main" id="{7B9DCA30-39E8-D340-A0ED-FC3D0A0F65E0}"/>
              </a:ext>
            </a:extLst>
          </p:cNvPr>
          <p:cNvSpPr txBox="1">
            <a:spLocks/>
          </p:cNvSpPr>
          <p:nvPr/>
        </p:nvSpPr>
        <p:spPr>
          <a:xfrm>
            <a:off x="472956" y="464956"/>
            <a:ext cx="1135793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pPr lvl="0" algn="ctr">
              <a:defRPr/>
            </a:pPr>
            <a:r>
              <a:rPr lang="en-US" sz="3200" spc="0" dirty="0">
                <a:solidFill>
                  <a:schemeClr val="tx1"/>
                </a:solidFill>
              </a:rPr>
              <a:t>Cloud-scale analytics </a:t>
            </a:r>
            <a:endParaRPr kumimoji="0" lang="en-US" sz="32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155487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D61A947B-A73B-E348-AB84-1B5AFBC4F0B2}"/>
              </a:ext>
            </a:extLst>
          </p:cNvPr>
          <p:cNvGrpSpPr/>
          <p:nvPr/>
        </p:nvGrpSpPr>
        <p:grpSpPr>
          <a:xfrm>
            <a:off x="6170804" y="2895890"/>
            <a:ext cx="467197" cy="476201"/>
            <a:chOff x="7158422" y="1607015"/>
            <a:chExt cx="2726357" cy="2778897"/>
          </a:xfrm>
        </p:grpSpPr>
        <p:sp>
          <p:nvSpPr>
            <p:cNvPr id="49" name="Freeform 242">
              <a:extLst>
                <a:ext uri="{FF2B5EF4-FFF2-40B4-BE49-F238E27FC236}">
                  <a16:creationId xmlns:a16="http://schemas.microsoft.com/office/drawing/2014/main" id="{9F06E736-3A48-3A4F-86AD-CFEC2B7C50D4}"/>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1" name="Diamond 50">
              <a:extLst>
                <a:ext uri="{FF2B5EF4-FFF2-40B4-BE49-F238E27FC236}">
                  <a16:creationId xmlns:a16="http://schemas.microsoft.com/office/drawing/2014/main" id="{3827F64E-4BBF-5C40-B7BA-234BCC864691}"/>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Freeform 243">
              <a:extLst>
                <a:ext uri="{FF2B5EF4-FFF2-40B4-BE49-F238E27FC236}">
                  <a16:creationId xmlns:a16="http://schemas.microsoft.com/office/drawing/2014/main" id="{353AD263-DDE2-DC43-96EC-1104F0775AE2}"/>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3" name="Diamond 52">
              <a:extLst>
                <a:ext uri="{FF2B5EF4-FFF2-40B4-BE49-F238E27FC236}">
                  <a16:creationId xmlns:a16="http://schemas.microsoft.com/office/drawing/2014/main" id="{E195800E-59C5-EF47-8929-A171FA5EA77B}"/>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74" name="Rectangle 73">
            <a:extLst>
              <a:ext uri="{FF2B5EF4-FFF2-40B4-BE49-F238E27FC236}">
                <a16:creationId xmlns:a16="http://schemas.microsoft.com/office/drawing/2014/main" id="{3FD77A34-451B-4CF2-95E1-9F6EDD67DEB0}"/>
              </a:ext>
            </a:extLst>
          </p:cNvPr>
          <p:cNvSpPr/>
          <p:nvPr/>
        </p:nvSpPr>
        <p:spPr bwMode="auto">
          <a:xfrm>
            <a:off x="5517435" y="2130855"/>
            <a:ext cx="1773936" cy="2224837"/>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Semibold"/>
                <a:ea typeface="+mn-ea"/>
                <a:cs typeface="Segoe UI" pitchFamily="34" charset="0"/>
              </a:rPr>
              <a:t>Prep</a:t>
            </a:r>
          </a:p>
        </p:txBody>
      </p:sp>
      <p:sp>
        <p:nvSpPr>
          <p:cNvPr id="73" name="Rectangle 72">
            <a:extLst>
              <a:ext uri="{FF2B5EF4-FFF2-40B4-BE49-F238E27FC236}">
                <a16:creationId xmlns:a16="http://schemas.microsoft.com/office/drawing/2014/main" id="{8C19F7A0-164D-44D0-9CF8-14B6CD30EB75}"/>
              </a:ext>
            </a:extLst>
          </p:cNvPr>
          <p:cNvSpPr/>
          <p:nvPr/>
        </p:nvSpPr>
        <p:spPr bwMode="auto">
          <a:xfrm>
            <a:off x="3607585" y="2130855"/>
            <a:ext cx="1773936" cy="3501986"/>
          </a:xfrm>
          <a:prstGeom prst="rect">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Semibold"/>
                <a:ea typeface="+mn-ea"/>
                <a:cs typeface="Segoe UI" pitchFamily="34" charset="0"/>
              </a:rPr>
              <a:t>Ingest</a:t>
            </a:r>
          </a:p>
        </p:txBody>
      </p:sp>
      <p:sp>
        <p:nvSpPr>
          <p:cNvPr id="78" name="Rectangle 77">
            <a:extLst>
              <a:ext uri="{FF2B5EF4-FFF2-40B4-BE49-F238E27FC236}">
                <a16:creationId xmlns:a16="http://schemas.microsoft.com/office/drawing/2014/main" id="{110675E4-0BD1-4223-9511-0C47CC6A76C4}"/>
              </a:ext>
            </a:extLst>
          </p:cNvPr>
          <p:cNvSpPr/>
          <p:nvPr/>
        </p:nvSpPr>
        <p:spPr bwMode="auto">
          <a:xfrm>
            <a:off x="3667393" y="3532910"/>
            <a:ext cx="1654321" cy="304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1"/>
                </a:solidFill>
                <a:effectLst/>
                <a:uLnTx/>
                <a:uFillTx/>
                <a:latin typeface="Segoe UI" panose="020B0502040204020203" pitchFamily="34" charset="0"/>
                <a:ea typeface="MS PGothic" panose="020B0600070205080204" pitchFamily="34" charset="-128"/>
                <a:cs typeface="Segoe UI" panose="020B0502040204020203" pitchFamily="34" charset="0"/>
              </a:rPr>
              <a:t>Azure</a:t>
            </a:r>
            <a:br>
              <a:rPr kumimoji="0" lang="en-US" sz="1200" b="0" i="0" u="none" strike="noStrike" kern="0" cap="none" spc="0" normalizeH="0" baseline="0" noProof="0" dirty="0">
                <a:ln>
                  <a:noFill/>
                </a:ln>
                <a:solidFill>
                  <a:schemeClr val="accent1"/>
                </a:solidFill>
                <a:effectLst/>
                <a:uLnTx/>
                <a:uFillTx/>
                <a:latin typeface="Segoe UI" panose="020B0502040204020203" pitchFamily="34" charset="0"/>
                <a:ea typeface="MS PGothic" panose="020B0600070205080204" pitchFamily="34" charset="-128"/>
                <a:cs typeface="Segoe UI" panose="020B0502040204020203" pitchFamily="34" charset="0"/>
              </a:rPr>
            </a:br>
            <a:r>
              <a:rPr kumimoji="0" lang="en-US" sz="1200" b="0" i="0" u="none" strike="noStrike" kern="0" cap="none" spc="0" normalizeH="0" baseline="0" noProof="0" dirty="0">
                <a:ln>
                  <a:noFill/>
                </a:ln>
                <a:solidFill>
                  <a:schemeClr val="accent1"/>
                </a:solidFill>
                <a:effectLst/>
                <a:uLnTx/>
                <a:uFillTx/>
                <a:latin typeface="Segoe UI" panose="020B0502040204020203" pitchFamily="34" charset="0"/>
                <a:ea typeface="MS PGothic" panose="020B0600070205080204" pitchFamily="34" charset="-128"/>
                <a:cs typeface="Segoe UI" panose="020B0502040204020203" pitchFamily="34" charset="0"/>
              </a:rPr>
              <a:t>Data Factory</a:t>
            </a:r>
          </a:p>
        </p:txBody>
      </p:sp>
      <p:pic>
        <p:nvPicPr>
          <p:cNvPr id="3" name="Graphic 2">
            <a:extLst>
              <a:ext uri="{FF2B5EF4-FFF2-40B4-BE49-F238E27FC236}">
                <a16:creationId xmlns:a16="http://schemas.microsoft.com/office/drawing/2014/main" id="{EDF8EBFF-C4EE-4222-AC5D-9881415C3F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48680" y="2893326"/>
            <a:ext cx="491747" cy="491747"/>
          </a:xfrm>
          <a:prstGeom prst="rect">
            <a:avLst/>
          </a:prstGeom>
        </p:spPr>
      </p:pic>
      <p:sp>
        <p:nvSpPr>
          <p:cNvPr id="72" name="Rectangle 71">
            <a:extLst>
              <a:ext uri="{FF2B5EF4-FFF2-40B4-BE49-F238E27FC236}">
                <a16:creationId xmlns:a16="http://schemas.microsoft.com/office/drawing/2014/main" id="{D2BA3008-D05A-46A0-BC98-93DFBE9F3996}"/>
              </a:ext>
            </a:extLst>
          </p:cNvPr>
          <p:cNvSpPr/>
          <p:nvPr/>
        </p:nvSpPr>
        <p:spPr bwMode="auto">
          <a:xfrm>
            <a:off x="5510848" y="4498251"/>
            <a:ext cx="3677199" cy="1134592"/>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UI Semibold"/>
                <a:ea typeface="+mn-ea"/>
                <a:cs typeface="Segoe UI" pitchFamily="34" charset="0"/>
              </a:rPr>
              <a:t>Store</a:t>
            </a:r>
          </a:p>
        </p:txBody>
      </p:sp>
      <p:sp>
        <p:nvSpPr>
          <p:cNvPr id="75" name="Rectangle 74">
            <a:extLst>
              <a:ext uri="{FF2B5EF4-FFF2-40B4-BE49-F238E27FC236}">
                <a16:creationId xmlns:a16="http://schemas.microsoft.com/office/drawing/2014/main" id="{3FA1C6AC-E033-49BD-A660-90DAA2EBE309}"/>
              </a:ext>
            </a:extLst>
          </p:cNvPr>
          <p:cNvSpPr/>
          <p:nvPr/>
        </p:nvSpPr>
        <p:spPr bwMode="auto">
          <a:xfrm>
            <a:off x="7382410" y="2130855"/>
            <a:ext cx="1773936" cy="2224837"/>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Semibold"/>
                <a:ea typeface="+mn-ea"/>
                <a:cs typeface="Segoe UI" pitchFamily="34" charset="0"/>
              </a:rPr>
              <a:t>Model &amp; Serve</a:t>
            </a:r>
          </a:p>
        </p:txBody>
      </p:sp>
      <p:sp>
        <p:nvSpPr>
          <p:cNvPr id="80" name="Rectangle 79">
            <a:extLst>
              <a:ext uri="{FF2B5EF4-FFF2-40B4-BE49-F238E27FC236}">
                <a16:creationId xmlns:a16="http://schemas.microsoft.com/office/drawing/2014/main" id="{15ED3C8E-BE49-40F1-84E0-EB45722E6D5A}"/>
              </a:ext>
            </a:extLst>
          </p:cNvPr>
          <p:cNvSpPr/>
          <p:nvPr/>
        </p:nvSpPr>
        <p:spPr bwMode="auto">
          <a:xfrm>
            <a:off x="5510849" y="3532910"/>
            <a:ext cx="1787108" cy="304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panose="020B0502040204020203" pitchFamily="34" charset="0"/>
                <a:ea typeface="MS PGothic" panose="020B0600070205080204" pitchFamily="34" charset="-128"/>
                <a:cs typeface="Segoe UI" panose="020B0502040204020203" pitchFamily="34" charset="0"/>
              </a:rPr>
              <a:t>Azure Databricks</a:t>
            </a:r>
          </a:p>
        </p:txBody>
      </p:sp>
      <p:sp>
        <p:nvSpPr>
          <p:cNvPr id="82" name="Rectangle 81">
            <a:extLst>
              <a:ext uri="{FF2B5EF4-FFF2-40B4-BE49-F238E27FC236}">
                <a16:creationId xmlns:a16="http://schemas.microsoft.com/office/drawing/2014/main" id="{D1C4E5C9-AC1E-4041-BC64-AF523C456F5E}"/>
              </a:ext>
            </a:extLst>
          </p:cNvPr>
          <p:cNvSpPr/>
          <p:nvPr/>
        </p:nvSpPr>
        <p:spPr bwMode="auto">
          <a:xfrm>
            <a:off x="7461676" y="3532910"/>
            <a:ext cx="1731560" cy="304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1"/>
                </a:solidFill>
                <a:effectLst/>
                <a:uLnTx/>
                <a:uFillTx/>
                <a:latin typeface="Segoe UI" panose="020B0502040204020203" pitchFamily="34" charset="0"/>
                <a:ea typeface="MS PGothic" panose="020B0600070205080204" pitchFamily="34" charset="-128"/>
                <a:cs typeface="Segoe UI" panose="020B0502040204020203" pitchFamily="34" charset="0"/>
              </a:rPr>
              <a:t>Azure Synapse Analytics</a:t>
            </a:r>
          </a:p>
        </p:txBody>
      </p:sp>
      <p:grpSp>
        <p:nvGrpSpPr>
          <p:cNvPr id="5" name="Group 4">
            <a:extLst>
              <a:ext uri="{FF2B5EF4-FFF2-40B4-BE49-F238E27FC236}">
                <a16:creationId xmlns:a16="http://schemas.microsoft.com/office/drawing/2014/main" id="{F8AD6C48-665B-D144-9C9C-A5444634D721}"/>
              </a:ext>
            </a:extLst>
          </p:cNvPr>
          <p:cNvGrpSpPr/>
          <p:nvPr/>
        </p:nvGrpSpPr>
        <p:grpSpPr>
          <a:xfrm>
            <a:off x="6346855" y="4202501"/>
            <a:ext cx="2005187" cy="448942"/>
            <a:chOff x="6346855" y="4202501"/>
            <a:chExt cx="2005187" cy="448942"/>
          </a:xfrm>
        </p:grpSpPr>
        <p:grpSp>
          <p:nvGrpSpPr>
            <p:cNvPr id="96" name="Group 95">
              <a:extLst>
                <a:ext uri="{FF2B5EF4-FFF2-40B4-BE49-F238E27FC236}">
                  <a16:creationId xmlns:a16="http://schemas.microsoft.com/office/drawing/2014/main" id="{2308F91B-C1B2-42B1-ADD9-7D83ED577BE2}"/>
                </a:ext>
                <a:ext uri="{C183D7F6-B498-43B3-948B-1728B52AA6E4}">
                  <adec:decorative xmlns:adec="http://schemas.microsoft.com/office/drawing/2017/decorative" val="1"/>
                </a:ext>
              </a:extLst>
            </p:cNvPr>
            <p:cNvGrpSpPr/>
            <p:nvPr/>
          </p:nvGrpSpPr>
          <p:grpSpPr>
            <a:xfrm>
              <a:off x="8250118" y="4202501"/>
              <a:ext cx="101924" cy="448942"/>
              <a:chOff x="7634759" y="4480881"/>
              <a:chExt cx="101924" cy="448942"/>
            </a:xfrm>
          </p:grpSpPr>
          <p:sp>
            <p:nvSpPr>
              <p:cNvPr id="97" name="Rectangle 20">
                <a:extLst>
                  <a:ext uri="{FF2B5EF4-FFF2-40B4-BE49-F238E27FC236}">
                    <a16:creationId xmlns:a16="http://schemas.microsoft.com/office/drawing/2014/main" id="{72783D2B-65B4-4826-93D8-ABB1BBA3B8CA}"/>
                  </a:ext>
                </a:extLst>
              </p:cNvPr>
              <p:cNvSpPr/>
              <p:nvPr/>
            </p:nvSpPr>
            <p:spPr bwMode="auto">
              <a:xfrm rot="2700000">
                <a:off x="7634759" y="4501989"/>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8" name="Straight Connector 97">
                <a:extLst>
                  <a:ext uri="{FF2B5EF4-FFF2-40B4-BE49-F238E27FC236}">
                    <a16:creationId xmlns:a16="http://schemas.microsoft.com/office/drawing/2014/main" id="{941B514D-E5E1-489D-A36C-86C8E2579AFD}"/>
                  </a:ext>
                </a:extLst>
              </p:cNvPr>
              <p:cNvCxnSpPr>
                <a:cxnSpLocks/>
              </p:cNvCxnSpPr>
              <p:nvPr/>
            </p:nvCxnSpPr>
            <p:spPr>
              <a:xfrm flipV="1">
                <a:off x="7685721" y="4480881"/>
                <a:ext cx="0" cy="448942"/>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99" name="Rectangle 20">
                <a:extLst>
                  <a:ext uri="{FF2B5EF4-FFF2-40B4-BE49-F238E27FC236}">
                    <a16:creationId xmlns:a16="http://schemas.microsoft.com/office/drawing/2014/main" id="{3C72E87A-498E-44BE-A6FB-348FEE94BA43}"/>
                  </a:ext>
                </a:extLst>
              </p:cNvPr>
              <p:cNvSpPr/>
              <p:nvPr/>
            </p:nvSpPr>
            <p:spPr bwMode="auto">
              <a:xfrm rot="18900000" flipV="1">
                <a:off x="7634759" y="4813138"/>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66B1D817-FB58-4299-AEBC-5D92C8D1D062}"/>
                </a:ext>
                <a:ext uri="{C183D7F6-B498-43B3-948B-1728B52AA6E4}">
                  <adec:decorative xmlns:adec="http://schemas.microsoft.com/office/drawing/2017/decorative" val="1"/>
                </a:ext>
              </a:extLst>
            </p:cNvPr>
            <p:cNvGrpSpPr/>
            <p:nvPr/>
          </p:nvGrpSpPr>
          <p:grpSpPr>
            <a:xfrm>
              <a:off x="6346855" y="4202501"/>
              <a:ext cx="101924" cy="448942"/>
              <a:chOff x="7634759" y="4480881"/>
              <a:chExt cx="101924" cy="448942"/>
            </a:xfrm>
          </p:grpSpPr>
          <p:sp>
            <p:nvSpPr>
              <p:cNvPr id="101" name="Rectangle 20">
                <a:extLst>
                  <a:ext uri="{FF2B5EF4-FFF2-40B4-BE49-F238E27FC236}">
                    <a16:creationId xmlns:a16="http://schemas.microsoft.com/office/drawing/2014/main" id="{B3EE460F-0B1B-4231-9DE8-24CB2B66C681}"/>
                  </a:ext>
                </a:extLst>
              </p:cNvPr>
              <p:cNvSpPr/>
              <p:nvPr/>
            </p:nvSpPr>
            <p:spPr bwMode="auto">
              <a:xfrm rot="2700000">
                <a:off x="7634759" y="4501989"/>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04300C66-C858-4E2A-B3C9-AF062DE01DA6}"/>
                  </a:ext>
                </a:extLst>
              </p:cNvPr>
              <p:cNvCxnSpPr>
                <a:cxnSpLocks/>
              </p:cNvCxnSpPr>
              <p:nvPr/>
            </p:nvCxnSpPr>
            <p:spPr>
              <a:xfrm flipV="1">
                <a:off x="7685721" y="4480881"/>
                <a:ext cx="0" cy="448942"/>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03" name="Rectangle 20">
                <a:extLst>
                  <a:ext uri="{FF2B5EF4-FFF2-40B4-BE49-F238E27FC236}">
                    <a16:creationId xmlns:a16="http://schemas.microsoft.com/office/drawing/2014/main" id="{D56AFAED-B443-44F9-9D27-396F07F66CC3}"/>
                  </a:ext>
                </a:extLst>
              </p:cNvPr>
              <p:cNvSpPr/>
              <p:nvPr/>
            </p:nvSpPr>
            <p:spPr bwMode="auto">
              <a:xfrm rot="18900000" flipV="1">
                <a:off x="7634759" y="4813138"/>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5" name="Group 104">
            <a:extLst>
              <a:ext uri="{FF2B5EF4-FFF2-40B4-BE49-F238E27FC236}">
                <a16:creationId xmlns:a16="http://schemas.microsoft.com/office/drawing/2014/main" id="{E4D2A198-B925-43E7-9981-5304D647D585}"/>
              </a:ext>
            </a:extLst>
          </p:cNvPr>
          <p:cNvGrpSpPr/>
          <p:nvPr/>
        </p:nvGrpSpPr>
        <p:grpSpPr>
          <a:xfrm>
            <a:off x="10063924" y="3607741"/>
            <a:ext cx="516844" cy="392642"/>
            <a:chOff x="10632888" y="3546485"/>
            <a:chExt cx="599259" cy="455253"/>
          </a:xfrm>
          <a:solidFill>
            <a:schemeClr val="accent1"/>
          </a:solidFill>
        </p:grpSpPr>
        <p:sp>
          <p:nvSpPr>
            <p:cNvPr id="107" name="Freeform 13">
              <a:extLst>
                <a:ext uri="{FF2B5EF4-FFF2-40B4-BE49-F238E27FC236}">
                  <a16:creationId xmlns:a16="http://schemas.microsoft.com/office/drawing/2014/main" id="{F5DC22BF-1E92-4665-A217-D58A9518E5C3}"/>
                </a:ext>
              </a:extLst>
            </p:cNvPr>
            <p:cNvSpPr>
              <a:spLocks/>
            </p:cNvSpPr>
            <p:nvPr/>
          </p:nvSpPr>
          <p:spPr bwMode="auto">
            <a:xfrm>
              <a:off x="10632888" y="3546485"/>
              <a:ext cx="599259" cy="394862"/>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Freeform 14">
              <a:extLst>
                <a:ext uri="{FF2B5EF4-FFF2-40B4-BE49-F238E27FC236}">
                  <a16:creationId xmlns:a16="http://schemas.microsoft.com/office/drawing/2014/main" id="{B0FA0746-355A-45FE-B28F-D055FC38382A}"/>
                </a:ext>
              </a:extLst>
            </p:cNvPr>
            <p:cNvSpPr>
              <a:spLocks/>
            </p:cNvSpPr>
            <p:nvPr/>
          </p:nvSpPr>
          <p:spPr bwMode="auto">
            <a:xfrm>
              <a:off x="10744378" y="3860052"/>
              <a:ext cx="65036" cy="141686"/>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Freeform 15">
              <a:extLst>
                <a:ext uri="{FF2B5EF4-FFF2-40B4-BE49-F238E27FC236}">
                  <a16:creationId xmlns:a16="http://schemas.microsoft.com/office/drawing/2014/main" id="{CD538472-0EA0-49D1-B46B-3DEB7D2D09F9}"/>
                </a:ext>
              </a:extLst>
            </p:cNvPr>
            <p:cNvSpPr>
              <a:spLocks/>
            </p:cNvSpPr>
            <p:nvPr/>
          </p:nvSpPr>
          <p:spPr bwMode="auto">
            <a:xfrm>
              <a:off x="10846577" y="3739271"/>
              <a:ext cx="67359" cy="262467"/>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Freeform 16">
              <a:extLst>
                <a:ext uri="{FF2B5EF4-FFF2-40B4-BE49-F238E27FC236}">
                  <a16:creationId xmlns:a16="http://schemas.microsoft.com/office/drawing/2014/main" id="{11697E4D-F46B-4DDD-94F1-DB7B6780724C}"/>
                </a:ext>
              </a:extLst>
            </p:cNvPr>
            <p:cNvSpPr>
              <a:spLocks/>
            </p:cNvSpPr>
            <p:nvPr/>
          </p:nvSpPr>
          <p:spPr bwMode="auto">
            <a:xfrm>
              <a:off x="11053298" y="3655653"/>
              <a:ext cx="67359" cy="346085"/>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1" name="Freeform 17">
              <a:extLst>
                <a:ext uri="{FF2B5EF4-FFF2-40B4-BE49-F238E27FC236}">
                  <a16:creationId xmlns:a16="http://schemas.microsoft.com/office/drawing/2014/main" id="{ABE3F394-E7C9-4874-8EF4-DD792B81894C}"/>
                </a:ext>
              </a:extLst>
            </p:cNvPr>
            <p:cNvSpPr>
              <a:spLocks/>
            </p:cNvSpPr>
            <p:nvPr/>
          </p:nvSpPr>
          <p:spPr bwMode="auto">
            <a:xfrm>
              <a:off x="10951099" y="3788048"/>
              <a:ext cx="65036" cy="213690"/>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06" name="Rectangle 105">
            <a:extLst>
              <a:ext uri="{FF2B5EF4-FFF2-40B4-BE49-F238E27FC236}">
                <a16:creationId xmlns:a16="http://schemas.microsoft.com/office/drawing/2014/main" id="{44B51222-105E-4094-830A-9610ED4028D1}"/>
              </a:ext>
            </a:extLst>
          </p:cNvPr>
          <p:cNvSpPr/>
          <p:nvPr/>
        </p:nvSpPr>
        <p:spPr>
          <a:xfrm>
            <a:off x="9837062" y="4014759"/>
            <a:ext cx="997453" cy="338554"/>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Segoe UI Semibold"/>
                <a:ea typeface="+mn-ea"/>
                <a:cs typeface="Segoe UI" pitchFamily="34" charset="0"/>
              </a:rPr>
              <a:t>Power BI</a:t>
            </a:r>
          </a:p>
        </p:txBody>
      </p:sp>
      <p:grpSp>
        <p:nvGrpSpPr>
          <p:cNvPr id="112" name="Group 111">
            <a:extLst>
              <a:ext uri="{FF2B5EF4-FFF2-40B4-BE49-F238E27FC236}">
                <a16:creationId xmlns:a16="http://schemas.microsoft.com/office/drawing/2014/main" id="{F4B15A89-DCD9-41FF-BE1A-E577C3C2C0AD}"/>
              </a:ext>
              <a:ext uri="{C183D7F6-B498-43B3-948B-1728B52AA6E4}">
                <adec:decorative xmlns:adec="http://schemas.microsoft.com/office/drawing/2017/decorative" val="1"/>
              </a:ext>
            </a:extLst>
          </p:cNvPr>
          <p:cNvGrpSpPr/>
          <p:nvPr/>
        </p:nvGrpSpPr>
        <p:grpSpPr>
          <a:xfrm>
            <a:off x="9256608" y="3830887"/>
            <a:ext cx="507250" cy="101924"/>
            <a:chOff x="9734668" y="3830887"/>
            <a:chExt cx="578615" cy="101924"/>
          </a:xfrm>
        </p:grpSpPr>
        <p:cxnSp>
          <p:nvCxnSpPr>
            <p:cNvPr id="113" name="Straight Connector 112">
              <a:extLst>
                <a:ext uri="{FF2B5EF4-FFF2-40B4-BE49-F238E27FC236}">
                  <a16:creationId xmlns:a16="http://schemas.microsoft.com/office/drawing/2014/main" id="{31731325-4B51-4C76-91B7-84828CE1BFB1}"/>
                </a:ext>
              </a:extLst>
            </p:cNvPr>
            <p:cNvCxnSpPr>
              <a:cxnSpLocks/>
            </p:cNvCxnSpPr>
            <p:nvPr/>
          </p:nvCxnSpPr>
          <p:spPr>
            <a:xfrm flipH="1">
              <a:off x="9734668" y="3881849"/>
              <a:ext cx="578615"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14" name="Rectangle 20">
              <a:extLst>
                <a:ext uri="{FF2B5EF4-FFF2-40B4-BE49-F238E27FC236}">
                  <a16:creationId xmlns:a16="http://schemas.microsoft.com/office/drawing/2014/main" id="{7E19602A-D913-47FD-8BD8-D2961BFFE3EE}"/>
                </a:ext>
              </a:extLst>
            </p:cNvPr>
            <p:cNvSpPr/>
            <p:nvPr/>
          </p:nvSpPr>
          <p:spPr bwMode="auto">
            <a:xfrm rot="18900000" flipH="1" flipV="1">
              <a:off x="10196598" y="3830887"/>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2" name="Graphic 41">
            <a:extLst>
              <a:ext uri="{FF2B5EF4-FFF2-40B4-BE49-F238E27FC236}">
                <a16:creationId xmlns:a16="http://schemas.microsoft.com/office/drawing/2014/main" id="{041AC5B0-65E1-4315-B317-91E7CE0BB1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9350" y="4819888"/>
            <a:ext cx="491319" cy="491319"/>
          </a:xfrm>
          <a:prstGeom prst="rect">
            <a:avLst/>
          </a:prstGeom>
        </p:spPr>
      </p:pic>
      <p:sp>
        <p:nvSpPr>
          <p:cNvPr id="43" name="Rectangle 42">
            <a:extLst>
              <a:ext uri="{FF2B5EF4-FFF2-40B4-BE49-F238E27FC236}">
                <a16:creationId xmlns:a16="http://schemas.microsoft.com/office/drawing/2014/main" id="{2C46B0DB-8406-4B7D-B711-79BCEF155560}"/>
              </a:ext>
            </a:extLst>
          </p:cNvPr>
          <p:cNvSpPr/>
          <p:nvPr/>
        </p:nvSpPr>
        <p:spPr bwMode="auto">
          <a:xfrm>
            <a:off x="7034702" y="4931995"/>
            <a:ext cx="2104872" cy="304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panose="020B0502040204020203" pitchFamily="34" charset="0"/>
                <a:ea typeface="MS PGothic" panose="020B0600070205080204" pitchFamily="34" charset="-128"/>
                <a:cs typeface="Segoe UI" panose="020B0502040204020203" pitchFamily="34" charset="0"/>
              </a:rPr>
              <a:t>Azure Data Lake Storage</a:t>
            </a:r>
          </a:p>
        </p:txBody>
      </p:sp>
      <p:sp>
        <p:nvSpPr>
          <p:cNvPr id="68" name="Rectangle 67">
            <a:extLst>
              <a:ext uri="{FF2B5EF4-FFF2-40B4-BE49-F238E27FC236}">
                <a16:creationId xmlns:a16="http://schemas.microsoft.com/office/drawing/2014/main" id="{87D06050-9B3C-478B-B537-493B2738A7DB}"/>
              </a:ext>
            </a:extLst>
          </p:cNvPr>
          <p:cNvSpPr/>
          <p:nvPr/>
        </p:nvSpPr>
        <p:spPr bwMode="auto">
          <a:xfrm>
            <a:off x="942021" y="3331669"/>
            <a:ext cx="1574484" cy="458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UI Semibold"/>
                <a:ea typeface="+mn-ea"/>
                <a:cs typeface="Segoe UI" pitchFamily="34" charset="0"/>
              </a:rPr>
              <a:t>Cloud data</a:t>
            </a:r>
          </a:p>
        </p:txBody>
      </p:sp>
      <p:sp>
        <p:nvSpPr>
          <p:cNvPr id="69" name="Rectangle 68">
            <a:extLst>
              <a:ext uri="{FF2B5EF4-FFF2-40B4-BE49-F238E27FC236}">
                <a16:creationId xmlns:a16="http://schemas.microsoft.com/office/drawing/2014/main" id="{84534623-B90E-425F-85A3-20FDC2B58564}"/>
              </a:ext>
            </a:extLst>
          </p:cNvPr>
          <p:cNvSpPr/>
          <p:nvPr/>
        </p:nvSpPr>
        <p:spPr bwMode="auto">
          <a:xfrm>
            <a:off x="942021" y="4615416"/>
            <a:ext cx="1680163" cy="458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UI Semibold"/>
                <a:ea typeface="+mn-ea"/>
                <a:cs typeface="Segoe UI" pitchFamily="34" charset="0"/>
              </a:rPr>
              <a:t>SaaS data</a:t>
            </a:r>
          </a:p>
        </p:txBody>
      </p:sp>
      <p:sp>
        <p:nvSpPr>
          <p:cNvPr id="70" name="Rectangle 69">
            <a:extLst>
              <a:ext uri="{FF2B5EF4-FFF2-40B4-BE49-F238E27FC236}">
                <a16:creationId xmlns:a16="http://schemas.microsoft.com/office/drawing/2014/main" id="{DC2D95BB-23A7-46E5-8AA0-E8C2EC784CA9}"/>
              </a:ext>
            </a:extLst>
          </p:cNvPr>
          <p:cNvSpPr/>
          <p:nvPr/>
        </p:nvSpPr>
        <p:spPr bwMode="auto">
          <a:xfrm>
            <a:off x="942021" y="2689795"/>
            <a:ext cx="2060518" cy="458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UI Semibold"/>
                <a:ea typeface="+mn-ea"/>
                <a:cs typeface="Segoe UI" pitchFamily="34" charset="0"/>
              </a:rPr>
              <a:t>On-premises data</a:t>
            </a:r>
          </a:p>
        </p:txBody>
      </p:sp>
      <p:sp>
        <p:nvSpPr>
          <p:cNvPr id="44" name="Rectangle 43">
            <a:extLst>
              <a:ext uri="{FF2B5EF4-FFF2-40B4-BE49-F238E27FC236}">
                <a16:creationId xmlns:a16="http://schemas.microsoft.com/office/drawing/2014/main" id="{0F253AE1-7CC6-40C6-A11E-A4E31EE84742}"/>
              </a:ext>
            </a:extLst>
          </p:cNvPr>
          <p:cNvSpPr/>
          <p:nvPr/>
        </p:nvSpPr>
        <p:spPr bwMode="auto">
          <a:xfrm>
            <a:off x="942021" y="3973543"/>
            <a:ext cx="1574484" cy="458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Semibold"/>
                <a:ea typeface="+mn-ea"/>
                <a:cs typeface="Segoe UI" pitchFamily="34" charset="0"/>
              </a:rPr>
              <a:t>Devices data</a:t>
            </a:r>
          </a:p>
        </p:txBody>
      </p:sp>
      <p:sp>
        <p:nvSpPr>
          <p:cNvPr id="116" name="Rectangle 11">
            <a:extLst>
              <a:ext uri="{FF2B5EF4-FFF2-40B4-BE49-F238E27FC236}">
                <a16:creationId xmlns:a16="http://schemas.microsoft.com/office/drawing/2014/main" id="{54321E55-7688-448A-A8E1-BCE639EB1AE8}"/>
              </a:ext>
            </a:extLst>
          </p:cNvPr>
          <p:cNvSpPr/>
          <p:nvPr/>
        </p:nvSpPr>
        <p:spPr bwMode="auto">
          <a:xfrm rot="5400000">
            <a:off x="2100590" y="3809028"/>
            <a:ext cx="1905174" cy="145640"/>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1"/>
              </a:soli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78A3B648-566A-8542-9FBA-E516E70E0A56}"/>
              </a:ext>
            </a:extLst>
          </p:cNvPr>
          <p:cNvGrpSpPr/>
          <p:nvPr/>
        </p:nvGrpSpPr>
        <p:grpSpPr>
          <a:xfrm>
            <a:off x="3127995" y="3838799"/>
            <a:ext cx="455557" cy="101924"/>
            <a:chOff x="3127995" y="3838799"/>
            <a:chExt cx="455557" cy="101924"/>
          </a:xfrm>
        </p:grpSpPr>
        <p:cxnSp>
          <p:nvCxnSpPr>
            <p:cNvPr id="117" name="Straight Connector 116">
              <a:extLst>
                <a:ext uri="{FF2B5EF4-FFF2-40B4-BE49-F238E27FC236}">
                  <a16:creationId xmlns:a16="http://schemas.microsoft.com/office/drawing/2014/main" id="{9D295497-8824-48D2-9E18-1062896AB80F}"/>
                </a:ext>
              </a:extLst>
            </p:cNvPr>
            <p:cNvCxnSpPr>
              <a:cxnSpLocks/>
            </p:cNvCxnSpPr>
            <p:nvPr/>
          </p:nvCxnSpPr>
          <p:spPr>
            <a:xfrm>
              <a:off x="3127995" y="3881848"/>
              <a:ext cx="455557"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18" name="Rectangle 20">
              <a:extLst>
                <a:ext uri="{FF2B5EF4-FFF2-40B4-BE49-F238E27FC236}">
                  <a16:creationId xmlns:a16="http://schemas.microsoft.com/office/drawing/2014/main" id="{04B4E37A-5E76-417E-8430-FA93CDE24F97}"/>
                </a:ext>
              </a:extLst>
            </p:cNvPr>
            <p:cNvSpPr/>
            <p:nvPr/>
          </p:nvSpPr>
          <p:spPr bwMode="auto">
            <a:xfrm rot="8100000">
              <a:off x="3462987" y="3838799"/>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grpSp>
      <p:cxnSp>
        <p:nvCxnSpPr>
          <p:cNvPr id="45" name="Straight Connector 44">
            <a:extLst>
              <a:ext uri="{FF2B5EF4-FFF2-40B4-BE49-F238E27FC236}">
                <a16:creationId xmlns:a16="http://schemas.microsoft.com/office/drawing/2014/main" id="{801846C9-57E9-4D07-8500-5FC4C2B3CB51}"/>
              </a:ext>
            </a:extLst>
          </p:cNvPr>
          <p:cNvCxnSpPr>
            <a:cxnSpLocks/>
          </p:cNvCxnSpPr>
          <p:nvPr/>
        </p:nvCxnSpPr>
        <p:spPr>
          <a:xfrm>
            <a:off x="2994645" y="3560911"/>
            <a:ext cx="134937"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DF6AF32-9624-463B-A70D-CE7F9BABECF7}"/>
              </a:ext>
            </a:extLst>
          </p:cNvPr>
          <p:cNvCxnSpPr>
            <a:cxnSpLocks/>
          </p:cNvCxnSpPr>
          <p:nvPr/>
        </p:nvCxnSpPr>
        <p:spPr>
          <a:xfrm>
            <a:off x="2994645" y="4202785"/>
            <a:ext cx="134937"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0CD3DE11-5797-4597-A342-4B70D5E055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14367" y="2809437"/>
            <a:ext cx="510021" cy="586371"/>
          </a:xfrm>
          <a:prstGeom prst="rect">
            <a:avLst/>
          </a:prstGeom>
        </p:spPr>
      </p:pic>
      <p:sp>
        <p:nvSpPr>
          <p:cNvPr id="55" name="Title 1">
            <a:extLst>
              <a:ext uri="{FF2B5EF4-FFF2-40B4-BE49-F238E27FC236}">
                <a16:creationId xmlns:a16="http://schemas.microsoft.com/office/drawing/2014/main" id="{D8CAE8D5-478B-794D-90C1-6B985109E46D}"/>
              </a:ext>
            </a:extLst>
          </p:cNvPr>
          <p:cNvSpPr txBox="1">
            <a:spLocks/>
          </p:cNvSpPr>
          <p:nvPr/>
        </p:nvSpPr>
        <p:spPr>
          <a:xfrm>
            <a:off x="472956" y="464956"/>
            <a:ext cx="1135793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pPr lvl="0" algn="ctr">
              <a:defRPr/>
            </a:pPr>
            <a:r>
              <a:rPr lang="en-US" sz="3200" dirty="0">
                <a:solidFill>
                  <a:schemeClr val="bg1"/>
                </a:solidFill>
              </a:rPr>
              <a:t>Azure Analytics</a:t>
            </a:r>
          </a:p>
        </p:txBody>
      </p:sp>
      <p:sp>
        <p:nvSpPr>
          <p:cNvPr id="59" name="Rectangle 58">
            <a:extLst>
              <a:ext uri="{FF2B5EF4-FFF2-40B4-BE49-F238E27FC236}">
                <a16:creationId xmlns:a16="http://schemas.microsoft.com/office/drawing/2014/main" id="{292175FB-495E-9246-B539-7E4022293CBD}"/>
              </a:ext>
            </a:extLst>
          </p:cNvPr>
          <p:cNvSpPr/>
          <p:nvPr/>
        </p:nvSpPr>
        <p:spPr bwMode="auto">
          <a:xfrm>
            <a:off x="5521210" y="2130856"/>
            <a:ext cx="1769970" cy="2222458"/>
          </a:xfrm>
          <a:prstGeom prst="rect">
            <a:avLst/>
          </a:pr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Transform</a:t>
            </a:r>
          </a:p>
        </p:txBody>
      </p:sp>
      <p:sp>
        <p:nvSpPr>
          <p:cNvPr id="62" name="Rectangle 61">
            <a:extLst>
              <a:ext uri="{FF2B5EF4-FFF2-40B4-BE49-F238E27FC236}">
                <a16:creationId xmlns:a16="http://schemas.microsoft.com/office/drawing/2014/main" id="{A9C687F2-D4D5-FF4E-A90C-487188989388}"/>
              </a:ext>
            </a:extLst>
          </p:cNvPr>
          <p:cNvSpPr/>
          <p:nvPr/>
        </p:nvSpPr>
        <p:spPr bwMode="auto">
          <a:xfrm>
            <a:off x="5510849" y="4513648"/>
            <a:ext cx="3670498" cy="1119194"/>
          </a:xfrm>
          <a:prstGeom prst="rect">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noFill/>
                <a:effectLst/>
                <a:uLnTx/>
                <a:uFillTx/>
                <a:latin typeface="Segoe UI Semibold"/>
                <a:ea typeface="+mn-ea"/>
                <a:cs typeface="Segoe UI" pitchFamily="34" charset="0"/>
              </a:rPr>
              <a:t>Store</a:t>
            </a:r>
          </a:p>
        </p:txBody>
      </p:sp>
      <p:sp>
        <p:nvSpPr>
          <p:cNvPr id="63" name="Rectangle 62">
            <a:extLst>
              <a:ext uri="{FF2B5EF4-FFF2-40B4-BE49-F238E27FC236}">
                <a16:creationId xmlns:a16="http://schemas.microsoft.com/office/drawing/2014/main" id="{A8B5CA3B-A622-8E40-A1D8-4D435D0E053F}"/>
              </a:ext>
            </a:extLst>
          </p:cNvPr>
          <p:cNvSpPr/>
          <p:nvPr/>
        </p:nvSpPr>
        <p:spPr bwMode="auto">
          <a:xfrm>
            <a:off x="7398304" y="2134873"/>
            <a:ext cx="1778509" cy="2224838"/>
          </a:xfrm>
          <a:prstGeom prst="rect">
            <a:avLst/>
          </a:pr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Query</a:t>
            </a:r>
          </a:p>
        </p:txBody>
      </p:sp>
    </p:spTree>
    <p:extLst>
      <p:ext uri="{BB962C8B-B14F-4D97-AF65-F5344CB8AC3E}">
        <p14:creationId xmlns:p14="http://schemas.microsoft.com/office/powerpoint/2010/main" val="410366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0 -4.81481E-6 L 0 0.01899 " pathEditMode="relative" rAng="0" ptsTypes="AA">
                                      <p:cBhvr>
                                        <p:cTn id="9" dur="500" spd="-100000" fill="hold"/>
                                        <p:tgtEl>
                                          <p:spTgt spid="55"/>
                                        </p:tgtEl>
                                        <p:attrNameLst>
                                          <p:attrName>ppt_x</p:attrName>
                                          <p:attrName>ppt_y</p:attrName>
                                        </p:attrNameLst>
                                      </p:cBhvr>
                                      <p:rCtr x="0" y="949"/>
                                    </p:animMotion>
                                  </p:childTnLst>
                                </p:cTn>
                              </p:par>
                            </p:childTnLst>
                          </p:cTn>
                        </p:par>
                      </p:childTnLst>
                    </p:cTn>
                  </p:par>
                  <p:par>
                    <p:cTn id="10" fill="hold">
                      <p:stCondLst>
                        <p:cond delay="indefinite"/>
                      </p:stCondLst>
                      <p:childTnLst>
                        <p:par>
                          <p:cTn id="11" fill="hold">
                            <p:stCondLst>
                              <p:cond delay="0"/>
                            </p:stCondLst>
                            <p:childTnLst>
                              <p:par>
                                <p:cTn id="12" presetID="7" presetClass="emph" presetSubtype="2" fill="hold" nodeType="clickEffect">
                                  <p:stCondLst>
                                    <p:cond delay="0"/>
                                  </p:stCondLst>
                                  <p:childTnLst>
                                    <p:animClr clrSpc="rgb" dir="cw">
                                      <p:cBhvr>
                                        <p:cTn id="13" dur="2000" fill="hold"/>
                                        <p:tgtEl>
                                          <p:spTgt spid="63"/>
                                        </p:tgtEl>
                                        <p:attrNameLst>
                                          <p:attrName>stroke.color</p:attrName>
                                        </p:attrNameLst>
                                      </p:cBhvr>
                                      <p:to>
                                        <a:schemeClr val="accent2"/>
                                      </p:to>
                                    </p:animClr>
                                    <p:set>
                                      <p:cBhvr>
                                        <p:cTn id="14" dur="2000" fill="hold"/>
                                        <p:tgtEl>
                                          <p:spTgt spid="6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5"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861D6E53-555C-4487-B78A-D62AB9497BBF}"/>
              </a:ext>
            </a:extLst>
          </p:cNvPr>
          <p:cNvSpPr/>
          <p:nvPr/>
        </p:nvSpPr>
        <p:spPr bwMode="auto">
          <a:xfrm>
            <a:off x="2598420" y="4885869"/>
            <a:ext cx="7536180" cy="896112"/>
          </a:xfrm>
          <a:prstGeom prst="rect">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noFill/>
                <a:effectLst/>
                <a:uLnTx/>
                <a:uFillTx/>
                <a:latin typeface="Segoe UI Semibold"/>
                <a:ea typeface="+mn-ea"/>
                <a:cs typeface="Segoe UI" pitchFamily="34" charset="0"/>
              </a:rPr>
              <a:t>Store</a:t>
            </a:r>
          </a:p>
        </p:txBody>
      </p:sp>
      <p:sp>
        <p:nvSpPr>
          <p:cNvPr id="108" name="Rectangle 107">
            <a:extLst>
              <a:ext uri="{FF2B5EF4-FFF2-40B4-BE49-F238E27FC236}">
                <a16:creationId xmlns:a16="http://schemas.microsoft.com/office/drawing/2014/main" id="{062B3C99-3768-41E1-9C57-3DE5DB94F306}"/>
              </a:ext>
            </a:extLst>
          </p:cNvPr>
          <p:cNvSpPr/>
          <p:nvPr/>
        </p:nvSpPr>
        <p:spPr bwMode="auto">
          <a:xfrm>
            <a:off x="2599944" y="2070324"/>
            <a:ext cx="2395141" cy="2816497"/>
          </a:xfrm>
          <a:prstGeom prst="rect">
            <a:avLst/>
          </a:pr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Ingest</a:t>
            </a:r>
          </a:p>
        </p:txBody>
      </p:sp>
      <p:sp>
        <p:nvSpPr>
          <p:cNvPr id="109" name="Rectangle 108">
            <a:extLst>
              <a:ext uri="{FF2B5EF4-FFF2-40B4-BE49-F238E27FC236}">
                <a16:creationId xmlns:a16="http://schemas.microsoft.com/office/drawing/2014/main" id="{283FA7B7-A796-463C-9B6A-50F648F13360}"/>
              </a:ext>
            </a:extLst>
          </p:cNvPr>
          <p:cNvSpPr/>
          <p:nvPr/>
        </p:nvSpPr>
        <p:spPr bwMode="auto">
          <a:xfrm>
            <a:off x="7739459" y="2070324"/>
            <a:ext cx="2395141" cy="2816497"/>
          </a:xfrm>
          <a:prstGeom prst="rect">
            <a:avLst/>
          </a:pr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Query</a:t>
            </a:r>
          </a:p>
        </p:txBody>
      </p:sp>
      <p:sp>
        <p:nvSpPr>
          <p:cNvPr id="111" name="Rectangle 110">
            <a:extLst>
              <a:ext uri="{FF2B5EF4-FFF2-40B4-BE49-F238E27FC236}">
                <a16:creationId xmlns:a16="http://schemas.microsoft.com/office/drawing/2014/main" id="{8D236A6A-7F4E-4051-A65E-D7D1BBF6C702}"/>
              </a:ext>
            </a:extLst>
          </p:cNvPr>
          <p:cNvSpPr/>
          <p:nvPr/>
        </p:nvSpPr>
        <p:spPr bwMode="auto">
          <a:xfrm>
            <a:off x="5169702" y="2070324"/>
            <a:ext cx="2395141" cy="2816497"/>
          </a:xfrm>
          <a:prstGeom prst="rect">
            <a:avLst/>
          </a:pr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Transform</a:t>
            </a:r>
          </a:p>
        </p:txBody>
      </p:sp>
      <p:sp>
        <p:nvSpPr>
          <p:cNvPr id="112" name="Rectangle 111">
            <a:extLst>
              <a:ext uri="{FF2B5EF4-FFF2-40B4-BE49-F238E27FC236}">
                <a16:creationId xmlns:a16="http://schemas.microsoft.com/office/drawing/2014/main" id="{67CBD93F-94B4-48C6-BCFB-21691532BBFF}"/>
              </a:ext>
            </a:extLst>
          </p:cNvPr>
          <p:cNvSpPr/>
          <p:nvPr/>
        </p:nvSpPr>
        <p:spPr bwMode="auto">
          <a:xfrm>
            <a:off x="2598420" y="2070325"/>
            <a:ext cx="7536180" cy="2812943"/>
          </a:xfrm>
          <a:prstGeom prst="rect">
            <a:avLst/>
          </a:pr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Segoe UI" pitchFamily="34" charset="0"/>
                <a:cs typeface="Segoe UI" pitchFamily="34" charset="0"/>
              </a:rPr>
              <a:t>2</a:t>
            </a:r>
          </a:p>
        </p:txBody>
      </p:sp>
      <p:sp>
        <p:nvSpPr>
          <p:cNvPr id="110" name="empowering world's worker">
            <a:extLst>
              <a:ext uri="{FF2B5EF4-FFF2-40B4-BE49-F238E27FC236}">
                <a16:creationId xmlns:a16="http://schemas.microsoft.com/office/drawing/2014/main" id="{CA22D245-7F7C-4ED6-A47F-2DD8C6502B07}"/>
              </a:ext>
            </a:extLst>
          </p:cNvPr>
          <p:cNvSpPr/>
          <p:nvPr/>
        </p:nvSpPr>
        <p:spPr bwMode="auto">
          <a:xfrm>
            <a:off x="2809750" y="1076019"/>
            <a:ext cx="6582764" cy="276999"/>
          </a:xfrm>
          <a:prstGeom prst="rect">
            <a:avLst/>
          </a:prstGeom>
        </p:spPr>
        <p:txBody>
          <a:bodyPr vert="horz" wrap="none" lIns="0" tIns="0" rIns="0" bIns="0" rtlCol="0" anchor="t">
            <a:spAutoFit/>
          </a:bodyPr>
          <a:lstStyle/>
          <a:p>
            <a:pPr marL="0" marR="0" lvl="0" indent="0" algn="ctr" defTabSz="797968" rtl="0" eaLnBrk="1" fontAlgn="auto" latinLnBrk="0" hangingPunct="1">
              <a:lnSpc>
                <a:spcPct val="90000"/>
              </a:lnSpc>
              <a:spcBef>
                <a:spcPct val="0"/>
              </a:spcBef>
              <a:spcAft>
                <a:spcPts val="80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panose="020B0502040204020203" pitchFamily="34" charset="0"/>
                <a:ea typeface="+mn-ea"/>
                <a:cs typeface="Segoe UI" panose="020B0502040204020203" pitchFamily="34" charset="0"/>
              </a:rPr>
              <a:t>Limitless analytics service with unmatched time to insight</a:t>
            </a:r>
            <a:endParaRPr kumimoji="0" lang="en-US" sz="2000" b="0" i="0" u="none" strike="noStrike" kern="1200" cap="none" spc="0" normalizeH="0" baseline="0" noProof="0" dirty="0">
              <a:ln w="3175">
                <a:noFill/>
              </a:ln>
              <a:solidFill>
                <a:schemeClr val="accent1"/>
              </a:solidFill>
              <a:effectLst/>
              <a:uLnTx/>
              <a:uFillTx/>
              <a:latin typeface="Calibri" panose="020F0502020204030204"/>
              <a:ea typeface="+mn-ea"/>
              <a:cs typeface="Segoe UI Semibold"/>
            </a:endParaRPr>
          </a:p>
        </p:txBody>
      </p:sp>
      <p:grpSp>
        <p:nvGrpSpPr>
          <p:cNvPr id="54" name="Group 53">
            <a:extLst>
              <a:ext uri="{FF2B5EF4-FFF2-40B4-BE49-F238E27FC236}">
                <a16:creationId xmlns:a16="http://schemas.microsoft.com/office/drawing/2014/main" id="{0E8C6CF2-C989-4111-B5C6-964D031458D6}"/>
              </a:ext>
            </a:extLst>
          </p:cNvPr>
          <p:cNvGrpSpPr/>
          <p:nvPr/>
        </p:nvGrpSpPr>
        <p:grpSpPr>
          <a:xfrm>
            <a:off x="10929673" y="3477201"/>
            <a:ext cx="516844" cy="392642"/>
            <a:chOff x="10632888" y="3546485"/>
            <a:chExt cx="599259" cy="455253"/>
          </a:xfrm>
          <a:solidFill>
            <a:schemeClr val="accent1"/>
          </a:solidFill>
        </p:grpSpPr>
        <p:sp>
          <p:nvSpPr>
            <p:cNvPr id="63" name="Freeform 13">
              <a:extLst>
                <a:ext uri="{FF2B5EF4-FFF2-40B4-BE49-F238E27FC236}">
                  <a16:creationId xmlns:a16="http://schemas.microsoft.com/office/drawing/2014/main" id="{FDC64F4F-EF40-48B0-A4B8-55E08CA3C9E3}"/>
                </a:ext>
              </a:extLst>
            </p:cNvPr>
            <p:cNvSpPr>
              <a:spLocks/>
            </p:cNvSpPr>
            <p:nvPr/>
          </p:nvSpPr>
          <p:spPr bwMode="auto">
            <a:xfrm>
              <a:off x="10632888" y="3546485"/>
              <a:ext cx="599259" cy="394862"/>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 name="Freeform 14">
              <a:extLst>
                <a:ext uri="{FF2B5EF4-FFF2-40B4-BE49-F238E27FC236}">
                  <a16:creationId xmlns:a16="http://schemas.microsoft.com/office/drawing/2014/main" id="{51205F16-5BD6-4EAB-9B07-EDF8B5489119}"/>
                </a:ext>
              </a:extLst>
            </p:cNvPr>
            <p:cNvSpPr>
              <a:spLocks/>
            </p:cNvSpPr>
            <p:nvPr/>
          </p:nvSpPr>
          <p:spPr bwMode="auto">
            <a:xfrm>
              <a:off x="10744378" y="3860052"/>
              <a:ext cx="65036" cy="141686"/>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5" name="Freeform 15">
              <a:extLst>
                <a:ext uri="{FF2B5EF4-FFF2-40B4-BE49-F238E27FC236}">
                  <a16:creationId xmlns:a16="http://schemas.microsoft.com/office/drawing/2014/main" id="{C42BE527-A7BC-4DD0-B28F-37CFC169F9C3}"/>
                </a:ext>
              </a:extLst>
            </p:cNvPr>
            <p:cNvSpPr>
              <a:spLocks/>
            </p:cNvSpPr>
            <p:nvPr/>
          </p:nvSpPr>
          <p:spPr bwMode="auto">
            <a:xfrm>
              <a:off x="10846577" y="3739271"/>
              <a:ext cx="67359" cy="262467"/>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6" name="Freeform 16">
              <a:extLst>
                <a:ext uri="{FF2B5EF4-FFF2-40B4-BE49-F238E27FC236}">
                  <a16:creationId xmlns:a16="http://schemas.microsoft.com/office/drawing/2014/main" id="{83814C9D-58BD-4987-ADBD-18020A1860C8}"/>
                </a:ext>
              </a:extLst>
            </p:cNvPr>
            <p:cNvSpPr>
              <a:spLocks/>
            </p:cNvSpPr>
            <p:nvPr/>
          </p:nvSpPr>
          <p:spPr bwMode="auto">
            <a:xfrm>
              <a:off x="11053298" y="3655653"/>
              <a:ext cx="67359" cy="346085"/>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Freeform 17">
              <a:extLst>
                <a:ext uri="{FF2B5EF4-FFF2-40B4-BE49-F238E27FC236}">
                  <a16:creationId xmlns:a16="http://schemas.microsoft.com/office/drawing/2014/main" id="{ACF1F78F-3564-4C59-A40D-F2FC64954079}"/>
                </a:ext>
              </a:extLst>
            </p:cNvPr>
            <p:cNvSpPr>
              <a:spLocks/>
            </p:cNvSpPr>
            <p:nvPr/>
          </p:nvSpPr>
          <p:spPr bwMode="auto">
            <a:xfrm>
              <a:off x="10951099" y="3788048"/>
              <a:ext cx="65036" cy="213690"/>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5" name="Rectangle 54">
            <a:extLst>
              <a:ext uri="{FF2B5EF4-FFF2-40B4-BE49-F238E27FC236}">
                <a16:creationId xmlns:a16="http://schemas.microsoft.com/office/drawing/2014/main" id="{E02C4CEC-78D9-47D7-AE9D-09A7BE49F4D2}"/>
              </a:ext>
            </a:extLst>
          </p:cNvPr>
          <p:cNvSpPr/>
          <p:nvPr/>
        </p:nvSpPr>
        <p:spPr>
          <a:xfrm>
            <a:off x="10689368" y="3899525"/>
            <a:ext cx="997453" cy="338554"/>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Semibold"/>
                <a:ea typeface="+mn-ea"/>
                <a:cs typeface="Segoe UI" pitchFamily="34" charset="0"/>
              </a:rPr>
              <a:t>Power BI</a:t>
            </a:r>
          </a:p>
        </p:txBody>
      </p:sp>
      <p:grpSp>
        <p:nvGrpSpPr>
          <p:cNvPr id="56" name="Group 55">
            <a:extLst>
              <a:ext uri="{FF2B5EF4-FFF2-40B4-BE49-F238E27FC236}">
                <a16:creationId xmlns:a16="http://schemas.microsoft.com/office/drawing/2014/main" id="{91CD044D-F764-46BD-8960-5B7A5FB90F4C}"/>
              </a:ext>
              <a:ext uri="{C183D7F6-B498-43B3-948B-1728B52AA6E4}">
                <adec:decorative xmlns:adec="http://schemas.microsoft.com/office/drawing/2017/decorative" val="1"/>
              </a:ext>
            </a:extLst>
          </p:cNvPr>
          <p:cNvGrpSpPr/>
          <p:nvPr/>
        </p:nvGrpSpPr>
        <p:grpSpPr>
          <a:xfrm>
            <a:off x="10018643" y="3715653"/>
            <a:ext cx="578615" cy="101924"/>
            <a:chOff x="9734668" y="3830887"/>
            <a:chExt cx="578615" cy="101924"/>
          </a:xfrm>
        </p:grpSpPr>
        <p:cxnSp>
          <p:nvCxnSpPr>
            <p:cNvPr id="61" name="Straight Connector 60">
              <a:extLst>
                <a:ext uri="{FF2B5EF4-FFF2-40B4-BE49-F238E27FC236}">
                  <a16:creationId xmlns:a16="http://schemas.microsoft.com/office/drawing/2014/main" id="{707103D2-3469-47B2-98F9-1B85900A1D17}"/>
                </a:ext>
              </a:extLst>
            </p:cNvPr>
            <p:cNvCxnSpPr>
              <a:cxnSpLocks/>
            </p:cNvCxnSpPr>
            <p:nvPr/>
          </p:nvCxnSpPr>
          <p:spPr>
            <a:xfrm flipH="1">
              <a:off x="9734668" y="3881849"/>
              <a:ext cx="578615"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62" name="Rectangle 20">
              <a:extLst>
                <a:ext uri="{FF2B5EF4-FFF2-40B4-BE49-F238E27FC236}">
                  <a16:creationId xmlns:a16="http://schemas.microsoft.com/office/drawing/2014/main" id="{20842B5D-9F6E-4386-85C7-7A2E0744A9BF}"/>
                </a:ext>
              </a:extLst>
            </p:cNvPr>
            <p:cNvSpPr/>
            <p:nvPr/>
          </p:nvSpPr>
          <p:spPr bwMode="auto">
            <a:xfrm rot="18900000" flipH="1" flipV="1">
              <a:off x="10196598" y="3830887"/>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 name="Group 43" descr="On-prem data, Cloud data, SaaS data">
            <a:extLst>
              <a:ext uri="{FF2B5EF4-FFF2-40B4-BE49-F238E27FC236}">
                <a16:creationId xmlns:a16="http://schemas.microsoft.com/office/drawing/2014/main" id="{58987BFE-952D-4E8F-866A-E7EB14937427}"/>
              </a:ext>
            </a:extLst>
          </p:cNvPr>
          <p:cNvGrpSpPr/>
          <p:nvPr/>
        </p:nvGrpSpPr>
        <p:grpSpPr>
          <a:xfrm>
            <a:off x="399628" y="2574562"/>
            <a:ext cx="1824014" cy="2384106"/>
            <a:chOff x="399628" y="2689796"/>
            <a:chExt cx="1824014" cy="2384106"/>
          </a:xfrm>
        </p:grpSpPr>
        <p:sp>
          <p:nvSpPr>
            <p:cNvPr id="80" name="Rectangle 79">
              <a:extLst>
                <a:ext uri="{FF2B5EF4-FFF2-40B4-BE49-F238E27FC236}">
                  <a16:creationId xmlns:a16="http://schemas.microsoft.com/office/drawing/2014/main" id="{6D7D03C6-8611-4ACF-BFB2-5D72F5224F47}"/>
                </a:ext>
              </a:extLst>
            </p:cNvPr>
            <p:cNvSpPr/>
            <p:nvPr/>
          </p:nvSpPr>
          <p:spPr bwMode="auto">
            <a:xfrm>
              <a:off x="399628" y="3652606"/>
              <a:ext cx="1574484" cy="458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UI Semibold"/>
                  <a:ea typeface="+mn-ea"/>
                  <a:cs typeface="Segoe UI" pitchFamily="34" charset="0"/>
                </a:rPr>
                <a:t>Cloud data</a:t>
              </a:r>
            </a:p>
          </p:txBody>
        </p:sp>
        <p:sp>
          <p:nvSpPr>
            <p:cNvPr id="81" name="Rectangle 80">
              <a:extLst>
                <a:ext uri="{FF2B5EF4-FFF2-40B4-BE49-F238E27FC236}">
                  <a16:creationId xmlns:a16="http://schemas.microsoft.com/office/drawing/2014/main" id="{876B0671-D5DA-4DB5-8235-F4B0BC535D38}"/>
                </a:ext>
              </a:extLst>
            </p:cNvPr>
            <p:cNvSpPr/>
            <p:nvPr/>
          </p:nvSpPr>
          <p:spPr bwMode="auto">
            <a:xfrm>
              <a:off x="399628" y="4615417"/>
              <a:ext cx="1680163" cy="458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UI Semibold"/>
                  <a:ea typeface="+mn-ea"/>
                  <a:cs typeface="Segoe UI" pitchFamily="34" charset="0"/>
                </a:rPr>
                <a:t>SaaS data</a:t>
              </a:r>
            </a:p>
          </p:txBody>
        </p:sp>
        <p:sp>
          <p:nvSpPr>
            <p:cNvPr id="82" name="Rectangle 81">
              <a:extLst>
                <a:ext uri="{FF2B5EF4-FFF2-40B4-BE49-F238E27FC236}">
                  <a16:creationId xmlns:a16="http://schemas.microsoft.com/office/drawing/2014/main" id="{BFFA5DC4-049B-4338-A6D5-B24F6F1DBC89}"/>
                </a:ext>
              </a:extLst>
            </p:cNvPr>
            <p:cNvSpPr/>
            <p:nvPr/>
          </p:nvSpPr>
          <p:spPr bwMode="auto">
            <a:xfrm>
              <a:off x="399628" y="2689796"/>
              <a:ext cx="1824014" cy="458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Semibold"/>
                  <a:ea typeface="+mn-ea"/>
                  <a:cs typeface="Segoe UI" pitchFamily="34" charset="0"/>
                </a:rPr>
                <a:t>On-premises data</a:t>
              </a:r>
            </a:p>
          </p:txBody>
        </p:sp>
      </p:grpSp>
      <p:sp>
        <p:nvSpPr>
          <p:cNvPr id="58" name="Rectangle 11">
            <a:extLst>
              <a:ext uri="{FF2B5EF4-FFF2-40B4-BE49-F238E27FC236}">
                <a16:creationId xmlns:a16="http://schemas.microsoft.com/office/drawing/2014/main" id="{CE46F58D-6BE6-447E-B459-E5DCF253FE76}"/>
              </a:ext>
            </a:extLst>
          </p:cNvPr>
          <p:cNvSpPr/>
          <p:nvPr/>
        </p:nvSpPr>
        <p:spPr bwMode="auto">
          <a:xfrm rot="5400000">
            <a:off x="1181884" y="3642872"/>
            <a:ext cx="1905174" cy="247486"/>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98EFE331-2FD6-5E45-B4EA-FF4AD7C13550}"/>
              </a:ext>
            </a:extLst>
          </p:cNvPr>
          <p:cNvGrpSpPr/>
          <p:nvPr/>
        </p:nvGrpSpPr>
        <p:grpSpPr>
          <a:xfrm>
            <a:off x="2010728" y="3723566"/>
            <a:ext cx="705041" cy="101924"/>
            <a:chOff x="2010728" y="3723566"/>
            <a:chExt cx="705041" cy="101924"/>
          </a:xfrm>
        </p:grpSpPr>
        <p:cxnSp>
          <p:nvCxnSpPr>
            <p:cNvPr id="59" name="Straight Connector 58">
              <a:extLst>
                <a:ext uri="{FF2B5EF4-FFF2-40B4-BE49-F238E27FC236}">
                  <a16:creationId xmlns:a16="http://schemas.microsoft.com/office/drawing/2014/main" id="{E0EDC2E3-4A41-4C5B-8520-97F77227E51B}"/>
                </a:ext>
              </a:extLst>
            </p:cNvPr>
            <p:cNvCxnSpPr>
              <a:cxnSpLocks/>
            </p:cNvCxnSpPr>
            <p:nvPr/>
          </p:nvCxnSpPr>
          <p:spPr>
            <a:xfrm>
              <a:off x="2010728" y="3766615"/>
              <a:ext cx="705041"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60" name="Rectangle 20">
              <a:extLst>
                <a:ext uri="{FF2B5EF4-FFF2-40B4-BE49-F238E27FC236}">
                  <a16:creationId xmlns:a16="http://schemas.microsoft.com/office/drawing/2014/main" id="{1745F656-1022-4EA3-BC6E-589C3318E4B3}"/>
                </a:ext>
              </a:extLst>
            </p:cNvPr>
            <p:cNvSpPr/>
            <p:nvPr/>
          </p:nvSpPr>
          <p:spPr bwMode="auto">
            <a:xfrm rot="8100000">
              <a:off x="2595204" y="3723566"/>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14" name="Graphic 113">
            <a:extLst>
              <a:ext uri="{FF2B5EF4-FFF2-40B4-BE49-F238E27FC236}">
                <a16:creationId xmlns:a16="http://schemas.microsoft.com/office/drawing/2014/main" id="{1DCD1C54-D54B-4A36-8994-1207C6D1C1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3820" y="5088266"/>
            <a:ext cx="491319" cy="491319"/>
          </a:xfrm>
          <a:prstGeom prst="rect">
            <a:avLst/>
          </a:prstGeom>
        </p:spPr>
      </p:pic>
      <p:sp>
        <p:nvSpPr>
          <p:cNvPr id="115" name="Rectangle 114">
            <a:extLst>
              <a:ext uri="{FF2B5EF4-FFF2-40B4-BE49-F238E27FC236}">
                <a16:creationId xmlns:a16="http://schemas.microsoft.com/office/drawing/2014/main" id="{9193E60A-9FDF-414F-8CFB-408DB2BEB01A}"/>
              </a:ext>
            </a:extLst>
          </p:cNvPr>
          <p:cNvSpPr/>
          <p:nvPr/>
        </p:nvSpPr>
        <p:spPr bwMode="auto">
          <a:xfrm>
            <a:off x="5369171" y="5200373"/>
            <a:ext cx="2508505" cy="304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Segoe UI" pitchFamily="34" charset="0"/>
              </a:rPr>
              <a:t>Azure Data Lake Storage</a:t>
            </a:r>
          </a:p>
        </p:txBody>
      </p:sp>
      <p:grpSp>
        <p:nvGrpSpPr>
          <p:cNvPr id="13" name="Group 12">
            <a:extLst>
              <a:ext uri="{FF2B5EF4-FFF2-40B4-BE49-F238E27FC236}">
                <a16:creationId xmlns:a16="http://schemas.microsoft.com/office/drawing/2014/main" id="{679A82AE-44BC-4E10-B1A5-A92C929AC15F}"/>
              </a:ext>
            </a:extLst>
          </p:cNvPr>
          <p:cNvGrpSpPr/>
          <p:nvPr/>
        </p:nvGrpSpPr>
        <p:grpSpPr>
          <a:xfrm>
            <a:off x="2798904" y="2247829"/>
            <a:ext cx="7135212" cy="2397655"/>
            <a:chOff x="2798904" y="7272245"/>
            <a:chExt cx="7135212" cy="2397655"/>
          </a:xfrm>
        </p:grpSpPr>
        <p:sp>
          <p:nvSpPr>
            <p:cNvPr id="78" name="Rectangle 77">
              <a:extLst>
                <a:ext uri="{FF2B5EF4-FFF2-40B4-BE49-F238E27FC236}">
                  <a16:creationId xmlns:a16="http://schemas.microsoft.com/office/drawing/2014/main" id="{9221637D-E609-492A-BDF3-8F9E2EF5505C}"/>
                </a:ext>
              </a:extLst>
            </p:cNvPr>
            <p:cNvSpPr/>
            <p:nvPr/>
          </p:nvSpPr>
          <p:spPr bwMode="auto">
            <a:xfrm>
              <a:off x="2798904" y="9230988"/>
              <a:ext cx="3547699" cy="4389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SQL</a:t>
              </a:r>
            </a:p>
          </p:txBody>
        </p:sp>
        <p:sp>
          <p:nvSpPr>
            <p:cNvPr id="79" name="Rectangle 78">
              <a:extLst>
                <a:ext uri="{FF2B5EF4-FFF2-40B4-BE49-F238E27FC236}">
                  <a16:creationId xmlns:a16="http://schemas.microsoft.com/office/drawing/2014/main" id="{8E3A5F9F-E5E7-46A5-91F4-B9807E82E1BE}"/>
                </a:ext>
              </a:extLst>
            </p:cNvPr>
            <p:cNvSpPr/>
            <p:nvPr/>
          </p:nvSpPr>
          <p:spPr bwMode="auto">
            <a:xfrm>
              <a:off x="6386417" y="9230988"/>
              <a:ext cx="3547699" cy="4389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sp>
          <p:nvSpPr>
            <p:cNvPr id="77" name="TextBox 76">
              <a:extLst>
                <a:ext uri="{FF2B5EF4-FFF2-40B4-BE49-F238E27FC236}">
                  <a16:creationId xmlns:a16="http://schemas.microsoft.com/office/drawing/2014/main" id="{FDFFC413-B91D-4680-ADA5-E66CB174A10E}"/>
                </a:ext>
              </a:extLst>
            </p:cNvPr>
            <p:cNvSpPr txBox="1"/>
            <p:nvPr/>
          </p:nvSpPr>
          <p:spPr>
            <a:xfrm>
              <a:off x="5484608" y="8863512"/>
              <a:ext cx="1763817"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mn-cs"/>
                </a:rPr>
                <a:t>Analytics Runtimes</a:t>
              </a:r>
            </a:p>
          </p:txBody>
        </p:sp>
        <p:sp>
          <p:nvSpPr>
            <p:cNvPr id="130" name="Rectangle 129">
              <a:extLst>
                <a:ext uri="{FF2B5EF4-FFF2-40B4-BE49-F238E27FC236}">
                  <a16:creationId xmlns:a16="http://schemas.microsoft.com/office/drawing/2014/main" id="{4E7EF37B-B8B2-480B-8171-2D3716EC3024}"/>
                </a:ext>
              </a:extLst>
            </p:cNvPr>
            <p:cNvSpPr/>
            <p:nvPr/>
          </p:nvSpPr>
          <p:spPr bwMode="auto">
            <a:xfrm>
              <a:off x="2809750" y="7731006"/>
              <a:ext cx="7113522" cy="440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Synapse Studio</a:t>
              </a:r>
            </a:p>
          </p:txBody>
        </p:sp>
        <p:sp>
          <p:nvSpPr>
            <p:cNvPr id="30" name="TextBox 29">
              <a:extLst>
                <a:ext uri="{FF2B5EF4-FFF2-40B4-BE49-F238E27FC236}">
                  <a16:creationId xmlns:a16="http://schemas.microsoft.com/office/drawing/2014/main" id="{217B032D-ECBD-4F2A-B940-D9B644118833}"/>
                </a:ext>
              </a:extLst>
            </p:cNvPr>
            <p:cNvSpPr txBox="1"/>
            <p:nvPr/>
          </p:nvSpPr>
          <p:spPr>
            <a:xfrm>
              <a:off x="5498491" y="7272245"/>
              <a:ext cx="1736053"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mn-cs"/>
                </a:rPr>
                <a:t>Unified experience</a:t>
              </a:r>
            </a:p>
          </p:txBody>
        </p:sp>
        <p:sp>
          <p:nvSpPr>
            <p:cNvPr id="32" name="Rectangle 31">
              <a:extLst>
                <a:ext uri="{FF2B5EF4-FFF2-40B4-BE49-F238E27FC236}">
                  <a16:creationId xmlns:a16="http://schemas.microsoft.com/office/drawing/2014/main" id="{DB85D54F-C574-4CE3-BC47-B9353720A584}"/>
                </a:ext>
              </a:extLst>
            </p:cNvPr>
            <p:cNvSpPr/>
            <p:nvPr/>
          </p:nvSpPr>
          <p:spPr bwMode="auto">
            <a:xfrm>
              <a:off x="2809750" y="8218325"/>
              <a:ext cx="1748611" cy="438912"/>
            </a:xfrm>
            <a:prstGeom prst="rect">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Integration</a:t>
              </a:r>
            </a:p>
          </p:txBody>
        </p:sp>
        <p:sp>
          <p:nvSpPr>
            <p:cNvPr id="33" name="Rectangle 32">
              <a:extLst>
                <a:ext uri="{FF2B5EF4-FFF2-40B4-BE49-F238E27FC236}">
                  <a16:creationId xmlns:a16="http://schemas.microsoft.com/office/drawing/2014/main" id="{39EED645-4F86-46EB-9792-BA1A5EF86156}"/>
                </a:ext>
              </a:extLst>
            </p:cNvPr>
            <p:cNvSpPr/>
            <p:nvPr/>
          </p:nvSpPr>
          <p:spPr bwMode="auto">
            <a:xfrm>
              <a:off x="4598054" y="8218325"/>
              <a:ext cx="1748611" cy="438912"/>
            </a:xfrm>
            <a:prstGeom prst="rect">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Management</a:t>
              </a:r>
            </a:p>
          </p:txBody>
        </p:sp>
        <p:sp>
          <p:nvSpPr>
            <p:cNvPr id="34" name="Rectangle 33">
              <a:extLst>
                <a:ext uri="{FF2B5EF4-FFF2-40B4-BE49-F238E27FC236}">
                  <a16:creationId xmlns:a16="http://schemas.microsoft.com/office/drawing/2014/main" id="{F9B6B295-A7B4-4DBE-BE87-44ACD60DB359}"/>
                </a:ext>
              </a:extLst>
            </p:cNvPr>
            <p:cNvSpPr/>
            <p:nvPr/>
          </p:nvSpPr>
          <p:spPr bwMode="auto">
            <a:xfrm>
              <a:off x="6386357" y="8218325"/>
              <a:ext cx="1748611" cy="438912"/>
            </a:xfrm>
            <a:prstGeom prst="rect">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Monitoring</a:t>
              </a:r>
            </a:p>
          </p:txBody>
        </p:sp>
        <p:sp>
          <p:nvSpPr>
            <p:cNvPr id="35" name="Rectangle 34">
              <a:extLst>
                <a:ext uri="{FF2B5EF4-FFF2-40B4-BE49-F238E27FC236}">
                  <a16:creationId xmlns:a16="http://schemas.microsoft.com/office/drawing/2014/main" id="{82061873-4B0D-4BC4-8155-0C0C99478D3A}"/>
                </a:ext>
              </a:extLst>
            </p:cNvPr>
            <p:cNvSpPr/>
            <p:nvPr/>
          </p:nvSpPr>
          <p:spPr bwMode="auto">
            <a:xfrm>
              <a:off x="8174661" y="8218325"/>
              <a:ext cx="1748611" cy="438912"/>
            </a:xfrm>
            <a:prstGeom prst="rect">
              <a:avLst/>
            </a:prstGeom>
            <a:solidFill>
              <a:srgbClr val="5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Security</a:t>
              </a:r>
            </a:p>
          </p:txBody>
        </p:sp>
        <p:pic>
          <p:nvPicPr>
            <p:cNvPr id="129" name="Picture 4">
              <a:extLst>
                <a:ext uri="{FF2B5EF4-FFF2-40B4-BE49-F238E27FC236}">
                  <a16:creationId xmlns:a16="http://schemas.microsoft.com/office/drawing/2014/main" id="{826ABB0A-6C13-4E3D-8A20-39379DF9883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99918" y="9262840"/>
              <a:ext cx="720696" cy="3752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B2E65F31-5173-7343-97C6-D572CD98FECF}"/>
              </a:ext>
            </a:extLst>
          </p:cNvPr>
          <p:cNvGrpSpPr/>
          <p:nvPr/>
        </p:nvGrpSpPr>
        <p:grpSpPr>
          <a:xfrm>
            <a:off x="4807938" y="2120390"/>
            <a:ext cx="4639408" cy="2310720"/>
            <a:chOff x="4807938" y="2371420"/>
            <a:chExt cx="4639408" cy="2310720"/>
          </a:xfrm>
        </p:grpSpPr>
        <p:sp>
          <p:nvSpPr>
            <p:cNvPr id="2" name="TextBox 1">
              <a:extLst>
                <a:ext uri="{FF2B5EF4-FFF2-40B4-BE49-F238E27FC236}">
                  <a16:creationId xmlns:a16="http://schemas.microsoft.com/office/drawing/2014/main" id="{03829988-4B02-429C-B589-B9A387CFB790}"/>
                </a:ext>
              </a:extLst>
            </p:cNvPr>
            <p:cNvSpPr txBox="1"/>
            <p:nvPr/>
          </p:nvSpPr>
          <p:spPr>
            <a:xfrm>
              <a:off x="8571379" y="4528252"/>
              <a:ext cx="875967" cy="153888"/>
            </a:xfrm>
            <a:prstGeom prst="rect">
              <a:avLst/>
            </a:prstGeom>
            <a:noFill/>
          </p:spPr>
          <p:txBody>
            <a:bodyPr wrap="square" lIns="0" tIns="0" rIns="0" bIns="0" rtlCol="0">
              <a:spAutoFit/>
            </a:bodyPr>
            <a:lstStyle/>
            <a:p>
              <a:pPr algn="l"/>
              <a:r>
                <a:rPr lang="en-US" sz="1000" b="1" dirty="0">
                  <a:solidFill>
                    <a:schemeClr val="accent2"/>
                  </a:solidFill>
                  <a:latin typeface="+mj-lt"/>
                </a:rPr>
                <a:t>PREVIEW</a:t>
              </a:r>
            </a:p>
          </p:txBody>
        </p:sp>
        <p:sp>
          <p:nvSpPr>
            <p:cNvPr id="47" name="TextBox 46">
              <a:extLst>
                <a:ext uri="{FF2B5EF4-FFF2-40B4-BE49-F238E27FC236}">
                  <a16:creationId xmlns:a16="http://schemas.microsoft.com/office/drawing/2014/main" id="{0715F172-2D67-41C1-B66E-F9BBAD82C9CB}"/>
                </a:ext>
              </a:extLst>
            </p:cNvPr>
            <p:cNvSpPr txBox="1"/>
            <p:nvPr/>
          </p:nvSpPr>
          <p:spPr>
            <a:xfrm>
              <a:off x="4807938" y="4514940"/>
              <a:ext cx="875967" cy="153888"/>
            </a:xfrm>
            <a:prstGeom prst="rect">
              <a:avLst/>
            </a:prstGeom>
            <a:noFill/>
          </p:spPr>
          <p:txBody>
            <a:bodyPr wrap="square" lIns="0" tIns="0" rIns="0" bIns="0" rtlCol="0">
              <a:spAutoFit/>
            </a:bodyPr>
            <a:lstStyle/>
            <a:p>
              <a:pPr algn="l"/>
              <a:r>
                <a:rPr lang="en-US" sz="1000" b="1" dirty="0">
                  <a:solidFill>
                    <a:schemeClr val="accent2"/>
                  </a:solidFill>
                  <a:latin typeface="+mj-lt"/>
                </a:rPr>
                <a:t>GA</a:t>
              </a:r>
            </a:p>
          </p:txBody>
        </p:sp>
        <p:sp>
          <p:nvSpPr>
            <p:cNvPr id="46" name="TextBox 45">
              <a:extLst>
                <a:ext uri="{FF2B5EF4-FFF2-40B4-BE49-F238E27FC236}">
                  <a16:creationId xmlns:a16="http://schemas.microsoft.com/office/drawing/2014/main" id="{F415393C-5913-4004-9017-C2553BC9B0CB}"/>
                </a:ext>
              </a:extLst>
            </p:cNvPr>
            <p:cNvSpPr txBox="1"/>
            <p:nvPr/>
          </p:nvSpPr>
          <p:spPr>
            <a:xfrm>
              <a:off x="5498491" y="2371420"/>
              <a:ext cx="875967" cy="153888"/>
            </a:xfrm>
            <a:prstGeom prst="rect">
              <a:avLst/>
            </a:prstGeom>
            <a:noFill/>
          </p:spPr>
          <p:txBody>
            <a:bodyPr wrap="square" lIns="0" tIns="0" rIns="0" bIns="0" rtlCol="0">
              <a:spAutoFit/>
            </a:bodyPr>
            <a:lstStyle/>
            <a:p>
              <a:pPr algn="l"/>
              <a:r>
                <a:rPr lang="en-US" sz="1000" b="1" dirty="0">
                  <a:solidFill>
                    <a:schemeClr val="accent1"/>
                  </a:solidFill>
                  <a:latin typeface="+mj-lt"/>
                </a:rPr>
                <a:t>PREVIEW</a:t>
              </a:r>
            </a:p>
          </p:txBody>
        </p:sp>
      </p:grpSp>
      <p:sp>
        <p:nvSpPr>
          <p:cNvPr id="48" name="Title 1">
            <a:extLst>
              <a:ext uri="{FF2B5EF4-FFF2-40B4-BE49-F238E27FC236}">
                <a16:creationId xmlns:a16="http://schemas.microsoft.com/office/drawing/2014/main" id="{B3C3E684-E446-2449-A874-384837A90CDF}"/>
              </a:ext>
            </a:extLst>
          </p:cNvPr>
          <p:cNvSpPr txBox="1">
            <a:spLocks/>
          </p:cNvSpPr>
          <p:nvPr/>
        </p:nvSpPr>
        <p:spPr>
          <a:xfrm>
            <a:off x="472956" y="464956"/>
            <a:ext cx="1135793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pPr algn="ctr">
              <a:defRPr/>
            </a:pPr>
            <a:r>
              <a:rPr lang="en-US" sz="3200" dirty="0">
                <a:solidFill>
                  <a:schemeClr val="bg1"/>
                </a:solidFill>
              </a:rPr>
              <a:t>Azure Synapse Analytics</a:t>
            </a:r>
          </a:p>
        </p:txBody>
      </p:sp>
    </p:spTree>
    <p:extLst>
      <p:ext uri="{BB962C8B-B14F-4D97-AF65-F5344CB8AC3E}">
        <p14:creationId xmlns:p14="http://schemas.microsoft.com/office/powerpoint/2010/main" val="41043348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08"/>
                                        </p:tgtEl>
                                      </p:cBhvr>
                                    </p:animEffect>
                                    <p:set>
                                      <p:cBhvr>
                                        <p:cTn id="7" dur="1" fill="hold">
                                          <p:stCondLst>
                                            <p:cond delay="499"/>
                                          </p:stCondLst>
                                        </p:cTn>
                                        <p:tgtEl>
                                          <p:spTgt spid="10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1"/>
                                        </p:tgtEl>
                                      </p:cBhvr>
                                    </p:animEffect>
                                    <p:set>
                                      <p:cBhvr>
                                        <p:cTn id="10" dur="1" fill="hold">
                                          <p:stCondLst>
                                            <p:cond delay="499"/>
                                          </p:stCondLst>
                                        </p:cTn>
                                        <p:tgtEl>
                                          <p:spTgt spid="11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09"/>
                                        </p:tgtEl>
                                      </p:cBhvr>
                                    </p:animEffect>
                                    <p:set>
                                      <p:cBhvr>
                                        <p:cTn id="13" dur="1" fill="hold">
                                          <p:stCondLst>
                                            <p:cond delay="499"/>
                                          </p:stCondLst>
                                        </p:cTn>
                                        <p:tgtEl>
                                          <p:spTgt spid="10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par>
                                <p:cTn id="20" presetID="42" presetClass="path" presetSubtype="0" decel="100000" fill="hold" grpId="1" nodeType="withEffect">
                                  <p:stCondLst>
                                    <p:cond delay="0"/>
                                  </p:stCondLst>
                                  <p:childTnLst>
                                    <p:animMotion origin="layout" path="M -6.25E-7 -3.33333E-6 L -6.25E-7 0.01898 " pathEditMode="relative" rAng="0" ptsTypes="AA">
                                      <p:cBhvr>
                                        <p:cTn id="21" dur="500" spd="-100000" fill="hold"/>
                                        <p:tgtEl>
                                          <p:spTgt spid="110"/>
                                        </p:tgtEl>
                                        <p:attrNameLst>
                                          <p:attrName>ppt_x</p:attrName>
                                          <p:attrName>ppt_y</p:attrName>
                                        </p:attrNameLst>
                                      </p:cBhvr>
                                      <p:rCtr x="0" y="949"/>
                                    </p:animMotion>
                                  </p:childTnLst>
                                </p:cTn>
                              </p:par>
                              <p:par>
                                <p:cTn id="22" presetID="10" presetClass="entr" presetSubtype="0" fill="hold" nodeType="withEffect">
                                  <p:stCondLst>
                                    <p:cond delay="1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42" presetClass="path" presetSubtype="0" decel="100000" fill="hold" nodeType="withEffect">
                                  <p:stCondLst>
                                    <p:cond delay="100"/>
                                  </p:stCondLst>
                                  <p:childTnLst>
                                    <p:animMotion origin="layout" path="M 4.58333E-6 3.7037E-6 L 4.58333E-6 0.01898 " pathEditMode="relative" rAng="0" ptsTypes="AA">
                                      <p:cBhvr>
                                        <p:cTn id="26" dur="500" spd="-100000" fill="hold"/>
                                        <p:tgtEl>
                                          <p:spTgt spid="13"/>
                                        </p:tgtEl>
                                        <p:attrNameLst>
                                          <p:attrName>ppt_x</p:attrName>
                                          <p:attrName>ppt_y</p:attrName>
                                        </p:attrNameLst>
                                      </p:cBhvr>
                                      <p:rCtr x="0" y="949"/>
                                    </p:animMotion>
                                  </p:childTnLst>
                                </p:cTn>
                              </p:par>
                              <p:par>
                                <p:cTn id="27" presetID="10" presetClass="entr" presetSubtype="0" fill="hold" nodeType="withEffect">
                                  <p:stCondLst>
                                    <p:cond delay="10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42" presetClass="path" presetSubtype="0" decel="100000" fill="hold" nodeType="withEffect">
                                  <p:stCondLst>
                                    <p:cond delay="100"/>
                                  </p:stCondLst>
                                  <p:childTnLst>
                                    <p:animMotion origin="layout" path="M 4.58333E-6 3.7037E-6 L 4.58333E-6 0.01898 " pathEditMode="relative" rAng="0" ptsTypes="AA">
                                      <p:cBhvr>
                                        <p:cTn id="31" dur="500" spd="-100000" fill="hold"/>
                                        <p:tgtEl>
                                          <p:spTgt spid="3"/>
                                        </p:tgtEl>
                                        <p:attrNameLst>
                                          <p:attrName>ppt_x</p:attrName>
                                          <p:attrName>ppt_y</p:attrName>
                                        </p:attrNameLst>
                                      </p:cBhvr>
                                      <p:rCtr x="0" y="949"/>
                                    </p:animMotion>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42" presetClass="path" presetSubtype="0" decel="100000" fill="hold" grpId="1" nodeType="withEffect">
                                  <p:stCondLst>
                                    <p:cond delay="0"/>
                                  </p:stCondLst>
                                  <p:childTnLst>
                                    <p:animMotion origin="layout" path="M 2.70833E-6 -3.7037E-6 L 2.70833E-6 0.01899 " pathEditMode="relative" rAng="0" ptsTypes="AA">
                                      <p:cBhvr>
                                        <p:cTn id="36" dur="500" spd="-100000" fill="hold"/>
                                        <p:tgtEl>
                                          <p:spTgt spid="48"/>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1" grpId="0" animBg="1"/>
      <p:bldP spid="112" grpId="0" animBg="1"/>
      <p:bldP spid="110" grpId="0"/>
      <p:bldP spid="110" grpId="1"/>
      <p:bldP spid="48" grpId="0"/>
      <p:bldP spid="48" grpId="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C1514770-E680-584B-A745-EAB5E87299D6}"/>
              </a:ext>
            </a:extLst>
          </p:cNvPr>
          <p:cNvSpPr/>
          <p:nvPr/>
        </p:nvSpPr>
        <p:spPr bwMode="auto">
          <a:xfrm>
            <a:off x="1170629" y="2843666"/>
            <a:ext cx="2223020" cy="5847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Segoe UI Semibold"/>
                <a:ea typeface="+mn-ea"/>
                <a:cs typeface="+mn-cs"/>
              </a:rPr>
              <a:t>Multiple clusters over shared data</a:t>
            </a:r>
          </a:p>
        </p:txBody>
      </p:sp>
      <p:sp>
        <p:nvSpPr>
          <p:cNvPr id="57" name="Oval 56">
            <a:extLst>
              <a:ext uri="{FF2B5EF4-FFF2-40B4-BE49-F238E27FC236}">
                <a16:creationId xmlns:a16="http://schemas.microsoft.com/office/drawing/2014/main" id="{3AFA5811-2D9D-8845-9279-9E00A6D146D9}"/>
              </a:ext>
            </a:extLst>
          </p:cNvPr>
          <p:cNvSpPr/>
          <p:nvPr/>
        </p:nvSpPr>
        <p:spPr bwMode="auto">
          <a:xfrm>
            <a:off x="1708810" y="1483152"/>
            <a:ext cx="1141165" cy="1147570"/>
          </a:xfrm>
          <a:prstGeom prst="ellipse">
            <a:avLst/>
          </a:prstGeom>
          <a:solidFill>
            <a:schemeClr val="bg1"/>
          </a:solidFill>
          <a:ln w="10795" cap="flat" cmpd="sng" algn="ctr">
            <a:noFill/>
            <a:prstDash val="solid"/>
          </a:ln>
          <a:effectLst>
            <a:outerShdw blurRad="215900" algn="tl" rotWithShape="0">
              <a:schemeClr val="tx1">
                <a:alpha val="25000"/>
              </a:scheme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kern="0">
              <a:solidFill>
                <a:srgbClr val="50E6FF"/>
              </a:solidFill>
              <a:latin typeface="Segoe UI Semilight"/>
            </a:endParaRPr>
          </a:p>
        </p:txBody>
      </p:sp>
      <p:sp>
        <p:nvSpPr>
          <p:cNvPr id="58" name="Rectangle 57">
            <a:extLst>
              <a:ext uri="{FF2B5EF4-FFF2-40B4-BE49-F238E27FC236}">
                <a16:creationId xmlns:a16="http://schemas.microsoft.com/office/drawing/2014/main" id="{A15076A9-E226-3643-8FCA-C9737D0D0ED4}"/>
              </a:ext>
            </a:extLst>
          </p:cNvPr>
          <p:cNvSpPr/>
          <p:nvPr/>
        </p:nvSpPr>
        <p:spPr bwMode="auto">
          <a:xfrm>
            <a:off x="4766268" y="2843666"/>
            <a:ext cx="2659464" cy="3385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Segoe UI Semibold"/>
                <a:ea typeface="+mn-ea"/>
                <a:cs typeface="+mn-cs"/>
              </a:rPr>
              <a:t>Online scaling</a:t>
            </a:r>
          </a:p>
        </p:txBody>
      </p:sp>
      <p:sp>
        <p:nvSpPr>
          <p:cNvPr id="59" name="Oval 58">
            <a:extLst>
              <a:ext uri="{FF2B5EF4-FFF2-40B4-BE49-F238E27FC236}">
                <a16:creationId xmlns:a16="http://schemas.microsoft.com/office/drawing/2014/main" id="{E1F0F0DA-6C62-5144-8940-7D3959BF2B7F}"/>
              </a:ext>
            </a:extLst>
          </p:cNvPr>
          <p:cNvSpPr/>
          <p:nvPr/>
        </p:nvSpPr>
        <p:spPr bwMode="auto">
          <a:xfrm>
            <a:off x="5522671" y="1483152"/>
            <a:ext cx="1141165" cy="1147570"/>
          </a:xfrm>
          <a:prstGeom prst="ellipse">
            <a:avLst/>
          </a:prstGeom>
          <a:solidFill>
            <a:schemeClr val="bg1"/>
          </a:solidFill>
          <a:ln w="10795" cap="flat" cmpd="sng" algn="ctr">
            <a:noFill/>
            <a:prstDash val="solid"/>
          </a:ln>
          <a:effectLst>
            <a:outerShdw blurRad="215900" algn="tl" rotWithShape="0">
              <a:schemeClr val="tx1">
                <a:alpha val="25000"/>
              </a:scheme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kern="0">
              <a:solidFill>
                <a:srgbClr val="50E6FF"/>
              </a:solidFill>
              <a:latin typeface="Segoe UI Semilight"/>
            </a:endParaRPr>
          </a:p>
        </p:txBody>
      </p:sp>
      <p:sp>
        <p:nvSpPr>
          <p:cNvPr id="60" name="Rectangle 59">
            <a:extLst>
              <a:ext uri="{FF2B5EF4-FFF2-40B4-BE49-F238E27FC236}">
                <a16:creationId xmlns:a16="http://schemas.microsoft.com/office/drawing/2014/main" id="{4CE626EE-B019-6D4D-A1E4-3CAD48B7891C}"/>
              </a:ext>
            </a:extLst>
          </p:cNvPr>
          <p:cNvSpPr/>
          <p:nvPr/>
        </p:nvSpPr>
        <p:spPr bwMode="auto">
          <a:xfrm>
            <a:off x="8798351" y="2843666"/>
            <a:ext cx="2223020" cy="5847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Segoe UI Semibold"/>
                <a:ea typeface="+mn-ea"/>
                <a:cs typeface="+mn-cs"/>
              </a:rPr>
              <a:t>Workload aware query scheduling</a:t>
            </a:r>
          </a:p>
        </p:txBody>
      </p:sp>
      <p:sp>
        <p:nvSpPr>
          <p:cNvPr id="61" name="Oval 60">
            <a:extLst>
              <a:ext uri="{FF2B5EF4-FFF2-40B4-BE49-F238E27FC236}">
                <a16:creationId xmlns:a16="http://schemas.microsoft.com/office/drawing/2014/main" id="{949CEEA5-B87D-F847-B3C6-1ABD131BA40A}"/>
              </a:ext>
            </a:extLst>
          </p:cNvPr>
          <p:cNvSpPr/>
          <p:nvPr/>
        </p:nvSpPr>
        <p:spPr bwMode="auto">
          <a:xfrm>
            <a:off x="9336532" y="1483152"/>
            <a:ext cx="1141165" cy="1147570"/>
          </a:xfrm>
          <a:prstGeom prst="ellipse">
            <a:avLst/>
          </a:prstGeom>
          <a:solidFill>
            <a:schemeClr val="bg1"/>
          </a:solidFill>
          <a:ln w="10795" cap="flat" cmpd="sng" algn="ctr">
            <a:noFill/>
            <a:prstDash val="solid"/>
          </a:ln>
          <a:effectLst>
            <a:outerShdw blurRad="215900" algn="tl" rotWithShape="0">
              <a:schemeClr val="tx1">
                <a:alpha val="25000"/>
              </a:scheme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kern="0">
              <a:solidFill>
                <a:srgbClr val="50E6FF"/>
              </a:solidFill>
              <a:latin typeface="Segoe UI Semilight"/>
            </a:endParaRPr>
          </a:p>
        </p:txBody>
      </p:sp>
      <p:sp>
        <p:nvSpPr>
          <p:cNvPr id="62" name="Rectangle 61">
            <a:extLst>
              <a:ext uri="{FF2B5EF4-FFF2-40B4-BE49-F238E27FC236}">
                <a16:creationId xmlns:a16="http://schemas.microsoft.com/office/drawing/2014/main" id="{3BD15965-5384-CF4C-9BB1-5FE049CD599E}"/>
              </a:ext>
            </a:extLst>
          </p:cNvPr>
          <p:cNvSpPr/>
          <p:nvPr/>
        </p:nvSpPr>
        <p:spPr bwMode="auto">
          <a:xfrm>
            <a:off x="948861" y="5459688"/>
            <a:ext cx="2666556" cy="8309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Segoe UI Semibold"/>
                <a:ea typeface="+mn-ea"/>
                <a:cs typeface="+mn-cs"/>
              </a:rPr>
              <a:t>Single Access and Security for Data Warehouse and Data Lake workloads</a:t>
            </a:r>
          </a:p>
        </p:txBody>
      </p:sp>
      <p:sp>
        <p:nvSpPr>
          <p:cNvPr id="63" name="Oval 62">
            <a:extLst>
              <a:ext uri="{FF2B5EF4-FFF2-40B4-BE49-F238E27FC236}">
                <a16:creationId xmlns:a16="http://schemas.microsoft.com/office/drawing/2014/main" id="{0BB8297E-4926-DE41-B580-C3347A60C344}"/>
              </a:ext>
            </a:extLst>
          </p:cNvPr>
          <p:cNvSpPr/>
          <p:nvPr/>
        </p:nvSpPr>
        <p:spPr bwMode="auto">
          <a:xfrm>
            <a:off x="1708810" y="4099174"/>
            <a:ext cx="1141165" cy="1147570"/>
          </a:xfrm>
          <a:prstGeom prst="ellipse">
            <a:avLst/>
          </a:prstGeom>
          <a:solidFill>
            <a:schemeClr val="bg1"/>
          </a:solidFill>
          <a:ln w="10795" cap="flat" cmpd="sng" algn="ctr">
            <a:noFill/>
            <a:prstDash val="solid"/>
          </a:ln>
          <a:effectLst>
            <a:outerShdw blurRad="215900" algn="tl" rotWithShape="0">
              <a:schemeClr val="tx1">
                <a:alpha val="25000"/>
              </a:scheme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kern="0">
              <a:solidFill>
                <a:srgbClr val="50E6FF"/>
              </a:solidFill>
              <a:latin typeface="Segoe UI Semilight"/>
            </a:endParaRPr>
          </a:p>
        </p:txBody>
      </p:sp>
      <p:sp>
        <p:nvSpPr>
          <p:cNvPr id="64" name="Rectangle 63">
            <a:extLst>
              <a:ext uri="{FF2B5EF4-FFF2-40B4-BE49-F238E27FC236}">
                <a16:creationId xmlns:a16="http://schemas.microsoft.com/office/drawing/2014/main" id="{572CE0C4-7721-A047-A76F-2FBD2C687DAB}"/>
              </a:ext>
            </a:extLst>
          </p:cNvPr>
          <p:cNvSpPr/>
          <p:nvPr/>
        </p:nvSpPr>
        <p:spPr bwMode="auto">
          <a:xfrm>
            <a:off x="5000625" y="5459688"/>
            <a:ext cx="2190750" cy="5847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a:ea typeface="+mn-ea"/>
                <a:cs typeface="+mn-cs"/>
              </a:rPr>
              <a:t>Spark + SQL  integrated runtime</a:t>
            </a:r>
          </a:p>
        </p:txBody>
      </p:sp>
      <p:sp>
        <p:nvSpPr>
          <p:cNvPr id="65" name="Oval 64">
            <a:extLst>
              <a:ext uri="{FF2B5EF4-FFF2-40B4-BE49-F238E27FC236}">
                <a16:creationId xmlns:a16="http://schemas.microsoft.com/office/drawing/2014/main" id="{10B47D29-3A51-9447-B64B-5F9BB5215B41}"/>
              </a:ext>
            </a:extLst>
          </p:cNvPr>
          <p:cNvSpPr/>
          <p:nvPr/>
        </p:nvSpPr>
        <p:spPr bwMode="auto">
          <a:xfrm>
            <a:off x="5522671" y="4099174"/>
            <a:ext cx="1141165" cy="1147570"/>
          </a:xfrm>
          <a:prstGeom prst="ellipse">
            <a:avLst/>
          </a:prstGeom>
          <a:solidFill>
            <a:schemeClr val="bg1"/>
          </a:solidFill>
          <a:ln w="10795" cap="flat" cmpd="sng" algn="ctr">
            <a:noFill/>
            <a:prstDash val="solid"/>
          </a:ln>
          <a:effectLst>
            <a:outerShdw blurRad="215900" algn="tl" rotWithShape="0">
              <a:schemeClr val="tx1">
                <a:alpha val="25000"/>
              </a:scheme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kern="0">
              <a:solidFill>
                <a:srgbClr val="50E6FF"/>
              </a:solidFill>
              <a:latin typeface="Segoe UI Semilight"/>
            </a:endParaRPr>
          </a:p>
        </p:txBody>
      </p:sp>
      <p:sp>
        <p:nvSpPr>
          <p:cNvPr id="66" name="Rectangle 65">
            <a:extLst>
              <a:ext uri="{FF2B5EF4-FFF2-40B4-BE49-F238E27FC236}">
                <a16:creationId xmlns:a16="http://schemas.microsoft.com/office/drawing/2014/main" id="{67189F42-5262-5F4B-AE90-44951195AC21}"/>
              </a:ext>
            </a:extLst>
          </p:cNvPr>
          <p:cNvSpPr/>
          <p:nvPr/>
        </p:nvSpPr>
        <p:spPr bwMode="auto">
          <a:xfrm>
            <a:off x="8798351" y="5459688"/>
            <a:ext cx="2223020" cy="3385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Segoe UI Semibold"/>
                <a:ea typeface="+mn-ea"/>
                <a:cs typeface="+mn-cs"/>
              </a:rPr>
              <a:t>Cluster + Serverless</a:t>
            </a:r>
          </a:p>
        </p:txBody>
      </p:sp>
      <p:sp>
        <p:nvSpPr>
          <p:cNvPr id="67" name="Oval 66">
            <a:extLst>
              <a:ext uri="{FF2B5EF4-FFF2-40B4-BE49-F238E27FC236}">
                <a16:creationId xmlns:a16="http://schemas.microsoft.com/office/drawing/2014/main" id="{A7BDAF9B-0187-2F47-AF54-BFAC1B89990D}"/>
              </a:ext>
            </a:extLst>
          </p:cNvPr>
          <p:cNvSpPr/>
          <p:nvPr/>
        </p:nvSpPr>
        <p:spPr bwMode="auto">
          <a:xfrm>
            <a:off x="9336532" y="4099174"/>
            <a:ext cx="1141165" cy="1147570"/>
          </a:xfrm>
          <a:prstGeom prst="ellipse">
            <a:avLst/>
          </a:prstGeom>
          <a:solidFill>
            <a:schemeClr val="bg1"/>
          </a:solidFill>
          <a:ln w="10795" cap="flat" cmpd="sng" algn="ctr">
            <a:noFill/>
            <a:prstDash val="solid"/>
          </a:ln>
          <a:effectLst>
            <a:outerShdw blurRad="215900" algn="tl" rotWithShape="0">
              <a:schemeClr val="tx1">
                <a:alpha val="25000"/>
              </a:scheme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kern="0">
              <a:solidFill>
                <a:srgbClr val="50E6FF"/>
              </a:solidFill>
              <a:latin typeface="Segoe UI Semilight"/>
            </a:endParaRPr>
          </a:p>
        </p:txBody>
      </p:sp>
      <p:sp>
        <p:nvSpPr>
          <p:cNvPr id="68" name="Freeform 327">
            <a:extLst>
              <a:ext uri="{FF2B5EF4-FFF2-40B4-BE49-F238E27FC236}">
                <a16:creationId xmlns:a16="http://schemas.microsoft.com/office/drawing/2014/main" id="{A40DE554-AE13-C44D-B1A1-959ABEFBB637}"/>
              </a:ext>
            </a:extLst>
          </p:cNvPr>
          <p:cNvSpPr>
            <a:spLocks/>
          </p:cNvSpPr>
          <p:nvPr/>
        </p:nvSpPr>
        <p:spPr bwMode="auto">
          <a:xfrm>
            <a:off x="2030627" y="4445603"/>
            <a:ext cx="523666" cy="557524"/>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59710304-F885-AE44-B093-C65A9927332D}"/>
              </a:ext>
            </a:extLst>
          </p:cNvPr>
          <p:cNvGrpSpPr/>
          <p:nvPr/>
        </p:nvGrpSpPr>
        <p:grpSpPr>
          <a:xfrm>
            <a:off x="2178966" y="4547200"/>
            <a:ext cx="219666" cy="271096"/>
            <a:chOff x="1980078" y="253998"/>
            <a:chExt cx="3830386" cy="4727197"/>
          </a:xfrm>
        </p:grpSpPr>
        <p:sp>
          <p:nvSpPr>
            <p:cNvPr id="70" name="Rectangle 27">
              <a:extLst>
                <a:ext uri="{FF2B5EF4-FFF2-40B4-BE49-F238E27FC236}">
                  <a16:creationId xmlns:a16="http://schemas.microsoft.com/office/drawing/2014/main" id="{DF8CA006-901B-0541-99A4-7C789A06B035}"/>
                </a:ext>
              </a:extLst>
            </p:cNvPr>
            <p:cNvSpPr>
              <a:spLocks noChangeArrowheads="1"/>
            </p:cNvSpPr>
            <p:nvPr/>
          </p:nvSpPr>
          <p:spPr bwMode="auto">
            <a:xfrm>
              <a:off x="1980078" y="2169196"/>
              <a:ext cx="3830386" cy="28119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29">
              <a:extLst>
                <a:ext uri="{FF2B5EF4-FFF2-40B4-BE49-F238E27FC236}">
                  <a16:creationId xmlns:a16="http://schemas.microsoft.com/office/drawing/2014/main" id="{714DA3B8-3D24-D841-A81F-8305D2A5CF30}"/>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30">
              <a:extLst>
                <a:ext uri="{FF2B5EF4-FFF2-40B4-BE49-F238E27FC236}">
                  <a16:creationId xmlns:a16="http://schemas.microsoft.com/office/drawing/2014/main" id="{4493CAB0-4837-3949-A7AF-FDA0D076482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62">
              <a:extLst>
                <a:ext uri="{FF2B5EF4-FFF2-40B4-BE49-F238E27FC236}">
                  <a16:creationId xmlns:a16="http://schemas.microsoft.com/office/drawing/2014/main" id="{3AA2AB1C-8833-BB4D-B3B5-D1B34C61E848}"/>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4" name="Group 170">
            <a:extLst>
              <a:ext uri="{FF2B5EF4-FFF2-40B4-BE49-F238E27FC236}">
                <a16:creationId xmlns:a16="http://schemas.microsoft.com/office/drawing/2014/main" id="{BFE4AAA6-E448-6341-AD7B-5A40F030E016}"/>
              </a:ext>
            </a:extLst>
          </p:cNvPr>
          <p:cNvGrpSpPr>
            <a:grpSpLocks noChangeAspect="1"/>
          </p:cNvGrpSpPr>
          <p:nvPr/>
        </p:nvGrpSpPr>
        <p:grpSpPr bwMode="auto">
          <a:xfrm>
            <a:off x="5869885" y="1829409"/>
            <a:ext cx="495300" cy="495300"/>
            <a:chOff x="1614" y="2781"/>
            <a:chExt cx="312" cy="312"/>
          </a:xfrm>
        </p:grpSpPr>
        <p:sp>
          <p:nvSpPr>
            <p:cNvPr id="75" name="Rectangle 171">
              <a:extLst>
                <a:ext uri="{FF2B5EF4-FFF2-40B4-BE49-F238E27FC236}">
                  <a16:creationId xmlns:a16="http://schemas.microsoft.com/office/drawing/2014/main" id="{9E910391-3C59-EB48-BD31-EFC0ABD53BF6}"/>
                </a:ext>
              </a:extLst>
            </p:cNvPr>
            <p:cNvSpPr>
              <a:spLocks noChangeArrowheads="1"/>
            </p:cNvSpPr>
            <p:nvPr/>
          </p:nvSpPr>
          <p:spPr bwMode="auto">
            <a:xfrm>
              <a:off x="1614" y="2947"/>
              <a:ext cx="146" cy="1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172">
              <a:extLst>
                <a:ext uri="{FF2B5EF4-FFF2-40B4-BE49-F238E27FC236}">
                  <a16:creationId xmlns:a16="http://schemas.microsoft.com/office/drawing/2014/main" id="{DCD650C7-1D24-2147-A099-26526E693D1F}"/>
                </a:ext>
              </a:extLst>
            </p:cNvPr>
            <p:cNvSpPr>
              <a:spLocks noChangeArrowheads="1"/>
            </p:cNvSpPr>
            <p:nvPr/>
          </p:nvSpPr>
          <p:spPr bwMode="auto">
            <a:xfrm>
              <a:off x="1614" y="2781"/>
              <a:ext cx="312" cy="1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173">
              <a:extLst>
                <a:ext uri="{FF2B5EF4-FFF2-40B4-BE49-F238E27FC236}">
                  <a16:creationId xmlns:a16="http://schemas.microsoft.com/office/drawing/2014/main" id="{F6BA1F0D-ED01-C54F-AF87-BD9176E0EC82}"/>
                </a:ext>
              </a:extLst>
            </p:cNvPr>
            <p:cNvSpPr>
              <a:spLocks noChangeArrowheads="1"/>
            </p:cNvSpPr>
            <p:nvPr/>
          </p:nvSpPr>
          <p:spPr bwMode="auto">
            <a:xfrm>
              <a:off x="1789" y="2781"/>
              <a:ext cx="137"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78" name="Graphic 77">
            <a:extLst>
              <a:ext uri="{FF2B5EF4-FFF2-40B4-BE49-F238E27FC236}">
                <a16:creationId xmlns:a16="http://schemas.microsoft.com/office/drawing/2014/main" id="{BE900674-2FF7-994B-80E8-EEA4225925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4239" y="4508865"/>
            <a:ext cx="683521" cy="354679"/>
          </a:xfrm>
          <a:prstGeom prst="rect">
            <a:avLst/>
          </a:prstGeom>
        </p:spPr>
      </p:pic>
      <p:grpSp>
        <p:nvGrpSpPr>
          <p:cNvPr id="79" name="Group 78">
            <a:extLst>
              <a:ext uri="{FF2B5EF4-FFF2-40B4-BE49-F238E27FC236}">
                <a16:creationId xmlns:a16="http://schemas.microsoft.com/office/drawing/2014/main" id="{E5B4F8E4-FF43-3E4A-95C3-240A769C45B8}"/>
              </a:ext>
            </a:extLst>
          </p:cNvPr>
          <p:cNvGrpSpPr/>
          <p:nvPr/>
        </p:nvGrpSpPr>
        <p:grpSpPr>
          <a:xfrm>
            <a:off x="9631658" y="1806379"/>
            <a:ext cx="535599" cy="535599"/>
            <a:chOff x="7327899" y="3880984"/>
            <a:chExt cx="1032329" cy="1032329"/>
          </a:xfrm>
        </p:grpSpPr>
        <p:sp>
          <p:nvSpPr>
            <p:cNvPr id="80" name="Freeform 232">
              <a:extLst>
                <a:ext uri="{FF2B5EF4-FFF2-40B4-BE49-F238E27FC236}">
                  <a16:creationId xmlns:a16="http://schemas.microsoft.com/office/drawing/2014/main" id="{FE95371A-B1A0-BA4F-B490-74E022D8B3C9}"/>
                </a:ext>
              </a:extLst>
            </p:cNvPr>
            <p:cNvSpPr>
              <a:spLocks/>
            </p:cNvSpPr>
            <p:nvPr/>
          </p:nvSpPr>
          <p:spPr bwMode="auto">
            <a:xfrm>
              <a:off x="7870533" y="4423618"/>
              <a:ext cx="489695" cy="489695"/>
            </a:xfrm>
            <a:custGeom>
              <a:avLst/>
              <a:gdLst>
                <a:gd name="T0" fmla="*/ 148 w 148"/>
                <a:gd name="T1" fmla="*/ 127 h 148"/>
                <a:gd name="T2" fmla="*/ 127 w 148"/>
                <a:gd name="T3" fmla="*/ 148 h 148"/>
                <a:gd name="T4" fmla="*/ 53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3" y="73"/>
                  </a:lnTo>
                  <a:lnTo>
                    <a:pt x="0" y="21"/>
                  </a:lnTo>
                  <a:lnTo>
                    <a:pt x="21" y="0"/>
                  </a:lnTo>
                  <a:lnTo>
                    <a:pt x="148" y="1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233">
              <a:extLst>
                <a:ext uri="{FF2B5EF4-FFF2-40B4-BE49-F238E27FC236}">
                  <a16:creationId xmlns:a16="http://schemas.microsoft.com/office/drawing/2014/main" id="{3C177ED1-3319-A042-85F6-0E0FC9699712}"/>
                </a:ext>
              </a:extLst>
            </p:cNvPr>
            <p:cNvSpPr>
              <a:spLocks noEditPoints="1"/>
            </p:cNvSpPr>
            <p:nvPr/>
          </p:nvSpPr>
          <p:spPr bwMode="auto">
            <a:xfrm>
              <a:off x="7327899" y="3880984"/>
              <a:ext cx="711381" cy="711381"/>
            </a:xfrm>
            <a:custGeom>
              <a:avLst/>
              <a:gdLst>
                <a:gd name="T0" fmla="*/ 469 w 938"/>
                <a:gd name="T1" fmla="*/ 0 h 939"/>
                <a:gd name="T2" fmla="*/ 0 w 938"/>
                <a:gd name="T3" fmla="*/ 469 h 939"/>
                <a:gd name="T4" fmla="*/ 469 w 938"/>
                <a:gd name="T5" fmla="*/ 939 h 939"/>
                <a:gd name="T6" fmla="*/ 938 w 938"/>
                <a:gd name="T7" fmla="*/ 469 h 939"/>
                <a:gd name="T8" fmla="*/ 469 w 938"/>
                <a:gd name="T9" fmla="*/ 0 h 939"/>
                <a:gd name="T10" fmla="*/ 469 w 938"/>
                <a:gd name="T11" fmla="*/ 811 h 939"/>
                <a:gd name="T12" fmla="*/ 128 w 938"/>
                <a:gd name="T13" fmla="*/ 469 h 939"/>
                <a:gd name="T14" fmla="*/ 469 w 938"/>
                <a:gd name="T15" fmla="*/ 128 h 939"/>
                <a:gd name="T16" fmla="*/ 810 w 938"/>
                <a:gd name="T17" fmla="*/ 469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69"/>
                  </a:cubicBezTo>
                  <a:cubicBezTo>
                    <a:pt x="0" y="729"/>
                    <a:pt x="210" y="939"/>
                    <a:pt x="469" y="939"/>
                  </a:cubicBezTo>
                  <a:cubicBezTo>
                    <a:pt x="728" y="939"/>
                    <a:pt x="938" y="729"/>
                    <a:pt x="938" y="469"/>
                  </a:cubicBezTo>
                  <a:cubicBezTo>
                    <a:pt x="938" y="210"/>
                    <a:pt x="728" y="0"/>
                    <a:pt x="469" y="0"/>
                  </a:cubicBezTo>
                  <a:close/>
                  <a:moveTo>
                    <a:pt x="469" y="811"/>
                  </a:moveTo>
                  <a:cubicBezTo>
                    <a:pt x="281" y="811"/>
                    <a:pt x="128" y="658"/>
                    <a:pt x="128" y="469"/>
                  </a:cubicBezTo>
                  <a:cubicBezTo>
                    <a:pt x="128" y="281"/>
                    <a:pt x="281" y="128"/>
                    <a:pt x="469" y="128"/>
                  </a:cubicBezTo>
                  <a:cubicBezTo>
                    <a:pt x="658" y="128"/>
                    <a:pt x="810" y="281"/>
                    <a:pt x="810" y="469"/>
                  </a:cubicBezTo>
                  <a:cubicBezTo>
                    <a:pt x="810" y="658"/>
                    <a:pt x="658" y="811"/>
                    <a:pt x="469" y="8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2" name="Group 198">
            <a:extLst>
              <a:ext uri="{FF2B5EF4-FFF2-40B4-BE49-F238E27FC236}">
                <a16:creationId xmlns:a16="http://schemas.microsoft.com/office/drawing/2014/main" id="{BCDAA616-10EF-164D-9448-03D40E3BA588}"/>
              </a:ext>
            </a:extLst>
          </p:cNvPr>
          <p:cNvGrpSpPr>
            <a:grpSpLocks noChangeAspect="1"/>
          </p:cNvGrpSpPr>
          <p:nvPr/>
        </p:nvGrpSpPr>
        <p:grpSpPr bwMode="auto">
          <a:xfrm>
            <a:off x="9733198" y="1908177"/>
            <a:ext cx="166002" cy="166002"/>
            <a:chOff x="3479" y="2849"/>
            <a:chExt cx="176" cy="176"/>
          </a:xfrm>
        </p:grpSpPr>
        <p:sp>
          <p:nvSpPr>
            <p:cNvPr id="83" name="Freeform 200">
              <a:extLst>
                <a:ext uri="{FF2B5EF4-FFF2-40B4-BE49-F238E27FC236}">
                  <a16:creationId xmlns:a16="http://schemas.microsoft.com/office/drawing/2014/main" id="{342C200C-2E6F-8949-9334-63952D998009}"/>
                </a:ext>
              </a:extLst>
            </p:cNvPr>
            <p:cNvSpPr>
              <a:spLocks noEditPoints="1"/>
            </p:cNvSpPr>
            <p:nvPr/>
          </p:nvSpPr>
          <p:spPr bwMode="auto">
            <a:xfrm>
              <a:off x="3479" y="2859"/>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201">
              <a:extLst>
                <a:ext uri="{FF2B5EF4-FFF2-40B4-BE49-F238E27FC236}">
                  <a16:creationId xmlns:a16="http://schemas.microsoft.com/office/drawing/2014/main" id="{E9BDADD9-08BB-9849-9DDA-2CBD51B071B5}"/>
                </a:ext>
              </a:extLst>
            </p:cNvPr>
            <p:cNvSpPr>
              <a:spLocks/>
            </p:cNvSpPr>
            <p:nvPr/>
          </p:nvSpPr>
          <p:spPr bwMode="auto">
            <a:xfrm>
              <a:off x="3479" y="2894"/>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202">
              <a:extLst>
                <a:ext uri="{FF2B5EF4-FFF2-40B4-BE49-F238E27FC236}">
                  <a16:creationId xmlns:a16="http://schemas.microsoft.com/office/drawing/2014/main" id="{875B6CBF-0236-6843-B75D-E6814346F8B7}"/>
                </a:ext>
              </a:extLst>
            </p:cNvPr>
            <p:cNvSpPr>
              <a:spLocks/>
            </p:cNvSpPr>
            <p:nvPr/>
          </p:nvSpPr>
          <p:spPr bwMode="auto">
            <a:xfrm>
              <a:off x="3633" y="2956"/>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203">
              <a:extLst>
                <a:ext uri="{FF2B5EF4-FFF2-40B4-BE49-F238E27FC236}">
                  <a16:creationId xmlns:a16="http://schemas.microsoft.com/office/drawing/2014/main" id="{C4EC717D-8DD2-B349-94BF-F848CC16DE32}"/>
                </a:ext>
              </a:extLst>
            </p:cNvPr>
            <p:cNvSpPr>
              <a:spLocks/>
            </p:cNvSpPr>
            <p:nvPr/>
          </p:nvSpPr>
          <p:spPr bwMode="auto">
            <a:xfrm>
              <a:off x="3586" y="2849"/>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204">
              <a:extLst>
                <a:ext uri="{FF2B5EF4-FFF2-40B4-BE49-F238E27FC236}">
                  <a16:creationId xmlns:a16="http://schemas.microsoft.com/office/drawing/2014/main" id="{FE7795F6-652B-7B44-82D3-E32CB0F91D16}"/>
                </a:ext>
              </a:extLst>
            </p:cNvPr>
            <p:cNvSpPr>
              <a:spLocks/>
            </p:cNvSpPr>
            <p:nvPr/>
          </p:nvSpPr>
          <p:spPr bwMode="auto">
            <a:xfrm>
              <a:off x="3524" y="3003"/>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205">
              <a:extLst>
                <a:ext uri="{FF2B5EF4-FFF2-40B4-BE49-F238E27FC236}">
                  <a16:creationId xmlns:a16="http://schemas.microsoft.com/office/drawing/2014/main" id="{0B7331FC-2ED1-2A4A-BBE5-C0FAF2E84E98}"/>
                </a:ext>
              </a:extLst>
            </p:cNvPr>
            <p:cNvSpPr>
              <a:spLocks/>
            </p:cNvSpPr>
            <p:nvPr/>
          </p:nvSpPr>
          <p:spPr bwMode="auto">
            <a:xfrm>
              <a:off x="3588" y="3002"/>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206">
              <a:extLst>
                <a:ext uri="{FF2B5EF4-FFF2-40B4-BE49-F238E27FC236}">
                  <a16:creationId xmlns:a16="http://schemas.microsoft.com/office/drawing/2014/main" id="{B7E10F6B-7B77-CB46-8E3C-9A655A863694}"/>
                </a:ext>
              </a:extLst>
            </p:cNvPr>
            <p:cNvSpPr>
              <a:spLocks/>
            </p:cNvSpPr>
            <p:nvPr/>
          </p:nvSpPr>
          <p:spPr bwMode="auto">
            <a:xfrm>
              <a:off x="3522" y="2850"/>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07">
              <a:extLst>
                <a:ext uri="{FF2B5EF4-FFF2-40B4-BE49-F238E27FC236}">
                  <a16:creationId xmlns:a16="http://schemas.microsoft.com/office/drawing/2014/main" id="{9F4C56A4-4D1F-C04F-8DA1-B8BD011C1C19}"/>
                </a:ext>
              </a:extLst>
            </p:cNvPr>
            <p:cNvSpPr>
              <a:spLocks/>
            </p:cNvSpPr>
            <p:nvPr/>
          </p:nvSpPr>
          <p:spPr bwMode="auto">
            <a:xfrm>
              <a:off x="3632" y="2892"/>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08">
              <a:extLst>
                <a:ext uri="{FF2B5EF4-FFF2-40B4-BE49-F238E27FC236}">
                  <a16:creationId xmlns:a16="http://schemas.microsoft.com/office/drawing/2014/main" id="{671F3CD1-B12D-4E43-A5FB-33BDDAC0E58C}"/>
                </a:ext>
              </a:extLst>
            </p:cNvPr>
            <p:cNvSpPr>
              <a:spLocks/>
            </p:cNvSpPr>
            <p:nvPr/>
          </p:nvSpPr>
          <p:spPr bwMode="auto">
            <a:xfrm>
              <a:off x="3480" y="2957"/>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2" name="Group 91">
            <a:extLst>
              <a:ext uri="{FF2B5EF4-FFF2-40B4-BE49-F238E27FC236}">
                <a16:creationId xmlns:a16="http://schemas.microsoft.com/office/drawing/2014/main" id="{3462396C-43DF-EA4D-9577-D1EC98E13259}"/>
              </a:ext>
            </a:extLst>
          </p:cNvPr>
          <p:cNvGrpSpPr/>
          <p:nvPr/>
        </p:nvGrpSpPr>
        <p:grpSpPr>
          <a:xfrm flipV="1">
            <a:off x="2012042" y="1818194"/>
            <a:ext cx="553357" cy="553357"/>
            <a:chOff x="2012042" y="1366341"/>
            <a:chExt cx="553357" cy="553357"/>
          </a:xfrm>
        </p:grpSpPr>
        <p:sp>
          <p:nvSpPr>
            <p:cNvPr id="93" name="Freeform 162">
              <a:extLst>
                <a:ext uri="{FF2B5EF4-FFF2-40B4-BE49-F238E27FC236}">
                  <a16:creationId xmlns:a16="http://schemas.microsoft.com/office/drawing/2014/main" id="{672EC34C-23E7-3744-BA8A-950234DB6E9B}"/>
                </a:ext>
              </a:extLst>
            </p:cNvPr>
            <p:cNvSpPr>
              <a:spLocks/>
            </p:cNvSpPr>
            <p:nvPr/>
          </p:nvSpPr>
          <p:spPr bwMode="auto">
            <a:xfrm>
              <a:off x="2063476" y="1643020"/>
              <a:ext cx="450489" cy="225245"/>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63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Line 163">
              <a:extLst>
                <a:ext uri="{FF2B5EF4-FFF2-40B4-BE49-F238E27FC236}">
                  <a16:creationId xmlns:a16="http://schemas.microsoft.com/office/drawing/2014/main" id="{3450222B-1E67-5B49-A553-EB9D14AD6F44}"/>
                </a:ext>
              </a:extLst>
            </p:cNvPr>
            <p:cNvSpPr>
              <a:spLocks noChangeShapeType="1"/>
            </p:cNvSpPr>
            <p:nvPr/>
          </p:nvSpPr>
          <p:spPr bwMode="auto">
            <a:xfrm>
              <a:off x="2288721" y="1439058"/>
              <a:ext cx="0" cy="434527"/>
            </a:xfrm>
            <a:prstGeom prst="line">
              <a:avLst/>
            </a:prstGeom>
            <a:noFill/>
            <a:ln w="6350"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Oval 164">
              <a:extLst>
                <a:ext uri="{FF2B5EF4-FFF2-40B4-BE49-F238E27FC236}">
                  <a16:creationId xmlns:a16="http://schemas.microsoft.com/office/drawing/2014/main" id="{35A6BEAE-2344-DB47-834F-70305800A30C}"/>
                </a:ext>
              </a:extLst>
            </p:cNvPr>
            <p:cNvSpPr>
              <a:spLocks noChangeArrowheads="1"/>
            </p:cNvSpPr>
            <p:nvPr/>
          </p:nvSpPr>
          <p:spPr bwMode="auto">
            <a:xfrm>
              <a:off x="2237287" y="1816830"/>
              <a:ext cx="102868" cy="102868"/>
            </a:xfrm>
            <a:prstGeom prst="rect">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Oval 165">
              <a:extLst>
                <a:ext uri="{FF2B5EF4-FFF2-40B4-BE49-F238E27FC236}">
                  <a16:creationId xmlns:a16="http://schemas.microsoft.com/office/drawing/2014/main" id="{BA3C9F54-BD4E-994A-8831-0A69C0D2C063}"/>
                </a:ext>
              </a:extLst>
            </p:cNvPr>
            <p:cNvSpPr>
              <a:spLocks noChangeArrowheads="1"/>
            </p:cNvSpPr>
            <p:nvPr/>
          </p:nvSpPr>
          <p:spPr bwMode="auto">
            <a:xfrm>
              <a:off x="2237287" y="1366341"/>
              <a:ext cx="102868" cy="104641"/>
            </a:xfrm>
            <a:prstGeom prst="rect">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Oval 166">
              <a:extLst>
                <a:ext uri="{FF2B5EF4-FFF2-40B4-BE49-F238E27FC236}">
                  <a16:creationId xmlns:a16="http://schemas.microsoft.com/office/drawing/2014/main" id="{D2C7CDFB-CE91-954B-889C-88BCBD255D0F}"/>
                </a:ext>
              </a:extLst>
            </p:cNvPr>
            <p:cNvSpPr>
              <a:spLocks noChangeArrowheads="1"/>
            </p:cNvSpPr>
            <p:nvPr/>
          </p:nvSpPr>
          <p:spPr bwMode="auto">
            <a:xfrm>
              <a:off x="2462531" y="1816830"/>
              <a:ext cx="102868" cy="102868"/>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Oval 167">
              <a:extLst>
                <a:ext uri="{FF2B5EF4-FFF2-40B4-BE49-F238E27FC236}">
                  <a16:creationId xmlns:a16="http://schemas.microsoft.com/office/drawing/2014/main" id="{9C6CDB1F-F7F6-BB41-BD0F-8511079C87FB}"/>
                </a:ext>
              </a:extLst>
            </p:cNvPr>
            <p:cNvSpPr>
              <a:spLocks noChangeArrowheads="1"/>
            </p:cNvSpPr>
            <p:nvPr/>
          </p:nvSpPr>
          <p:spPr bwMode="auto">
            <a:xfrm>
              <a:off x="2012042" y="1816830"/>
              <a:ext cx="104641" cy="102868"/>
            </a:xfrm>
            <a:prstGeom prst="rect">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5" name="Group 86">
            <a:extLst>
              <a:ext uri="{FF2B5EF4-FFF2-40B4-BE49-F238E27FC236}">
                <a16:creationId xmlns:a16="http://schemas.microsoft.com/office/drawing/2014/main" id="{8D8C71C1-8795-A848-BA76-6CF0A3760F1F}"/>
              </a:ext>
            </a:extLst>
          </p:cNvPr>
          <p:cNvGrpSpPr>
            <a:grpSpLocks noChangeAspect="1"/>
          </p:cNvGrpSpPr>
          <p:nvPr/>
        </p:nvGrpSpPr>
        <p:grpSpPr bwMode="auto">
          <a:xfrm>
            <a:off x="9767098" y="4445603"/>
            <a:ext cx="247650" cy="495306"/>
            <a:chOff x="1692" y="2781"/>
            <a:chExt cx="156" cy="312"/>
          </a:xfrm>
        </p:grpSpPr>
        <p:sp>
          <p:nvSpPr>
            <p:cNvPr id="106" name="AutoShape 85">
              <a:extLst>
                <a:ext uri="{FF2B5EF4-FFF2-40B4-BE49-F238E27FC236}">
                  <a16:creationId xmlns:a16="http://schemas.microsoft.com/office/drawing/2014/main" id="{AECA7C5B-8A74-B942-BD00-7E3C6F9D931E}"/>
                </a:ext>
              </a:extLst>
            </p:cNvPr>
            <p:cNvSpPr>
              <a:spLocks noChangeAspect="1" noChangeArrowheads="1" noTextEdit="1"/>
            </p:cNvSpPr>
            <p:nvPr/>
          </p:nvSpPr>
          <p:spPr bwMode="auto">
            <a:xfrm>
              <a:off x="1692" y="2781"/>
              <a:ext cx="15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Rectangle 87">
              <a:extLst>
                <a:ext uri="{FF2B5EF4-FFF2-40B4-BE49-F238E27FC236}">
                  <a16:creationId xmlns:a16="http://schemas.microsoft.com/office/drawing/2014/main" id="{9D6F516F-964D-0444-B80A-05A3E241EF92}"/>
                </a:ext>
              </a:extLst>
            </p:cNvPr>
            <p:cNvSpPr>
              <a:spLocks noChangeArrowheads="1"/>
            </p:cNvSpPr>
            <p:nvPr/>
          </p:nvSpPr>
          <p:spPr bwMode="auto">
            <a:xfrm>
              <a:off x="1692" y="2781"/>
              <a:ext cx="156"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Rectangle 88">
              <a:extLst>
                <a:ext uri="{FF2B5EF4-FFF2-40B4-BE49-F238E27FC236}">
                  <a16:creationId xmlns:a16="http://schemas.microsoft.com/office/drawing/2014/main" id="{A2E1502C-0E79-B249-A128-6AEDE8152A08}"/>
                </a:ext>
              </a:extLst>
            </p:cNvPr>
            <p:cNvSpPr>
              <a:spLocks noChangeArrowheads="1"/>
            </p:cNvSpPr>
            <p:nvPr/>
          </p:nvSpPr>
          <p:spPr bwMode="auto">
            <a:xfrm>
              <a:off x="1711" y="3005"/>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Rectangle 89">
              <a:extLst>
                <a:ext uri="{FF2B5EF4-FFF2-40B4-BE49-F238E27FC236}">
                  <a16:creationId xmlns:a16="http://schemas.microsoft.com/office/drawing/2014/main" id="{F8B36239-BB38-E548-8E38-FCBB07027276}"/>
                </a:ext>
              </a:extLst>
            </p:cNvPr>
            <p:cNvSpPr>
              <a:spLocks noChangeArrowheads="1"/>
            </p:cNvSpPr>
            <p:nvPr/>
          </p:nvSpPr>
          <p:spPr bwMode="auto">
            <a:xfrm>
              <a:off x="1711" y="2810"/>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Rectangle 90">
              <a:extLst>
                <a:ext uri="{FF2B5EF4-FFF2-40B4-BE49-F238E27FC236}">
                  <a16:creationId xmlns:a16="http://schemas.microsoft.com/office/drawing/2014/main" id="{81D6F0CD-7303-1441-BC5C-B322FC25F805}"/>
                </a:ext>
              </a:extLst>
            </p:cNvPr>
            <p:cNvSpPr>
              <a:spLocks noChangeArrowheads="1"/>
            </p:cNvSpPr>
            <p:nvPr/>
          </p:nvSpPr>
          <p:spPr bwMode="auto">
            <a:xfrm>
              <a:off x="1711" y="3044"/>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Oval 91">
              <a:extLst>
                <a:ext uri="{FF2B5EF4-FFF2-40B4-BE49-F238E27FC236}">
                  <a16:creationId xmlns:a16="http://schemas.microsoft.com/office/drawing/2014/main" id="{49B18B01-F5D5-B644-9D78-AD9F018A860F}"/>
                </a:ext>
              </a:extLst>
            </p:cNvPr>
            <p:cNvSpPr>
              <a:spLocks noChangeArrowheads="1"/>
            </p:cNvSpPr>
            <p:nvPr/>
          </p:nvSpPr>
          <p:spPr bwMode="auto">
            <a:xfrm>
              <a:off x="1738" y="2893"/>
              <a:ext cx="44" cy="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92">
              <a:extLst>
                <a:ext uri="{FF2B5EF4-FFF2-40B4-BE49-F238E27FC236}">
                  <a16:creationId xmlns:a16="http://schemas.microsoft.com/office/drawing/2014/main" id="{E31C37CB-C696-2F48-9B37-7C5A9473AF60}"/>
                </a:ext>
              </a:extLst>
            </p:cNvPr>
            <p:cNvSpPr>
              <a:spLocks/>
            </p:cNvSpPr>
            <p:nvPr/>
          </p:nvSpPr>
          <p:spPr bwMode="auto">
            <a:xfrm>
              <a:off x="1731" y="2917"/>
              <a:ext cx="78" cy="20"/>
            </a:xfrm>
            <a:custGeom>
              <a:avLst/>
              <a:gdLst>
                <a:gd name="T0" fmla="*/ 300 w 342"/>
                <a:gd name="T1" fmla="*/ 85 h 85"/>
                <a:gd name="T2" fmla="*/ 42 w 342"/>
                <a:gd name="T3" fmla="*/ 85 h 85"/>
                <a:gd name="T4" fmla="*/ 0 w 342"/>
                <a:gd name="T5" fmla="*/ 44 h 85"/>
                <a:gd name="T6" fmla="*/ 0 w 342"/>
                <a:gd name="T7" fmla="*/ 42 h 85"/>
                <a:gd name="T8" fmla="*/ 42 w 342"/>
                <a:gd name="T9" fmla="*/ 0 h 85"/>
                <a:gd name="T10" fmla="*/ 300 w 342"/>
                <a:gd name="T11" fmla="*/ 0 h 85"/>
                <a:gd name="T12" fmla="*/ 342 w 342"/>
                <a:gd name="T13" fmla="*/ 42 h 85"/>
                <a:gd name="T14" fmla="*/ 342 w 342"/>
                <a:gd name="T15" fmla="*/ 44 h 85"/>
                <a:gd name="T16" fmla="*/ 300 w 342"/>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85">
                  <a:moveTo>
                    <a:pt x="300" y="85"/>
                  </a:moveTo>
                  <a:cubicBezTo>
                    <a:pt x="42" y="85"/>
                    <a:pt x="42" y="85"/>
                    <a:pt x="42" y="85"/>
                  </a:cubicBezTo>
                  <a:cubicBezTo>
                    <a:pt x="19" y="85"/>
                    <a:pt x="0" y="67"/>
                    <a:pt x="0" y="44"/>
                  </a:cubicBezTo>
                  <a:cubicBezTo>
                    <a:pt x="0" y="42"/>
                    <a:pt x="0" y="42"/>
                    <a:pt x="0" y="42"/>
                  </a:cubicBezTo>
                  <a:cubicBezTo>
                    <a:pt x="0" y="19"/>
                    <a:pt x="19" y="0"/>
                    <a:pt x="42" y="0"/>
                  </a:cubicBezTo>
                  <a:cubicBezTo>
                    <a:pt x="300" y="0"/>
                    <a:pt x="300" y="0"/>
                    <a:pt x="300" y="0"/>
                  </a:cubicBezTo>
                  <a:cubicBezTo>
                    <a:pt x="323" y="0"/>
                    <a:pt x="342" y="19"/>
                    <a:pt x="342" y="42"/>
                  </a:cubicBezTo>
                  <a:cubicBezTo>
                    <a:pt x="342" y="44"/>
                    <a:pt x="342" y="44"/>
                    <a:pt x="342" y="44"/>
                  </a:cubicBezTo>
                  <a:cubicBezTo>
                    <a:pt x="342" y="67"/>
                    <a:pt x="323" y="85"/>
                    <a:pt x="300"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Oval 93">
              <a:extLst>
                <a:ext uri="{FF2B5EF4-FFF2-40B4-BE49-F238E27FC236}">
                  <a16:creationId xmlns:a16="http://schemas.microsoft.com/office/drawing/2014/main" id="{7BDC682D-4D75-8548-B713-78852CE55CFA}"/>
                </a:ext>
              </a:extLst>
            </p:cNvPr>
            <p:cNvSpPr>
              <a:spLocks noChangeArrowheads="1"/>
            </p:cNvSpPr>
            <p:nvPr/>
          </p:nvSpPr>
          <p:spPr bwMode="auto">
            <a:xfrm>
              <a:off x="1767" y="2903"/>
              <a:ext cx="30"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0" name="Title 84">
            <a:extLst>
              <a:ext uri="{FF2B5EF4-FFF2-40B4-BE49-F238E27FC236}">
                <a16:creationId xmlns:a16="http://schemas.microsoft.com/office/drawing/2014/main" id="{BBE1F762-06C2-D148-9ED1-6D459A60731F}"/>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a:defRPr/>
            </a:pPr>
            <a:r>
              <a:rPr lang="en-US" sz="3200" dirty="0"/>
              <a:t>Innovations in Azure Synapse</a:t>
            </a:r>
          </a:p>
        </p:txBody>
      </p:sp>
    </p:spTree>
    <p:extLst>
      <p:ext uri="{BB962C8B-B14F-4D97-AF65-F5344CB8AC3E}">
        <p14:creationId xmlns:p14="http://schemas.microsoft.com/office/powerpoint/2010/main" val="150745315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B20F080-50EA-4CB2-962A-BC8FDED76B3B}"/>
              </a:ext>
            </a:extLst>
          </p:cNvPr>
          <p:cNvSpPr txBox="1">
            <a:spLocks/>
          </p:cNvSpPr>
          <p:nvPr/>
        </p:nvSpPr>
        <p:spPr>
          <a:xfrm>
            <a:off x="8031607" y="4963075"/>
            <a:ext cx="294476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600" noProof="0" dirty="0">
                <a:solidFill>
                  <a:schemeClr val="accent1"/>
                </a:solidFill>
                <a:latin typeface="Segoe UI Semibold"/>
              </a:rPr>
              <a:t>No migration necessary</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dirty="0">
                <a:ln w="3175">
                  <a:noFill/>
                </a:ln>
                <a:solidFill>
                  <a:schemeClr val="accent1"/>
                </a:solidFill>
                <a:effectLst/>
                <a:uLnTx/>
                <a:uFillTx/>
                <a:latin typeface="Segoe UI Semibold"/>
              </a:rPr>
              <a:t>Seamless journey</a:t>
            </a:r>
            <a:endParaRPr kumimoji="0" lang="en-US" sz="1600" b="0" i="0" u="none" strike="noStrike" kern="1200" cap="none" spc="-50" normalizeH="0" baseline="0" noProof="0" dirty="0">
              <a:ln w="3175">
                <a:noFill/>
              </a:ln>
              <a:solidFill>
                <a:schemeClr val="accent1"/>
              </a:solidFill>
              <a:effectLst/>
              <a:uLnTx/>
              <a:uFillTx/>
              <a:latin typeface="Segoe UI Semibold"/>
            </a:endParaRPr>
          </a:p>
        </p:txBody>
      </p:sp>
      <p:sp>
        <p:nvSpPr>
          <p:cNvPr id="14" name="Title 84">
            <a:extLst>
              <a:ext uri="{FF2B5EF4-FFF2-40B4-BE49-F238E27FC236}">
                <a16:creationId xmlns:a16="http://schemas.microsoft.com/office/drawing/2014/main" id="{43F16CA2-3378-BA48-97E8-0153AE419B40}"/>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a:defRPr/>
            </a:pPr>
            <a:r>
              <a:rPr lang="en-US" sz="3200" dirty="0">
                <a:solidFill>
                  <a:schemeClr val="bg1"/>
                </a:solidFill>
              </a:rPr>
              <a:t>Customer Journey</a:t>
            </a:r>
          </a:p>
        </p:txBody>
      </p:sp>
      <p:grpSp>
        <p:nvGrpSpPr>
          <p:cNvPr id="2" name="Group 1">
            <a:extLst>
              <a:ext uri="{FF2B5EF4-FFF2-40B4-BE49-F238E27FC236}">
                <a16:creationId xmlns:a16="http://schemas.microsoft.com/office/drawing/2014/main" id="{88BE01F5-0B04-E446-9614-5FAE141984B9}"/>
              </a:ext>
            </a:extLst>
          </p:cNvPr>
          <p:cNvGrpSpPr/>
          <p:nvPr/>
        </p:nvGrpSpPr>
        <p:grpSpPr>
          <a:xfrm>
            <a:off x="1563420" y="2060750"/>
            <a:ext cx="1869929" cy="1310263"/>
            <a:chOff x="1266537" y="1846994"/>
            <a:chExt cx="1869929" cy="1310263"/>
          </a:xfrm>
        </p:grpSpPr>
        <p:sp>
          <p:nvSpPr>
            <p:cNvPr id="4" name="Title 1">
              <a:extLst>
                <a:ext uri="{FF2B5EF4-FFF2-40B4-BE49-F238E27FC236}">
                  <a16:creationId xmlns:a16="http://schemas.microsoft.com/office/drawing/2014/main" id="{F4ED48CB-C444-40C3-A7D8-8D605ADB5E35}"/>
                </a:ext>
              </a:extLst>
            </p:cNvPr>
            <p:cNvSpPr txBox="1">
              <a:spLocks/>
            </p:cNvSpPr>
            <p:nvPr/>
          </p:nvSpPr>
          <p:spPr>
            <a:xfrm>
              <a:off x="1266537" y="2326260"/>
              <a:ext cx="1869929"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Current</a:t>
              </a:r>
              <a:r>
                <a:rPr kumimoji="0" lang="en-US" sz="1600" b="0" i="0" u="none" strike="noStrike" kern="1200" cap="none" spc="-50" normalizeH="0" noProof="0" dirty="0">
                  <a:ln w="3175">
                    <a:noFill/>
                  </a:ln>
                  <a:solidFill>
                    <a:schemeClr val="bg1"/>
                  </a:solidFill>
                  <a:effectLst/>
                  <a:uLnTx/>
                  <a:uFillTx/>
                  <a:latin typeface="Segoe UI Semibold"/>
                  <a:ea typeface="+mn-ea"/>
                  <a:cs typeface="Segoe UI" pitchFamily="34" charset="0"/>
                </a:rPr>
                <a:t> “SQL DW” customers</a:t>
              </a:r>
            </a:p>
            <a:p>
              <a:pPr marL="0" marR="0" lvl="0" indent="0" defTabSz="932742" rtl="0" eaLnBrk="1" fontAlgn="auto" latinLnBrk="0" hangingPunct="1">
                <a:lnSpc>
                  <a:spcPct val="100000"/>
                </a:lnSpc>
                <a:spcBef>
                  <a:spcPct val="0"/>
                </a:spcBef>
                <a:spcAft>
                  <a:spcPts val="0"/>
                </a:spcAft>
                <a:buClrTx/>
                <a:buSzTx/>
                <a:buFontTx/>
                <a:buNone/>
                <a:tabLst/>
                <a:defRPr/>
              </a:pPr>
              <a:r>
                <a:rPr lang="en-US" sz="1100" baseline="0" dirty="0">
                  <a:solidFill>
                    <a:schemeClr val="bg1"/>
                  </a:solidFill>
                  <a:latin typeface="Segoe UI Semibold"/>
                </a:rPr>
                <a:t>(now Azure Synap</a:t>
              </a:r>
              <a:r>
                <a:rPr lang="en-US" sz="1100" dirty="0">
                  <a:solidFill>
                    <a:schemeClr val="bg1"/>
                  </a:solidFill>
                  <a:latin typeface="Segoe UI Semibold"/>
                </a:rPr>
                <a:t>se Analytics customers as of Nov. 4th) </a:t>
              </a:r>
              <a:endParaRPr kumimoji="0" lang="en-US" sz="1600" b="0" i="0" u="none" strike="noStrike" kern="1200" cap="none" spc="-50" normalizeH="0" baseline="0" noProof="0" dirty="0">
                <a:ln w="3175">
                  <a:noFill/>
                </a:ln>
                <a:solidFill>
                  <a:schemeClr val="bg1"/>
                </a:solidFill>
                <a:effectLst/>
                <a:uLnTx/>
                <a:uFillTx/>
                <a:latin typeface="Segoe UI Semibold"/>
                <a:ea typeface="+mn-ea"/>
                <a:cs typeface="Segoe UI" pitchFamily="34" charset="0"/>
              </a:endParaRPr>
            </a:p>
          </p:txBody>
        </p:sp>
        <p:grpSp>
          <p:nvGrpSpPr>
            <p:cNvPr id="15" name="Group 85">
              <a:extLst>
                <a:ext uri="{FF2B5EF4-FFF2-40B4-BE49-F238E27FC236}">
                  <a16:creationId xmlns:a16="http://schemas.microsoft.com/office/drawing/2014/main" id="{F1D0EF3F-B94E-2748-A494-63C7B2676B81}"/>
                </a:ext>
              </a:extLst>
            </p:cNvPr>
            <p:cNvGrpSpPr>
              <a:grpSpLocks noChangeAspect="1"/>
            </p:cNvGrpSpPr>
            <p:nvPr/>
          </p:nvGrpSpPr>
          <p:grpSpPr bwMode="auto">
            <a:xfrm>
              <a:off x="1542699" y="1846994"/>
              <a:ext cx="652975" cy="385566"/>
              <a:chOff x="695" y="1513"/>
              <a:chExt cx="210" cy="124"/>
            </a:xfrm>
          </p:grpSpPr>
          <p:sp>
            <p:nvSpPr>
              <p:cNvPr id="16" name="Freeform 86">
                <a:extLst>
                  <a:ext uri="{FF2B5EF4-FFF2-40B4-BE49-F238E27FC236}">
                    <a16:creationId xmlns:a16="http://schemas.microsoft.com/office/drawing/2014/main" id="{88D077D6-045B-0245-8550-C46C2A1F1A1E}"/>
                  </a:ext>
                </a:extLst>
              </p:cNvPr>
              <p:cNvSpPr>
                <a:spLocks/>
              </p:cNvSpPr>
              <p:nvPr/>
            </p:nvSpPr>
            <p:spPr bwMode="auto">
              <a:xfrm>
                <a:off x="695" y="1604"/>
                <a:ext cx="46" cy="33"/>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87">
                <a:extLst>
                  <a:ext uri="{FF2B5EF4-FFF2-40B4-BE49-F238E27FC236}">
                    <a16:creationId xmlns:a16="http://schemas.microsoft.com/office/drawing/2014/main" id="{C7E0C670-6D3B-D54F-ADEC-D73AFC7839DE}"/>
                  </a:ext>
                </a:extLst>
              </p:cNvPr>
              <p:cNvSpPr>
                <a:spLocks/>
              </p:cNvSpPr>
              <p:nvPr/>
            </p:nvSpPr>
            <p:spPr bwMode="auto">
              <a:xfrm>
                <a:off x="751" y="1588"/>
                <a:ext cx="85" cy="49"/>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88">
                <a:extLst>
                  <a:ext uri="{FF2B5EF4-FFF2-40B4-BE49-F238E27FC236}">
                    <a16:creationId xmlns:a16="http://schemas.microsoft.com/office/drawing/2014/main" id="{2CBB41CF-3009-DC4A-BDC6-DDAF6547F599}"/>
                  </a:ext>
                </a:extLst>
              </p:cNvPr>
              <p:cNvSpPr>
                <a:spLocks/>
              </p:cNvSpPr>
              <p:nvPr/>
            </p:nvSpPr>
            <p:spPr bwMode="auto">
              <a:xfrm>
                <a:off x="839" y="1604"/>
                <a:ext cx="66" cy="33"/>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89">
                <a:extLst>
                  <a:ext uri="{FF2B5EF4-FFF2-40B4-BE49-F238E27FC236}">
                    <a16:creationId xmlns:a16="http://schemas.microsoft.com/office/drawing/2014/main" id="{040A9AFE-065A-F94F-8F80-B64E574F98C8}"/>
                  </a:ext>
                </a:extLst>
              </p:cNvPr>
              <p:cNvSpPr>
                <a:spLocks/>
              </p:cNvSpPr>
              <p:nvPr/>
            </p:nvSpPr>
            <p:spPr bwMode="auto">
              <a:xfrm>
                <a:off x="852" y="1555"/>
                <a:ext cx="41" cy="41"/>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90">
                <a:extLst>
                  <a:ext uri="{FF2B5EF4-FFF2-40B4-BE49-F238E27FC236}">
                    <a16:creationId xmlns:a16="http://schemas.microsoft.com/office/drawing/2014/main" id="{6E17C59F-AD47-0C4E-8BA9-5EBB16569CDF}"/>
                  </a:ext>
                </a:extLst>
              </p:cNvPr>
              <p:cNvSpPr>
                <a:spLocks/>
              </p:cNvSpPr>
              <p:nvPr/>
            </p:nvSpPr>
            <p:spPr bwMode="auto">
              <a:xfrm>
                <a:off x="767" y="1513"/>
                <a:ext cx="66" cy="66"/>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91">
                <a:extLst>
                  <a:ext uri="{FF2B5EF4-FFF2-40B4-BE49-F238E27FC236}">
                    <a16:creationId xmlns:a16="http://schemas.microsoft.com/office/drawing/2014/main" id="{C2CDF392-A227-D14F-B2DA-92F858426761}"/>
                  </a:ext>
                </a:extLst>
              </p:cNvPr>
              <p:cNvSpPr>
                <a:spLocks/>
              </p:cNvSpPr>
              <p:nvPr/>
            </p:nvSpPr>
            <p:spPr bwMode="auto">
              <a:xfrm>
                <a:off x="703" y="1547"/>
                <a:ext cx="50" cy="49"/>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E110C065-D0E8-6C4F-8B44-49049E62E2B3}"/>
              </a:ext>
            </a:extLst>
          </p:cNvPr>
          <p:cNvGrpSpPr/>
          <p:nvPr/>
        </p:nvGrpSpPr>
        <p:grpSpPr>
          <a:xfrm>
            <a:off x="1563420" y="4441372"/>
            <a:ext cx="1963551" cy="1814365"/>
            <a:chOff x="1266537" y="4227616"/>
            <a:chExt cx="1963551" cy="1814365"/>
          </a:xfrm>
        </p:grpSpPr>
        <p:sp>
          <p:nvSpPr>
            <p:cNvPr id="5" name="Title 1">
              <a:extLst>
                <a:ext uri="{FF2B5EF4-FFF2-40B4-BE49-F238E27FC236}">
                  <a16:creationId xmlns:a16="http://schemas.microsoft.com/office/drawing/2014/main" id="{A3E5CC91-67C5-4401-A8B2-9277F3F14775}"/>
                </a:ext>
              </a:extLst>
            </p:cNvPr>
            <p:cNvSpPr txBox="1">
              <a:spLocks/>
            </p:cNvSpPr>
            <p:nvPr/>
          </p:nvSpPr>
          <p:spPr>
            <a:xfrm>
              <a:off x="1266537" y="4626209"/>
              <a:ext cx="1963551" cy="141577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New adopters of Azure Synapse Analytics for enterprise data warehousing</a:t>
              </a:r>
            </a:p>
            <a:p>
              <a:pPr marL="0" marR="0" lvl="0" indent="0" defTabSz="932742" rtl="0" eaLnBrk="1" fontAlgn="auto" latinLnBrk="0" hangingPunct="1">
                <a:lnSpc>
                  <a:spcPct val="100000"/>
                </a:lnSpc>
                <a:spcBef>
                  <a:spcPct val="0"/>
                </a:spcBef>
                <a:spcAft>
                  <a:spcPts val="0"/>
                </a:spcAft>
                <a:buClrTx/>
                <a:buSzTx/>
                <a:buFontTx/>
                <a:buNone/>
                <a:tabLst/>
                <a:defRPr/>
              </a:pPr>
              <a:r>
                <a:rPr lang="en-US" sz="1100" dirty="0">
                  <a:solidFill>
                    <a:schemeClr val="bg1"/>
                  </a:solidFill>
                  <a:latin typeface="Segoe UI Semibold"/>
                </a:rPr>
                <a:t>(Starting Nov. 4</a:t>
              </a:r>
              <a:r>
                <a:rPr lang="en-US" sz="1100" baseline="30000" dirty="0">
                  <a:solidFill>
                    <a:schemeClr val="bg1"/>
                  </a:solidFill>
                  <a:latin typeface="Segoe UI Semibold"/>
                </a:rPr>
                <a:t>th</a:t>
              </a:r>
              <a:r>
                <a:rPr lang="en-US" sz="1100" dirty="0">
                  <a:solidFill>
                    <a:schemeClr val="bg1"/>
                  </a:solidFill>
                  <a:latin typeface="Segoe UI Semibold"/>
                </a:rPr>
                <a:t> and beyond)</a:t>
              </a:r>
              <a:endParaRPr kumimoji="0" lang="en-US" sz="1200" b="0" i="0" u="none" strike="noStrike" kern="1200" cap="none" spc="-50" normalizeH="0" baseline="0" noProof="0" dirty="0">
                <a:ln w="3175">
                  <a:noFill/>
                </a:ln>
                <a:solidFill>
                  <a:schemeClr val="bg1"/>
                </a:solidFill>
                <a:effectLst/>
                <a:uLnTx/>
                <a:uFillTx/>
                <a:latin typeface="Segoe UI Semibold"/>
                <a:ea typeface="+mn-ea"/>
                <a:cs typeface="Segoe UI" pitchFamily="34" charset="0"/>
              </a:endParaRPr>
            </a:p>
          </p:txBody>
        </p:sp>
        <p:grpSp>
          <p:nvGrpSpPr>
            <p:cNvPr id="22" name="Group 27">
              <a:extLst>
                <a:ext uri="{FF2B5EF4-FFF2-40B4-BE49-F238E27FC236}">
                  <a16:creationId xmlns:a16="http://schemas.microsoft.com/office/drawing/2014/main" id="{E0C79407-99F5-5943-8571-334732DA3CC1}"/>
                </a:ext>
              </a:extLst>
            </p:cNvPr>
            <p:cNvGrpSpPr>
              <a:grpSpLocks noChangeAspect="1"/>
            </p:cNvGrpSpPr>
            <p:nvPr/>
          </p:nvGrpSpPr>
          <p:grpSpPr bwMode="auto">
            <a:xfrm>
              <a:off x="1567574" y="4227616"/>
              <a:ext cx="631818" cy="334973"/>
              <a:chOff x="2423" y="874"/>
              <a:chExt cx="232" cy="123"/>
            </a:xfrm>
          </p:grpSpPr>
          <p:sp>
            <p:nvSpPr>
              <p:cNvPr id="23" name="Freeform 28">
                <a:extLst>
                  <a:ext uri="{FF2B5EF4-FFF2-40B4-BE49-F238E27FC236}">
                    <a16:creationId xmlns:a16="http://schemas.microsoft.com/office/drawing/2014/main" id="{EB080700-2CFE-DF47-B523-6708F814EF8C}"/>
                  </a:ext>
                </a:extLst>
              </p:cNvPr>
              <p:cNvSpPr>
                <a:spLocks/>
              </p:cNvSpPr>
              <p:nvPr/>
            </p:nvSpPr>
            <p:spPr bwMode="auto">
              <a:xfrm>
                <a:off x="2493" y="874"/>
                <a:ext cx="66" cy="66"/>
              </a:xfrm>
              <a:custGeom>
                <a:avLst/>
                <a:gdLst>
                  <a:gd name="T0" fmla="*/ 53 w 106"/>
                  <a:gd name="T1" fmla="*/ 106 h 106"/>
                  <a:gd name="T2" fmla="*/ 53 w 106"/>
                  <a:gd name="T3" fmla="*/ 106 h 106"/>
                  <a:gd name="T4" fmla="*/ 106 w 106"/>
                  <a:gd name="T5" fmla="*/ 53 h 106"/>
                  <a:gd name="T6" fmla="*/ 75 w 106"/>
                  <a:gd name="T7" fmla="*/ 5 h 106"/>
                  <a:gd name="T8" fmla="*/ 53 w 106"/>
                  <a:gd name="T9" fmla="*/ 0 h 106"/>
                  <a:gd name="T10" fmla="*/ 31 w 106"/>
                  <a:gd name="T11" fmla="*/ 5 h 106"/>
                  <a:gd name="T12" fmla="*/ 0 w 106"/>
                  <a:gd name="T13" fmla="*/ 53 h 106"/>
                  <a:gd name="T14" fmla="*/ 53 w 106"/>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53" y="106"/>
                    </a:moveTo>
                    <a:lnTo>
                      <a:pt x="53" y="106"/>
                    </a:lnTo>
                    <a:cubicBezTo>
                      <a:pt x="82" y="106"/>
                      <a:pt x="106" y="83"/>
                      <a:pt x="106" y="53"/>
                    </a:cubicBezTo>
                    <a:cubicBezTo>
                      <a:pt x="106" y="31"/>
                      <a:pt x="93" y="13"/>
                      <a:pt x="75" y="5"/>
                    </a:cubicBezTo>
                    <a:cubicBezTo>
                      <a:pt x="68" y="2"/>
                      <a:pt x="61" y="0"/>
                      <a:pt x="53" y="0"/>
                    </a:cubicBezTo>
                    <a:cubicBezTo>
                      <a:pt x="45" y="0"/>
                      <a:pt x="38" y="2"/>
                      <a:pt x="31" y="5"/>
                    </a:cubicBezTo>
                    <a:cubicBezTo>
                      <a:pt x="13" y="13"/>
                      <a:pt x="0" y="31"/>
                      <a:pt x="0" y="53"/>
                    </a:cubicBezTo>
                    <a:cubicBezTo>
                      <a:pt x="0" y="83"/>
                      <a:pt x="24" y="106"/>
                      <a:pt x="53" y="10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29">
                <a:extLst>
                  <a:ext uri="{FF2B5EF4-FFF2-40B4-BE49-F238E27FC236}">
                    <a16:creationId xmlns:a16="http://schemas.microsoft.com/office/drawing/2014/main" id="{44DE67D7-7DEF-9645-A5ED-BB1C2683C0DB}"/>
                  </a:ext>
                </a:extLst>
              </p:cNvPr>
              <p:cNvSpPr>
                <a:spLocks/>
              </p:cNvSpPr>
              <p:nvPr/>
            </p:nvSpPr>
            <p:spPr bwMode="auto">
              <a:xfrm>
                <a:off x="2477" y="948"/>
                <a:ext cx="99" cy="49"/>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30">
                <a:extLst>
                  <a:ext uri="{FF2B5EF4-FFF2-40B4-BE49-F238E27FC236}">
                    <a16:creationId xmlns:a16="http://schemas.microsoft.com/office/drawing/2014/main" id="{769D5309-192A-8D40-A21E-3362945E83F0}"/>
                  </a:ext>
                </a:extLst>
              </p:cNvPr>
              <p:cNvSpPr>
                <a:spLocks/>
              </p:cNvSpPr>
              <p:nvPr/>
            </p:nvSpPr>
            <p:spPr bwMode="auto">
              <a:xfrm>
                <a:off x="2423" y="965"/>
                <a:ext cx="46" cy="32"/>
              </a:xfrm>
              <a:custGeom>
                <a:avLst/>
                <a:gdLst>
                  <a:gd name="T0" fmla="*/ 0 w 75"/>
                  <a:gd name="T1" fmla="*/ 53 h 53"/>
                  <a:gd name="T2" fmla="*/ 0 w 75"/>
                  <a:gd name="T3" fmla="*/ 53 h 53"/>
                  <a:gd name="T4" fmla="*/ 63 w 75"/>
                  <a:gd name="T5" fmla="*/ 53 h 53"/>
                  <a:gd name="T6" fmla="*/ 63 w 75"/>
                  <a:gd name="T7" fmla="*/ 53 h 53"/>
                  <a:gd name="T8" fmla="*/ 75 w 75"/>
                  <a:gd name="T9" fmla="*/ 5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6"/>
                      <a:pt x="67" y="19"/>
                      <a:pt x="75" y="5"/>
                    </a:cubicBezTo>
                    <a:cubicBezTo>
                      <a:pt x="68" y="2"/>
                      <a:pt x="61" y="0"/>
                      <a:pt x="54" y="0"/>
                    </a:cubicBezTo>
                    <a:cubicBezTo>
                      <a:pt x="24" y="0"/>
                      <a:pt x="0" y="24"/>
                      <a:pt x="0" y="5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31">
                <a:extLst>
                  <a:ext uri="{FF2B5EF4-FFF2-40B4-BE49-F238E27FC236}">
                    <a16:creationId xmlns:a16="http://schemas.microsoft.com/office/drawing/2014/main" id="{C0BA12B2-1B38-FC4F-B1A8-FD3A7F4FD316}"/>
                  </a:ext>
                </a:extLst>
              </p:cNvPr>
              <p:cNvSpPr>
                <a:spLocks/>
              </p:cNvSpPr>
              <p:nvPr/>
            </p:nvSpPr>
            <p:spPr bwMode="auto">
              <a:xfrm>
                <a:off x="2431" y="907"/>
                <a:ext cx="50" cy="49"/>
              </a:xfrm>
              <a:custGeom>
                <a:avLst/>
                <a:gdLst>
                  <a:gd name="T0" fmla="*/ 40 w 80"/>
                  <a:gd name="T1" fmla="*/ 0 h 80"/>
                  <a:gd name="T2" fmla="*/ 40 w 80"/>
                  <a:gd name="T3" fmla="*/ 0 h 80"/>
                  <a:gd name="T4" fmla="*/ 0 w 80"/>
                  <a:gd name="T5" fmla="*/ 40 h 80"/>
                  <a:gd name="T6" fmla="*/ 14 w 80"/>
                  <a:gd name="T7" fmla="*/ 71 h 80"/>
                  <a:gd name="T8" fmla="*/ 37 w 80"/>
                  <a:gd name="T9" fmla="*/ 80 h 80"/>
                  <a:gd name="T10" fmla="*/ 40 w 80"/>
                  <a:gd name="T11" fmla="*/ 80 h 80"/>
                  <a:gd name="T12" fmla="*/ 42 w 80"/>
                  <a:gd name="T13" fmla="*/ 80 h 80"/>
                  <a:gd name="T14" fmla="*/ 65 w 80"/>
                  <a:gd name="T15" fmla="*/ 71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7" y="0"/>
                      <a:pt x="0" y="18"/>
                      <a:pt x="0" y="40"/>
                    </a:cubicBezTo>
                    <a:cubicBezTo>
                      <a:pt x="0" y="53"/>
                      <a:pt x="5" y="63"/>
                      <a:pt x="14" y="71"/>
                    </a:cubicBezTo>
                    <a:cubicBezTo>
                      <a:pt x="20" y="76"/>
                      <a:pt x="28" y="80"/>
                      <a:pt x="37" y="80"/>
                    </a:cubicBezTo>
                    <a:cubicBezTo>
                      <a:pt x="38" y="80"/>
                      <a:pt x="39" y="80"/>
                      <a:pt x="40" y="80"/>
                    </a:cubicBezTo>
                    <a:cubicBezTo>
                      <a:pt x="40" y="80"/>
                      <a:pt x="41" y="80"/>
                      <a:pt x="42" y="80"/>
                    </a:cubicBezTo>
                    <a:cubicBezTo>
                      <a:pt x="51" y="80"/>
                      <a:pt x="59" y="76"/>
                      <a:pt x="65" y="71"/>
                    </a:cubicBezTo>
                    <a:cubicBezTo>
                      <a:pt x="74" y="63"/>
                      <a:pt x="80" y="53"/>
                      <a:pt x="80" y="40"/>
                    </a:cubicBezTo>
                    <a:cubicBezTo>
                      <a:pt x="80" y="18"/>
                      <a:pt x="62" y="0"/>
                      <a:pt x="40"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32">
                <a:extLst>
                  <a:ext uri="{FF2B5EF4-FFF2-40B4-BE49-F238E27FC236}">
                    <a16:creationId xmlns:a16="http://schemas.microsoft.com/office/drawing/2014/main" id="{B081E127-7808-AD45-AD0B-2B88E307C8AB}"/>
                  </a:ext>
                </a:extLst>
              </p:cNvPr>
              <p:cNvSpPr>
                <a:spLocks/>
              </p:cNvSpPr>
              <p:nvPr/>
            </p:nvSpPr>
            <p:spPr bwMode="auto">
              <a:xfrm>
                <a:off x="2573" y="898"/>
                <a:ext cx="82" cy="83"/>
              </a:xfrm>
              <a:custGeom>
                <a:avLst/>
                <a:gdLst>
                  <a:gd name="T0" fmla="*/ 80 w 133"/>
                  <a:gd name="T1" fmla="*/ 53 h 133"/>
                  <a:gd name="T2" fmla="*/ 80 w 133"/>
                  <a:gd name="T3" fmla="*/ 53 h 133"/>
                  <a:gd name="T4" fmla="*/ 80 w 133"/>
                  <a:gd name="T5" fmla="*/ 0 h 133"/>
                  <a:gd name="T6" fmla="*/ 53 w 133"/>
                  <a:gd name="T7" fmla="*/ 0 h 133"/>
                  <a:gd name="T8" fmla="*/ 53 w 133"/>
                  <a:gd name="T9" fmla="*/ 53 h 133"/>
                  <a:gd name="T10" fmla="*/ 0 w 133"/>
                  <a:gd name="T11" fmla="*/ 53 h 133"/>
                  <a:gd name="T12" fmla="*/ 0 w 133"/>
                  <a:gd name="T13" fmla="*/ 80 h 133"/>
                  <a:gd name="T14" fmla="*/ 53 w 133"/>
                  <a:gd name="T15" fmla="*/ 80 h 133"/>
                  <a:gd name="T16" fmla="*/ 53 w 133"/>
                  <a:gd name="T17" fmla="*/ 80 h 133"/>
                  <a:gd name="T18" fmla="*/ 53 w 133"/>
                  <a:gd name="T19" fmla="*/ 133 h 133"/>
                  <a:gd name="T20" fmla="*/ 80 w 133"/>
                  <a:gd name="T21" fmla="*/ 133 h 133"/>
                  <a:gd name="T22" fmla="*/ 80 w 133"/>
                  <a:gd name="T23" fmla="*/ 80 h 133"/>
                  <a:gd name="T24" fmla="*/ 80 w 133"/>
                  <a:gd name="T25" fmla="*/ 80 h 133"/>
                  <a:gd name="T26" fmla="*/ 133 w 133"/>
                  <a:gd name="T27" fmla="*/ 80 h 133"/>
                  <a:gd name="T28" fmla="*/ 133 w 133"/>
                  <a:gd name="T29" fmla="*/ 53 h 133"/>
                  <a:gd name="T30" fmla="*/ 80 w 133"/>
                  <a:gd name="T31" fmla="*/ 5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80" y="53"/>
                    </a:moveTo>
                    <a:lnTo>
                      <a:pt x="80" y="53"/>
                    </a:lnTo>
                    <a:lnTo>
                      <a:pt x="80" y="0"/>
                    </a:lnTo>
                    <a:lnTo>
                      <a:pt x="53" y="0"/>
                    </a:lnTo>
                    <a:lnTo>
                      <a:pt x="53" y="53"/>
                    </a:lnTo>
                    <a:lnTo>
                      <a:pt x="0" y="53"/>
                    </a:lnTo>
                    <a:lnTo>
                      <a:pt x="0" y="80"/>
                    </a:lnTo>
                    <a:lnTo>
                      <a:pt x="53" y="80"/>
                    </a:lnTo>
                    <a:lnTo>
                      <a:pt x="53" y="80"/>
                    </a:lnTo>
                    <a:lnTo>
                      <a:pt x="53" y="133"/>
                    </a:lnTo>
                    <a:lnTo>
                      <a:pt x="80" y="133"/>
                    </a:lnTo>
                    <a:lnTo>
                      <a:pt x="80" y="80"/>
                    </a:lnTo>
                    <a:lnTo>
                      <a:pt x="80" y="80"/>
                    </a:lnTo>
                    <a:lnTo>
                      <a:pt x="133" y="80"/>
                    </a:lnTo>
                    <a:lnTo>
                      <a:pt x="133" y="53"/>
                    </a:lnTo>
                    <a:lnTo>
                      <a:pt x="80" y="53"/>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cxnSp>
        <p:nvCxnSpPr>
          <p:cNvPr id="29" name="Elbow Connector 28">
            <a:extLst>
              <a:ext uri="{FF2B5EF4-FFF2-40B4-BE49-F238E27FC236}">
                <a16:creationId xmlns:a16="http://schemas.microsoft.com/office/drawing/2014/main" id="{F34E4DA9-E029-F547-BE78-F910E8127BDB}"/>
              </a:ext>
            </a:extLst>
          </p:cNvPr>
          <p:cNvCxnSpPr>
            <a:cxnSpLocks/>
            <a:stCxn id="4" idx="3"/>
            <a:endCxn id="5" idx="3"/>
          </p:cNvCxnSpPr>
          <p:nvPr/>
        </p:nvCxnSpPr>
        <p:spPr>
          <a:xfrm>
            <a:off x="3433349" y="2955515"/>
            <a:ext cx="93622" cy="2592336"/>
          </a:xfrm>
          <a:prstGeom prst="bentConnector3">
            <a:avLst>
              <a:gd name="adj1" fmla="val 344173"/>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0C0502DE-F583-264A-A457-20F5C62D7D80}"/>
              </a:ext>
            </a:extLst>
          </p:cNvPr>
          <p:cNvGrpSpPr/>
          <p:nvPr/>
        </p:nvGrpSpPr>
        <p:grpSpPr>
          <a:xfrm>
            <a:off x="3926649" y="4016627"/>
            <a:ext cx="705041" cy="101924"/>
            <a:chOff x="2010728" y="3723566"/>
            <a:chExt cx="705041" cy="101924"/>
          </a:xfrm>
        </p:grpSpPr>
        <p:cxnSp>
          <p:nvCxnSpPr>
            <p:cNvPr id="32" name="Straight Connector 31">
              <a:extLst>
                <a:ext uri="{FF2B5EF4-FFF2-40B4-BE49-F238E27FC236}">
                  <a16:creationId xmlns:a16="http://schemas.microsoft.com/office/drawing/2014/main" id="{07A3FED5-EC70-B543-BC9B-3EE0C85A4190}"/>
                </a:ext>
              </a:extLst>
            </p:cNvPr>
            <p:cNvCxnSpPr>
              <a:cxnSpLocks/>
            </p:cNvCxnSpPr>
            <p:nvPr/>
          </p:nvCxnSpPr>
          <p:spPr>
            <a:xfrm>
              <a:off x="2010728" y="3766615"/>
              <a:ext cx="705041"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33" name="Rectangle 20">
              <a:extLst>
                <a:ext uri="{FF2B5EF4-FFF2-40B4-BE49-F238E27FC236}">
                  <a16:creationId xmlns:a16="http://schemas.microsoft.com/office/drawing/2014/main" id="{EA36531C-E0C1-0645-BB61-B182BDA495DB}"/>
                </a:ext>
              </a:extLst>
            </p:cNvPr>
            <p:cNvSpPr/>
            <p:nvPr/>
          </p:nvSpPr>
          <p:spPr bwMode="auto">
            <a:xfrm rot="8100000">
              <a:off x="2595204" y="3723566"/>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7F71CADD-A20C-F941-9385-BD9157A8F242}"/>
              </a:ext>
            </a:extLst>
          </p:cNvPr>
          <p:cNvGrpSpPr/>
          <p:nvPr/>
        </p:nvGrpSpPr>
        <p:grpSpPr>
          <a:xfrm>
            <a:off x="4862754" y="3032459"/>
            <a:ext cx="2460415" cy="2012101"/>
            <a:chOff x="4862754" y="2818703"/>
            <a:chExt cx="2460415" cy="2012101"/>
          </a:xfrm>
        </p:grpSpPr>
        <p:sp>
          <p:nvSpPr>
            <p:cNvPr id="6" name="Title 1">
              <a:extLst>
                <a:ext uri="{FF2B5EF4-FFF2-40B4-BE49-F238E27FC236}">
                  <a16:creationId xmlns:a16="http://schemas.microsoft.com/office/drawing/2014/main" id="{90C05251-68CB-423B-9C10-FA3DCDB87DBD}"/>
                </a:ext>
              </a:extLst>
            </p:cNvPr>
            <p:cNvSpPr txBox="1">
              <a:spLocks/>
            </p:cNvSpPr>
            <p:nvPr/>
          </p:nvSpPr>
          <p:spPr>
            <a:xfrm>
              <a:off x="4862754" y="3599698"/>
              <a:ext cx="2460415" cy="12311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600" dirty="0">
                  <a:solidFill>
                    <a:schemeClr val="bg1"/>
                  </a:solidFill>
                  <a:latin typeface="Segoe UI Semibold"/>
                </a:rPr>
                <a:t>Continue to build modern data warehouse with Azure, using Azure Synapse for your enterprise data warehouse</a:t>
              </a:r>
              <a:endParaRPr kumimoji="0" lang="en-US" sz="1600" b="0" i="0" u="none" strike="noStrike" kern="1200" cap="none" spc="-50" normalizeH="0" baseline="0" noProof="0" dirty="0">
                <a:ln w="3175">
                  <a:noFill/>
                </a:ln>
                <a:solidFill>
                  <a:schemeClr val="bg1"/>
                </a:solidFill>
                <a:effectLst/>
                <a:uLnTx/>
                <a:uFillTx/>
                <a:latin typeface="Segoe UI Semibold"/>
              </a:endParaRPr>
            </a:p>
          </p:txBody>
        </p:sp>
        <p:grpSp>
          <p:nvGrpSpPr>
            <p:cNvPr id="35" name="Group 34">
              <a:extLst>
                <a:ext uri="{FF2B5EF4-FFF2-40B4-BE49-F238E27FC236}">
                  <a16:creationId xmlns:a16="http://schemas.microsoft.com/office/drawing/2014/main" id="{A7802E05-A120-7441-B323-880B43CB91D0}"/>
                </a:ext>
              </a:extLst>
            </p:cNvPr>
            <p:cNvGrpSpPr/>
            <p:nvPr/>
          </p:nvGrpSpPr>
          <p:grpSpPr>
            <a:xfrm>
              <a:off x="5692993" y="2818703"/>
              <a:ext cx="799935" cy="736710"/>
              <a:chOff x="1932836" y="4346546"/>
              <a:chExt cx="1111758" cy="1023888"/>
            </a:xfrm>
          </p:grpSpPr>
          <p:sp>
            <p:nvSpPr>
              <p:cNvPr id="36" name="Freeform: Shape 232">
                <a:extLst>
                  <a:ext uri="{FF2B5EF4-FFF2-40B4-BE49-F238E27FC236}">
                    <a16:creationId xmlns:a16="http://schemas.microsoft.com/office/drawing/2014/main" id="{2199C0CD-465D-3845-9171-6AFDE2F3F1DA}"/>
                  </a:ext>
                </a:extLst>
              </p:cNvPr>
              <p:cNvSpPr/>
              <p:nvPr/>
            </p:nvSpPr>
            <p:spPr bwMode="auto">
              <a:xfrm flipH="1">
                <a:off x="2554892" y="4730786"/>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37" name="Group 36">
                <a:extLst>
                  <a:ext uri="{FF2B5EF4-FFF2-40B4-BE49-F238E27FC236}">
                    <a16:creationId xmlns:a16="http://schemas.microsoft.com/office/drawing/2014/main" id="{8FA1E24D-AC5A-9943-9328-279886AD8BA1}"/>
                  </a:ext>
                </a:extLst>
              </p:cNvPr>
              <p:cNvGrpSpPr/>
              <p:nvPr/>
            </p:nvGrpSpPr>
            <p:grpSpPr>
              <a:xfrm>
                <a:off x="1932836" y="4346546"/>
                <a:ext cx="726172" cy="649426"/>
                <a:chOff x="1932836" y="4346546"/>
                <a:chExt cx="726172" cy="649426"/>
              </a:xfrm>
            </p:grpSpPr>
            <p:sp>
              <p:nvSpPr>
                <p:cNvPr id="38" name="Freeform: Shape 234">
                  <a:extLst>
                    <a:ext uri="{FF2B5EF4-FFF2-40B4-BE49-F238E27FC236}">
                      <a16:creationId xmlns:a16="http://schemas.microsoft.com/office/drawing/2014/main" id="{A8DCBAAE-F5B8-0049-897F-70CF9CE1D99C}"/>
                    </a:ext>
                  </a:extLst>
                </p:cNvPr>
                <p:cNvSpPr/>
                <p:nvPr/>
              </p:nvSpPr>
              <p:spPr bwMode="auto">
                <a:xfrm flipH="1">
                  <a:off x="1932836" y="4346546"/>
                  <a:ext cx="726172" cy="649426"/>
                </a:xfrm>
                <a:custGeom>
                  <a:avLst/>
                  <a:gdLst>
                    <a:gd name="connsiteX0" fmla="*/ 365931 w 726172"/>
                    <a:gd name="connsiteY0" fmla="*/ 0 h 649426"/>
                    <a:gd name="connsiteX1" fmla="*/ 0 w 726172"/>
                    <a:gd name="connsiteY1" fmla="*/ 191843 h 649426"/>
                    <a:gd name="connsiteX2" fmla="*/ 0 w 726172"/>
                    <a:gd name="connsiteY2" fmla="*/ 261564 h 649426"/>
                    <a:gd name="connsiteX3" fmla="*/ 69202 w 726172"/>
                    <a:gd name="connsiteY3" fmla="*/ 261564 h 649426"/>
                    <a:gd name="connsiteX4" fmla="*/ 69202 w 726172"/>
                    <a:gd name="connsiteY4" fmla="*/ 405469 h 649426"/>
                    <a:gd name="connsiteX5" fmla="*/ 132236 w 726172"/>
                    <a:gd name="connsiteY5" fmla="*/ 405469 h 649426"/>
                    <a:gd name="connsiteX6" fmla="*/ 132236 w 726172"/>
                    <a:gd name="connsiteY6" fmla="*/ 261564 h 649426"/>
                    <a:gd name="connsiteX7" fmla="*/ 605191 w 726172"/>
                    <a:gd name="connsiteY7" fmla="*/ 261564 h 649426"/>
                    <a:gd name="connsiteX8" fmla="*/ 605191 w 726172"/>
                    <a:gd name="connsiteY8" fmla="*/ 649426 h 649426"/>
                    <a:gd name="connsiteX9" fmla="*/ 682718 w 726172"/>
                    <a:gd name="connsiteY9" fmla="*/ 649426 h 649426"/>
                    <a:gd name="connsiteX10" fmla="*/ 682718 w 726172"/>
                    <a:gd name="connsiteY10" fmla="*/ 261564 h 649426"/>
                    <a:gd name="connsiteX11" fmla="*/ 726172 w 726172"/>
                    <a:gd name="connsiteY11" fmla="*/ 261564 h 649426"/>
                    <a:gd name="connsiteX12" fmla="*/ 726172 w 726172"/>
                    <a:gd name="connsiteY12" fmla="*/ 191843 h 649426"/>
                    <a:gd name="connsiteX13" fmla="*/ 365931 w 726172"/>
                    <a:gd name="connsiteY13" fmla="*/ 0 h 6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6172" h="649426">
                      <a:moveTo>
                        <a:pt x="365931" y="0"/>
                      </a:moveTo>
                      <a:lnTo>
                        <a:pt x="0" y="191843"/>
                      </a:lnTo>
                      <a:lnTo>
                        <a:pt x="0" y="261564"/>
                      </a:lnTo>
                      <a:lnTo>
                        <a:pt x="69202" y="261564"/>
                      </a:lnTo>
                      <a:lnTo>
                        <a:pt x="69202" y="405469"/>
                      </a:lnTo>
                      <a:lnTo>
                        <a:pt x="132236" y="405469"/>
                      </a:lnTo>
                      <a:lnTo>
                        <a:pt x="132236" y="261564"/>
                      </a:lnTo>
                      <a:lnTo>
                        <a:pt x="605191" y="261564"/>
                      </a:lnTo>
                      <a:lnTo>
                        <a:pt x="605191" y="649426"/>
                      </a:lnTo>
                      <a:lnTo>
                        <a:pt x="682718" y="649426"/>
                      </a:lnTo>
                      <a:lnTo>
                        <a:pt x="682718" y="261564"/>
                      </a:lnTo>
                      <a:lnTo>
                        <a:pt x="726172" y="261564"/>
                      </a:lnTo>
                      <a:lnTo>
                        <a:pt x="726172" y="191843"/>
                      </a:lnTo>
                      <a:lnTo>
                        <a:pt x="365931" y="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39" name="Group 38">
                  <a:extLst>
                    <a:ext uri="{FF2B5EF4-FFF2-40B4-BE49-F238E27FC236}">
                      <a16:creationId xmlns:a16="http://schemas.microsoft.com/office/drawing/2014/main" id="{230D5D7F-1706-9D4A-90A5-202AF73E539C}"/>
                    </a:ext>
                  </a:extLst>
                </p:cNvPr>
                <p:cNvGrpSpPr/>
                <p:nvPr/>
              </p:nvGrpSpPr>
              <p:grpSpPr>
                <a:xfrm>
                  <a:off x="2088250" y="4700340"/>
                  <a:ext cx="333516" cy="293832"/>
                  <a:chOff x="2088250" y="4700340"/>
                  <a:chExt cx="333516" cy="293832"/>
                </a:xfrm>
              </p:grpSpPr>
              <p:sp>
                <p:nvSpPr>
                  <p:cNvPr id="40" name="Freeform: Shape 236">
                    <a:extLst>
                      <a:ext uri="{FF2B5EF4-FFF2-40B4-BE49-F238E27FC236}">
                        <a16:creationId xmlns:a16="http://schemas.microsoft.com/office/drawing/2014/main" id="{173B4CD6-7977-6346-93D4-21C84F6D73FB}"/>
                      </a:ext>
                    </a:extLst>
                  </p:cNvPr>
                  <p:cNvSpPr/>
                  <p:nvPr/>
                </p:nvSpPr>
                <p:spPr bwMode="auto">
                  <a:xfrm flipH="1">
                    <a:off x="2151526" y="4700340"/>
                    <a:ext cx="80412" cy="76932"/>
                  </a:xfrm>
                  <a:custGeom>
                    <a:avLst/>
                    <a:gdLst>
                      <a:gd name="connsiteX0" fmla="*/ 80412 w 80412"/>
                      <a:gd name="connsiteY0" fmla="*/ 0 h 76932"/>
                      <a:gd name="connsiteX1" fmla="*/ 0 w 80412"/>
                      <a:gd name="connsiteY1" fmla="*/ 0 h 76932"/>
                      <a:gd name="connsiteX2" fmla="*/ 0 w 80412"/>
                      <a:gd name="connsiteY2" fmla="*/ 76932 h 76932"/>
                      <a:gd name="connsiteX3" fmla="*/ 80412 w 80412"/>
                      <a:gd name="connsiteY3" fmla="*/ 76932 h 76932"/>
                      <a:gd name="connsiteX4" fmla="*/ 80412 w 80412"/>
                      <a:gd name="connsiteY4" fmla="*/ 0 h 76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12" h="76932">
                        <a:moveTo>
                          <a:pt x="80412" y="0"/>
                        </a:moveTo>
                        <a:lnTo>
                          <a:pt x="0" y="0"/>
                        </a:lnTo>
                        <a:lnTo>
                          <a:pt x="0" y="76932"/>
                        </a:lnTo>
                        <a:lnTo>
                          <a:pt x="80412" y="76932"/>
                        </a:lnTo>
                        <a:lnTo>
                          <a:pt x="8041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41" name="Freeform: Shape 237">
                    <a:extLst>
                      <a:ext uri="{FF2B5EF4-FFF2-40B4-BE49-F238E27FC236}">
                        <a16:creationId xmlns:a16="http://schemas.microsoft.com/office/drawing/2014/main" id="{0678114A-5CAF-E64C-AD55-F24A87C61CBD}"/>
                      </a:ext>
                    </a:extLst>
                  </p:cNvPr>
                  <p:cNvSpPr/>
                  <p:nvPr/>
                </p:nvSpPr>
                <p:spPr bwMode="auto">
                  <a:xfrm flipH="1">
                    <a:off x="2088250" y="4808790"/>
                    <a:ext cx="80412" cy="76932"/>
                  </a:xfrm>
                  <a:custGeom>
                    <a:avLst/>
                    <a:gdLst>
                      <a:gd name="connsiteX0" fmla="*/ 80412 w 80412"/>
                      <a:gd name="connsiteY0" fmla="*/ 0 h 76932"/>
                      <a:gd name="connsiteX1" fmla="*/ 0 w 80412"/>
                      <a:gd name="connsiteY1" fmla="*/ 0 h 76932"/>
                      <a:gd name="connsiteX2" fmla="*/ 0 w 80412"/>
                      <a:gd name="connsiteY2" fmla="*/ 76932 h 76932"/>
                      <a:gd name="connsiteX3" fmla="*/ 80412 w 80412"/>
                      <a:gd name="connsiteY3" fmla="*/ 76932 h 76932"/>
                      <a:gd name="connsiteX4" fmla="*/ 80412 w 80412"/>
                      <a:gd name="connsiteY4" fmla="*/ 0 h 76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12" h="76932">
                        <a:moveTo>
                          <a:pt x="80412" y="0"/>
                        </a:moveTo>
                        <a:lnTo>
                          <a:pt x="0" y="0"/>
                        </a:lnTo>
                        <a:lnTo>
                          <a:pt x="0" y="76932"/>
                        </a:lnTo>
                        <a:lnTo>
                          <a:pt x="80412" y="76932"/>
                        </a:lnTo>
                        <a:lnTo>
                          <a:pt x="8041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42" name="Freeform: Shape 238">
                    <a:extLst>
                      <a:ext uri="{FF2B5EF4-FFF2-40B4-BE49-F238E27FC236}">
                        <a16:creationId xmlns:a16="http://schemas.microsoft.com/office/drawing/2014/main" id="{3119E865-610D-6844-A56B-6D5A858837CE}"/>
                      </a:ext>
                    </a:extLst>
                  </p:cNvPr>
                  <p:cNvSpPr/>
                  <p:nvPr/>
                </p:nvSpPr>
                <p:spPr bwMode="auto">
                  <a:xfrm flipH="1">
                    <a:off x="2214801" y="4808790"/>
                    <a:ext cx="80412" cy="76932"/>
                  </a:xfrm>
                  <a:custGeom>
                    <a:avLst/>
                    <a:gdLst>
                      <a:gd name="connsiteX0" fmla="*/ 80412 w 80412"/>
                      <a:gd name="connsiteY0" fmla="*/ 0 h 76932"/>
                      <a:gd name="connsiteX1" fmla="*/ 0 w 80412"/>
                      <a:gd name="connsiteY1" fmla="*/ 0 h 76932"/>
                      <a:gd name="connsiteX2" fmla="*/ 0 w 80412"/>
                      <a:gd name="connsiteY2" fmla="*/ 76932 h 76932"/>
                      <a:gd name="connsiteX3" fmla="*/ 80412 w 80412"/>
                      <a:gd name="connsiteY3" fmla="*/ 76932 h 76932"/>
                      <a:gd name="connsiteX4" fmla="*/ 80412 w 80412"/>
                      <a:gd name="connsiteY4" fmla="*/ 0 h 76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12" h="76932">
                        <a:moveTo>
                          <a:pt x="80412" y="0"/>
                        </a:moveTo>
                        <a:lnTo>
                          <a:pt x="0" y="0"/>
                        </a:lnTo>
                        <a:lnTo>
                          <a:pt x="0" y="76932"/>
                        </a:lnTo>
                        <a:lnTo>
                          <a:pt x="80412" y="76932"/>
                        </a:lnTo>
                        <a:lnTo>
                          <a:pt x="8041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43" name="Freeform: Shape 239">
                    <a:extLst>
                      <a:ext uri="{FF2B5EF4-FFF2-40B4-BE49-F238E27FC236}">
                        <a16:creationId xmlns:a16="http://schemas.microsoft.com/office/drawing/2014/main" id="{3466CDA7-DA0F-F444-804F-AC3CFC725BFF}"/>
                      </a:ext>
                    </a:extLst>
                  </p:cNvPr>
                  <p:cNvSpPr/>
                  <p:nvPr/>
                </p:nvSpPr>
                <p:spPr bwMode="auto">
                  <a:xfrm flipH="1">
                    <a:off x="2088250" y="4917240"/>
                    <a:ext cx="80412" cy="76932"/>
                  </a:xfrm>
                  <a:custGeom>
                    <a:avLst/>
                    <a:gdLst>
                      <a:gd name="connsiteX0" fmla="*/ 80412 w 80412"/>
                      <a:gd name="connsiteY0" fmla="*/ 0 h 76932"/>
                      <a:gd name="connsiteX1" fmla="*/ 0 w 80412"/>
                      <a:gd name="connsiteY1" fmla="*/ 0 h 76932"/>
                      <a:gd name="connsiteX2" fmla="*/ 0 w 80412"/>
                      <a:gd name="connsiteY2" fmla="*/ 76932 h 76932"/>
                      <a:gd name="connsiteX3" fmla="*/ 80412 w 80412"/>
                      <a:gd name="connsiteY3" fmla="*/ 76932 h 76932"/>
                      <a:gd name="connsiteX4" fmla="*/ 80412 w 80412"/>
                      <a:gd name="connsiteY4" fmla="*/ 0 h 76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12" h="76932">
                        <a:moveTo>
                          <a:pt x="80412" y="0"/>
                        </a:moveTo>
                        <a:lnTo>
                          <a:pt x="0" y="0"/>
                        </a:lnTo>
                        <a:lnTo>
                          <a:pt x="0" y="76932"/>
                        </a:lnTo>
                        <a:lnTo>
                          <a:pt x="80412" y="76932"/>
                        </a:lnTo>
                        <a:lnTo>
                          <a:pt x="8041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44" name="Freeform: Shape 240">
                    <a:extLst>
                      <a:ext uri="{FF2B5EF4-FFF2-40B4-BE49-F238E27FC236}">
                        <a16:creationId xmlns:a16="http://schemas.microsoft.com/office/drawing/2014/main" id="{1A252BAC-790C-7B4B-A937-C30974584EE7}"/>
                      </a:ext>
                    </a:extLst>
                  </p:cNvPr>
                  <p:cNvSpPr/>
                  <p:nvPr/>
                </p:nvSpPr>
                <p:spPr bwMode="auto">
                  <a:xfrm flipH="1">
                    <a:off x="2214801" y="4917240"/>
                    <a:ext cx="80412" cy="76932"/>
                  </a:xfrm>
                  <a:custGeom>
                    <a:avLst/>
                    <a:gdLst>
                      <a:gd name="connsiteX0" fmla="*/ 80412 w 80412"/>
                      <a:gd name="connsiteY0" fmla="*/ 0 h 76932"/>
                      <a:gd name="connsiteX1" fmla="*/ 0 w 80412"/>
                      <a:gd name="connsiteY1" fmla="*/ 0 h 76932"/>
                      <a:gd name="connsiteX2" fmla="*/ 0 w 80412"/>
                      <a:gd name="connsiteY2" fmla="*/ 76932 h 76932"/>
                      <a:gd name="connsiteX3" fmla="*/ 80412 w 80412"/>
                      <a:gd name="connsiteY3" fmla="*/ 76932 h 76932"/>
                      <a:gd name="connsiteX4" fmla="*/ 80412 w 80412"/>
                      <a:gd name="connsiteY4" fmla="*/ 0 h 76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12" h="76932">
                        <a:moveTo>
                          <a:pt x="80412" y="0"/>
                        </a:moveTo>
                        <a:lnTo>
                          <a:pt x="0" y="0"/>
                        </a:lnTo>
                        <a:lnTo>
                          <a:pt x="0" y="76932"/>
                        </a:lnTo>
                        <a:lnTo>
                          <a:pt x="80412" y="76932"/>
                        </a:lnTo>
                        <a:lnTo>
                          <a:pt x="8041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45" name="Freeform: Shape 241">
                    <a:extLst>
                      <a:ext uri="{FF2B5EF4-FFF2-40B4-BE49-F238E27FC236}">
                        <a16:creationId xmlns:a16="http://schemas.microsoft.com/office/drawing/2014/main" id="{B870F662-859C-3B4F-ACD6-39856542B376}"/>
                      </a:ext>
                    </a:extLst>
                  </p:cNvPr>
                  <p:cNvSpPr/>
                  <p:nvPr/>
                </p:nvSpPr>
                <p:spPr bwMode="auto">
                  <a:xfrm flipH="1">
                    <a:off x="2341354" y="4917240"/>
                    <a:ext cx="80412" cy="76932"/>
                  </a:xfrm>
                  <a:custGeom>
                    <a:avLst/>
                    <a:gdLst>
                      <a:gd name="connsiteX0" fmla="*/ 80412 w 80412"/>
                      <a:gd name="connsiteY0" fmla="*/ 0 h 76932"/>
                      <a:gd name="connsiteX1" fmla="*/ 0 w 80412"/>
                      <a:gd name="connsiteY1" fmla="*/ 0 h 76932"/>
                      <a:gd name="connsiteX2" fmla="*/ 0 w 80412"/>
                      <a:gd name="connsiteY2" fmla="*/ 76932 h 76932"/>
                      <a:gd name="connsiteX3" fmla="*/ 80412 w 80412"/>
                      <a:gd name="connsiteY3" fmla="*/ 76932 h 76932"/>
                      <a:gd name="connsiteX4" fmla="*/ 80412 w 80412"/>
                      <a:gd name="connsiteY4" fmla="*/ 0 h 76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12" h="76932">
                        <a:moveTo>
                          <a:pt x="80412" y="0"/>
                        </a:moveTo>
                        <a:lnTo>
                          <a:pt x="0" y="0"/>
                        </a:lnTo>
                        <a:lnTo>
                          <a:pt x="0" y="76932"/>
                        </a:lnTo>
                        <a:lnTo>
                          <a:pt x="80412" y="76932"/>
                        </a:lnTo>
                        <a:lnTo>
                          <a:pt x="8041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grpSp>
        </p:grpSp>
      </p:grpSp>
      <p:grpSp>
        <p:nvGrpSpPr>
          <p:cNvPr id="47" name="Group 46">
            <a:extLst>
              <a:ext uri="{FF2B5EF4-FFF2-40B4-BE49-F238E27FC236}">
                <a16:creationId xmlns:a16="http://schemas.microsoft.com/office/drawing/2014/main" id="{027F9217-C2A2-1848-A2F0-CBA1C3D6A128}"/>
              </a:ext>
            </a:extLst>
          </p:cNvPr>
          <p:cNvGrpSpPr/>
          <p:nvPr/>
        </p:nvGrpSpPr>
        <p:grpSpPr>
          <a:xfrm>
            <a:off x="8201430" y="3099544"/>
            <a:ext cx="2605116" cy="1698795"/>
            <a:chOff x="8201430" y="2885788"/>
            <a:chExt cx="2605116" cy="1698795"/>
          </a:xfrm>
        </p:grpSpPr>
        <p:sp>
          <p:nvSpPr>
            <p:cNvPr id="7" name="Title 1">
              <a:extLst>
                <a:ext uri="{FF2B5EF4-FFF2-40B4-BE49-F238E27FC236}">
                  <a16:creationId xmlns:a16="http://schemas.microsoft.com/office/drawing/2014/main" id="{318C96DA-1B70-4280-98D9-E30E6509A639}"/>
                </a:ext>
              </a:extLst>
            </p:cNvPr>
            <p:cNvSpPr txBox="1">
              <a:spLocks/>
            </p:cNvSpPr>
            <p:nvPr/>
          </p:nvSpPr>
          <p:spPr>
            <a:xfrm>
              <a:off x="8201430" y="3599698"/>
              <a:ext cx="2605116"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600" dirty="0">
                  <a:solidFill>
                    <a:schemeClr val="bg1"/>
                  </a:solidFill>
                  <a:latin typeface="Segoe UI Semibold"/>
                </a:rPr>
                <a:t>Automatically enjoy newly announced Azure Synapse preview features when they become generally available</a:t>
              </a:r>
              <a:endParaRPr kumimoji="0" lang="en-US" sz="1600" b="0" i="0" u="none" strike="noStrike" kern="1200" cap="none" spc="-50" normalizeH="0" baseline="0" noProof="0" dirty="0">
                <a:ln w="3175">
                  <a:noFill/>
                </a:ln>
                <a:solidFill>
                  <a:schemeClr val="bg1"/>
                </a:solidFill>
                <a:effectLst/>
                <a:uLnTx/>
                <a:uFillTx/>
                <a:latin typeface="Segoe UI Semibold"/>
              </a:endParaRPr>
            </a:p>
          </p:txBody>
        </p:sp>
        <p:pic>
          <p:nvPicPr>
            <p:cNvPr id="46" name="Graphic 45">
              <a:extLst>
                <a:ext uri="{FF2B5EF4-FFF2-40B4-BE49-F238E27FC236}">
                  <a16:creationId xmlns:a16="http://schemas.microsoft.com/office/drawing/2014/main" id="{7EFD0E96-F64F-164B-AB7D-625E819448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48976" y="2885788"/>
              <a:ext cx="510021" cy="586371"/>
            </a:xfrm>
            <a:prstGeom prst="rect">
              <a:avLst/>
            </a:prstGeom>
          </p:spPr>
        </p:pic>
      </p:grpSp>
      <p:grpSp>
        <p:nvGrpSpPr>
          <p:cNvPr id="49" name="Group 48">
            <a:extLst>
              <a:ext uri="{FF2B5EF4-FFF2-40B4-BE49-F238E27FC236}">
                <a16:creationId xmlns:a16="http://schemas.microsoft.com/office/drawing/2014/main" id="{74E2DC32-919A-034D-85C8-94A70C3484E0}"/>
              </a:ext>
            </a:extLst>
          </p:cNvPr>
          <p:cNvGrpSpPr/>
          <p:nvPr/>
        </p:nvGrpSpPr>
        <p:grpSpPr>
          <a:xfrm>
            <a:off x="7477371" y="4016627"/>
            <a:ext cx="705041" cy="101924"/>
            <a:chOff x="2010728" y="3723566"/>
            <a:chExt cx="705041" cy="101924"/>
          </a:xfrm>
        </p:grpSpPr>
        <p:cxnSp>
          <p:nvCxnSpPr>
            <p:cNvPr id="50" name="Straight Connector 49">
              <a:extLst>
                <a:ext uri="{FF2B5EF4-FFF2-40B4-BE49-F238E27FC236}">
                  <a16:creationId xmlns:a16="http://schemas.microsoft.com/office/drawing/2014/main" id="{0DEDDA4F-EF30-8B45-99B6-BFB613FBBF55}"/>
                </a:ext>
              </a:extLst>
            </p:cNvPr>
            <p:cNvCxnSpPr>
              <a:cxnSpLocks/>
            </p:cNvCxnSpPr>
            <p:nvPr/>
          </p:nvCxnSpPr>
          <p:spPr>
            <a:xfrm>
              <a:off x="2010728" y="3766615"/>
              <a:ext cx="705041"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51" name="Rectangle 20">
              <a:extLst>
                <a:ext uri="{FF2B5EF4-FFF2-40B4-BE49-F238E27FC236}">
                  <a16:creationId xmlns:a16="http://schemas.microsoft.com/office/drawing/2014/main" id="{E3B0DBC8-5B5E-4C40-9B7F-750BD09C68C4}"/>
                </a:ext>
              </a:extLst>
            </p:cNvPr>
            <p:cNvSpPr/>
            <p:nvPr/>
          </p:nvSpPr>
          <p:spPr bwMode="auto">
            <a:xfrm rot="8100000">
              <a:off x="2595204" y="3723566"/>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6962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4.16667E-6 -4.81481E-6 L -4.16667E-6 0.01899 " pathEditMode="relative" rAng="0" ptsTypes="AA">
                                      <p:cBhvr>
                                        <p:cTn id="9" dur="500" spd="-100000" fill="hold"/>
                                        <p:tgtEl>
                                          <p:spTgt spid="14"/>
                                        </p:tgtEl>
                                        <p:attrNameLst>
                                          <p:attrName>ppt_x</p:attrName>
                                          <p:attrName>ppt_y</p:attrName>
                                        </p:attrNameLst>
                                      </p:cBhvr>
                                      <p:rCtr x="0" y="949"/>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0"/>
                                  </p:stCondLst>
                                  <p:childTnLst>
                                    <p:animMotion origin="layout" path="M 2.08333E-6 -3.33333E-6 L 2.08333E-6 0.01898 " pathEditMode="relative" rAng="0" ptsTypes="AA">
                                      <p:cBhvr>
                                        <p:cTn id="14" dur="500" spd="-100000" fill="hold"/>
                                        <p:tgtEl>
                                          <p:spTgt spid="2"/>
                                        </p:tgtEl>
                                        <p:attrNameLst>
                                          <p:attrName>ppt_x</p:attrName>
                                          <p:attrName>ppt_y</p:attrName>
                                        </p:attrNameLst>
                                      </p:cBhvr>
                                      <p:rCtr x="0" y="949"/>
                                    </p:animMotion>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0"/>
                                  </p:stCondLst>
                                  <p:childTnLst>
                                    <p:animMotion origin="layout" path="M -3.95833E-6 -1.11111E-6 L -3.95833E-6 0.01898 " pathEditMode="relative" rAng="0" ptsTypes="AA">
                                      <p:cBhvr>
                                        <p:cTn id="19" dur="500" spd="-100000" fill="hold"/>
                                        <p:tgtEl>
                                          <p:spTgt spid="9"/>
                                        </p:tgtEl>
                                        <p:attrNameLst>
                                          <p:attrName>ppt_x</p:attrName>
                                          <p:attrName>ppt_y</p:attrName>
                                        </p:attrNameLst>
                                      </p:cBhvr>
                                      <p:rCtr x="0" y="949"/>
                                    </p:animMotion>
                                  </p:childTnLst>
                                </p:cTn>
                              </p:par>
                            </p:childTnLst>
                          </p:cTn>
                        </p:par>
                        <p:par>
                          <p:cTn id="20" fill="hold">
                            <p:stCondLst>
                              <p:cond delay="500"/>
                            </p:stCondLst>
                            <p:childTnLst>
                              <p:par>
                                <p:cTn id="21" presetID="16" presetClass="entr" presetSubtype="26"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barn(inHorizontal)">
                                      <p:cBhvr>
                                        <p:cTn id="23" dur="500"/>
                                        <p:tgtEl>
                                          <p:spTgt spid="29"/>
                                        </p:tgtEl>
                                      </p:cBhvr>
                                    </p:animEffect>
                                  </p:childTnLst>
                                </p:cTn>
                              </p:par>
                              <p:par>
                                <p:cTn id="24" presetID="22" presetClass="entr" presetSubtype="8" fill="hold" nodeType="withEffect">
                                  <p:stCondLst>
                                    <p:cond delay="40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par>
                          <p:cTn id="27" fill="hold">
                            <p:stCondLst>
                              <p:cond delay="1400"/>
                            </p:stCondLst>
                            <p:childTnLst>
                              <p:par>
                                <p:cTn id="28" presetID="10" presetClass="entr" presetSubtype="0" fill="hold"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par>
                                <p:cTn id="31" presetID="42" presetClass="path" presetSubtype="0" decel="100000" fill="hold" nodeType="withEffect">
                                  <p:stCondLst>
                                    <p:cond delay="0"/>
                                  </p:stCondLst>
                                  <p:childTnLst>
                                    <p:animMotion origin="layout" path="M 4.16667E-7 1.11111E-6 L 4.16667E-7 0.01898 " pathEditMode="relative" rAng="0" ptsTypes="AA">
                                      <p:cBhvr>
                                        <p:cTn id="32" dur="500" spd="-100000" fill="hold"/>
                                        <p:tgtEl>
                                          <p:spTgt spid="48"/>
                                        </p:tgtEl>
                                        <p:attrNameLst>
                                          <p:attrName>ppt_x</p:attrName>
                                          <p:attrName>ppt_y</p:attrName>
                                        </p:attrNameLst>
                                      </p:cBhvr>
                                      <p:rCtr x="0" y="949"/>
                                    </p:animMotion>
                                  </p:childTnLst>
                                </p:cTn>
                              </p:par>
                            </p:childTnLst>
                          </p:cTn>
                        </p:par>
                        <p:par>
                          <p:cTn id="33" fill="hold">
                            <p:stCondLst>
                              <p:cond delay="1900"/>
                            </p:stCondLst>
                            <p:childTnLst>
                              <p:par>
                                <p:cTn id="34" presetID="22" presetClass="entr" presetSubtype="8" fill="hold" nodeType="after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left)">
                                      <p:cBhvr>
                                        <p:cTn id="36" dur="500"/>
                                        <p:tgtEl>
                                          <p:spTgt spid="49"/>
                                        </p:tgtEl>
                                      </p:cBhvr>
                                    </p:animEffect>
                                  </p:childTnLst>
                                </p:cTn>
                              </p:par>
                            </p:childTnLst>
                          </p:cTn>
                        </p:par>
                        <p:par>
                          <p:cTn id="37" fill="hold">
                            <p:stCondLst>
                              <p:cond delay="2400"/>
                            </p:stCondLst>
                            <p:childTnLst>
                              <p:par>
                                <p:cTn id="38" presetID="10" presetClass="entr" presetSubtype="0" fill="hold" nodeType="after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42" presetClass="path" presetSubtype="0" decel="100000" fill="hold" nodeType="withEffect">
                                  <p:stCondLst>
                                    <p:cond delay="0"/>
                                  </p:stCondLst>
                                  <p:childTnLst>
                                    <p:animMotion origin="layout" path="M 2.91667E-6 -4.44444E-6 L 2.91667E-6 0.01899 " pathEditMode="relative" rAng="0" ptsTypes="AA">
                                      <p:cBhvr>
                                        <p:cTn id="42" dur="500" spd="-100000" fill="hold"/>
                                        <p:tgtEl>
                                          <p:spTgt spid="47"/>
                                        </p:tgtEl>
                                        <p:attrNameLst>
                                          <p:attrName>ppt_x</p:attrName>
                                          <p:attrName>ppt_y</p:attrName>
                                        </p:attrNameLst>
                                      </p:cBhvr>
                                      <p:rCtr x="0" y="949"/>
                                    </p:animMotion>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42" presetClass="path" presetSubtype="0" decel="100000" fill="hold" grpId="1" nodeType="withEffect">
                                  <p:stCondLst>
                                    <p:cond delay="0"/>
                                  </p:stCondLst>
                                  <p:childTnLst>
                                    <p:animMotion origin="layout" path="M 2.91667E-6 -7.40741E-7 L 2.91667E-6 0.01898 " pathEditMode="relative" rAng="0" ptsTypes="AA">
                                      <p:cBhvr>
                                        <p:cTn id="47" dur="500" spd="-100000" fill="hold"/>
                                        <p:tgtEl>
                                          <p:spTgt spid="8"/>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4" grpId="0"/>
      <p:bldP spid="14"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48D56183-876E-C94E-94CD-490D1029F8F7}"/>
              </a:ext>
            </a:extLst>
          </p:cNvPr>
          <p:cNvSpPr/>
          <p:nvPr/>
        </p:nvSpPr>
        <p:spPr bwMode="auto">
          <a:xfrm>
            <a:off x="0" y="4690753"/>
            <a:ext cx="12192002" cy="21672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a:extLst>
              <a:ext uri="{FF2B5EF4-FFF2-40B4-BE49-F238E27FC236}">
                <a16:creationId xmlns:a16="http://schemas.microsoft.com/office/drawing/2014/main" id="{72C7F839-7369-294D-8B1D-0E33AF5861CB}"/>
              </a:ext>
            </a:extLst>
          </p:cNvPr>
          <p:cNvGrpSpPr/>
          <p:nvPr/>
        </p:nvGrpSpPr>
        <p:grpSpPr>
          <a:xfrm>
            <a:off x="9466659" y="2177456"/>
            <a:ext cx="2150424" cy="1685218"/>
            <a:chOff x="5015647" y="2997470"/>
            <a:chExt cx="2150424" cy="1685218"/>
          </a:xfrm>
        </p:grpSpPr>
        <p:sp>
          <p:nvSpPr>
            <p:cNvPr id="70" name="Oval 69">
              <a:extLst>
                <a:ext uri="{FF2B5EF4-FFF2-40B4-BE49-F238E27FC236}">
                  <a16:creationId xmlns:a16="http://schemas.microsoft.com/office/drawing/2014/main" id="{6E01417B-6175-1D4A-9741-CA2D096AB4E9}"/>
                </a:ext>
              </a:extLst>
            </p:cNvPr>
            <p:cNvSpPr/>
            <p:nvPr/>
          </p:nvSpPr>
          <p:spPr bwMode="auto">
            <a:xfrm>
              <a:off x="5520276" y="2997470"/>
              <a:ext cx="1141165" cy="1147570"/>
            </a:xfrm>
            <a:prstGeom prst="ellipse">
              <a:avLst/>
            </a:prstGeom>
            <a:solidFill>
              <a:srgbClr val="FFFFFF"/>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1" name="Rectangle 70">
              <a:extLst>
                <a:ext uri="{FF2B5EF4-FFF2-40B4-BE49-F238E27FC236}">
                  <a16:creationId xmlns:a16="http://schemas.microsoft.com/office/drawing/2014/main" id="{9041802F-32DA-884C-A22B-DC56D8358DFD}"/>
                </a:ext>
              </a:extLst>
            </p:cNvPr>
            <p:cNvSpPr/>
            <p:nvPr/>
          </p:nvSpPr>
          <p:spPr bwMode="auto">
            <a:xfrm>
              <a:off x="5015647" y="4368756"/>
              <a:ext cx="2150424" cy="3139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Unmatched Security</a:t>
              </a:r>
            </a:p>
          </p:txBody>
        </p:sp>
        <p:grpSp>
          <p:nvGrpSpPr>
            <p:cNvPr id="72" name="Group 71">
              <a:extLst>
                <a:ext uri="{FF2B5EF4-FFF2-40B4-BE49-F238E27FC236}">
                  <a16:creationId xmlns:a16="http://schemas.microsoft.com/office/drawing/2014/main" id="{B68E03A2-1970-4740-A01E-3BB08CF4A7CA}"/>
                </a:ext>
              </a:extLst>
            </p:cNvPr>
            <p:cNvGrpSpPr/>
            <p:nvPr/>
          </p:nvGrpSpPr>
          <p:grpSpPr>
            <a:xfrm>
              <a:off x="5904722" y="3307546"/>
              <a:ext cx="393295" cy="485377"/>
              <a:chOff x="1980078" y="253998"/>
              <a:chExt cx="3830386" cy="4727197"/>
            </a:xfrm>
            <a:solidFill>
              <a:srgbClr val="50E6FF"/>
            </a:solidFill>
          </p:grpSpPr>
          <p:sp>
            <p:nvSpPr>
              <p:cNvPr id="73" name="Rectangle 27">
                <a:extLst>
                  <a:ext uri="{FF2B5EF4-FFF2-40B4-BE49-F238E27FC236}">
                    <a16:creationId xmlns:a16="http://schemas.microsoft.com/office/drawing/2014/main" id="{72268746-1EF4-224A-995E-9D5961C5ADDA}"/>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74" name="Freeform 29">
                <a:extLst>
                  <a:ext uri="{FF2B5EF4-FFF2-40B4-BE49-F238E27FC236}">
                    <a16:creationId xmlns:a16="http://schemas.microsoft.com/office/drawing/2014/main" id="{631672EF-FA9B-984F-B116-B2B1EE1B5D07}"/>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75" name="Freeform 30">
                <a:extLst>
                  <a:ext uri="{FF2B5EF4-FFF2-40B4-BE49-F238E27FC236}">
                    <a16:creationId xmlns:a16="http://schemas.microsoft.com/office/drawing/2014/main" id="{395CB6FF-DB4A-0E4B-A850-686C9102E459}"/>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76" name="Freeform: Shape 110">
                <a:extLst>
                  <a:ext uri="{FF2B5EF4-FFF2-40B4-BE49-F238E27FC236}">
                    <a16:creationId xmlns:a16="http://schemas.microsoft.com/office/drawing/2014/main" id="{A3CBBA14-C617-954F-AC72-4BD283E4F93E}"/>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77" name="Group 76">
            <a:extLst>
              <a:ext uri="{FF2B5EF4-FFF2-40B4-BE49-F238E27FC236}">
                <a16:creationId xmlns:a16="http://schemas.microsoft.com/office/drawing/2014/main" id="{B77512DD-A7AE-4E4B-B1A1-84B211C88127}"/>
              </a:ext>
            </a:extLst>
          </p:cNvPr>
          <p:cNvGrpSpPr/>
          <p:nvPr/>
        </p:nvGrpSpPr>
        <p:grpSpPr>
          <a:xfrm>
            <a:off x="6609125" y="2158501"/>
            <a:ext cx="2064252" cy="1699067"/>
            <a:chOff x="9691213" y="2997470"/>
            <a:chExt cx="2064252" cy="1699067"/>
          </a:xfrm>
        </p:grpSpPr>
        <p:sp>
          <p:nvSpPr>
            <p:cNvPr id="78" name="Oval 77">
              <a:extLst>
                <a:ext uri="{FF2B5EF4-FFF2-40B4-BE49-F238E27FC236}">
                  <a16:creationId xmlns:a16="http://schemas.microsoft.com/office/drawing/2014/main" id="{D04B79A1-B698-2942-BB8B-0E47D50572A7}"/>
                </a:ext>
              </a:extLst>
            </p:cNvPr>
            <p:cNvSpPr/>
            <p:nvPr/>
          </p:nvSpPr>
          <p:spPr bwMode="auto">
            <a:xfrm>
              <a:off x="10156332" y="2997470"/>
              <a:ext cx="1141165" cy="1147570"/>
            </a:xfrm>
            <a:prstGeom prst="ellipse">
              <a:avLst/>
            </a:prstGeom>
            <a:solidFill>
              <a:srgbClr val="FFFFFF"/>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Rectangle 78">
              <a:extLst>
                <a:ext uri="{FF2B5EF4-FFF2-40B4-BE49-F238E27FC236}">
                  <a16:creationId xmlns:a16="http://schemas.microsoft.com/office/drawing/2014/main" id="{1C52E3F0-DA03-9344-91D9-0A43E65CBB90}"/>
                </a:ext>
              </a:extLst>
            </p:cNvPr>
            <p:cNvSpPr/>
            <p:nvPr/>
          </p:nvSpPr>
          <p:spPr bwMode="auto">
            <a:xfrm>
              <a:off x="9691213" y="4357983"/>
              <a:ext cx="2064252" cy="3385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Unified Experience</a:t>
              </a:r>
            </a:p>
          </p:txBody>
        </p:sp>
        <p:grpSp>
          <p:nvGrpSpPr>
            <p:cNvPr id="80" name="Group 289">
              <a:extLst>
                <a:ext uri="{FF2B5EF4-FFF2-40B4-BE49-F238E27FC236}">
                  <a16:creationId xmlns:a16="http://schemas.microsoft.com/office/drawing/2014/main" id="{E13E598A-7F3F-6E44-8E0F-3BA20F428EBA}"/>
                </a:ext>
              </a:extLst>
            </p:cNvPr>
            <p:cNvGrpSpPr>
              <a:grpSpLocks noChangeAspect="1"/>
            </p:cNvGrpSpPr>
            <p:nvPr/>
          </p:nvGrpSpPr>
          <p:grpSpPr bwMode="auto">
            <a:xfrm>
              <a:off x="10514574" y="3375219"/>
              <a:ext cx="417529" cy="417529"/>
              <a:chOff x="1013" y="3569"/>
              <a:chExt cx="312" cy="312"/>
            </a:xfrm>
          </p:grpSpPr>
          <p:sp>
            <p:nvSpPr>
              <p:cNvPr id="81" name="Freeform 290">
                <a:extLst>
                  <a:ext uri="{FF2B5EF4-FFF2-40B4-BE49-F238E27FC236}">
                    <a16:creationId xmlns:a16="http://schemas.microsoft.com/office/drawing/2014/main" id="{ABE745CE-08AA-864A-B606-FF512AC23C57}"/>
                  </a:ext>
                </a:extLst>
              </p:cNvPr>
              <p:cNvSpPr>
                <a:spLocks/>
              </p:cNvSpPr>
              <p:nvPr/>
            </p:nvSpPr>
            <p:spPr bwMode="auto">
              <a:xfrm>
                <a:off x="1042" y="3598"/>
                <a:ext cx="254" cy="254"/>
              </a:xfrm>
              <a:custGeom>
                <a:avLst/>
                <a:gdLst>
                  <a:gd name="T0" fmla="*/ 0 w 254"/>
                  <a:gd name="T1" fmla="*/ 0 h 254"/>
                  <a:gd name="T2" fmla="*/ 254 w 254"/>
                  <a:gd name="T3" fmla="*/ 0 h 254"/>
                  <a:gd name="T4" fmla="*/ 0 w 254"/>
                  <a:gd name="T5" fmla="*/ 254 h 254"/>
                  <a:gd name="T6" fmla="*/ 254 w 254"/>
                  <a:gd name="T7" fmla="*/ 254 h 254"/>
                </a:gdLst>
                <a:ahLst/>
                <a:cxnLst>
                  <a:cxn ang="0">
                    <a:pos x="T0" y="T1"/>
                  </a:cxn>
                  <a:cxn ang="0">
                    <a:pos x="T2" y="T3"/>
                  </a:cxn>
                  <a:cxn ang="0">
                    <a:pos x="T4" y="T5"/>
                  </a:cxn>
                  <a:cxn ang="0">
                    <a:pos x="T6" y="T7"/>
                  </a:cxn>
                </a:cxnLst>
                <a:rect l="0" t="0" r="r" b="b"/>
                <a:pathLst>
                  <a:path w="254" h="254">
                    <a:moveTo>
                      <a:pt x="0" y="0"/>
                    </a:moveTo>
                    <a:lnTo>
                      <a:pt x="254" y="0"/>
                    </a:lnTo>
                    <a:lnTo>
                      <a:pt x="0" y="254"/>
                    </a:lnTo>
                    <a:lnTo>
                      <a:pt x="254" y="254"/>
                    </a:lnTo>
                  </a:path>
                </a:pathLst>
              </a:custGeom>
              <a:noFill/>
              <a:ln w="7938"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291">
                <a:extLst>
                  <a:ext uri="{FF2B5EF4-FFF2-40B4-BE49-F238E27FC236}">
                    <a16:creationId xmlns:a16="http://schemas.microsoft.com/office/drawing/2014/main" id="{684E987A-B3C2-5443-9F2E-64271C1257E2}"/>
                  </a:ext>
                </a:extLst>
              </p:cNvPr>
              <p:cNvSpPr>
                <a:spLocks noChangeArrowheads="1"/>
              </p:cNvSpPr>
              <p:nvPr/>
            </p:nvSpPr>
            <p:spPr bwMode="auto">
              <a:xfrm>
                <a:off x="1013" y="3569"/>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292">
                <a:extLst>
                  <a:ext uri="{FF2B5EF4-FFF2-40B4-BE49-F238E27FC236}">
                    <a16:creationId xmlns:a16="http://schemas.microsoft.com/office/drawing/2014/main" id="{9023D84D-6AAD-6144-B0EF-E9F8CE6DF846}"/>
                  </a:ext>
                </a:extLst>
              </p:cNvPr>
              <p:cNvSpPr>
                <a:spLocks noChangeArrowheads="1"/>
              </p:cNvSpPr>
              <p:nvPr/>
            </p:nvSpPr>
            <p:spPr bwMode="auto">
              <a:xfrm>
                <a:off x="1140" y="3696"/>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93" name="Oval 293">
                <a:extLst>
                  <a:ext uri="{FF2B5EF4-FFF2-40B4-BE49-F238E27FC236}">
                    <a16:creationId xmlns:a16="http://schemas.microsoft.com/office/drawing/2014/main" id="{C8D61E7C-C200-474F-92BC-C22E8AC36DA3}"/>
                  </a:ext>
                </a:extLst>
              </p:cNvPr>
              <p:cNvSpPr>
                <a:spLocks noChangeArrowheads="1"/>
              </p:cNvSpPr>
              <p:nvPr/>
            </p:nvSpPr>
            <p:spPr bwMode="auto">
              <a:xfrm>
                <a:off x="1267" y="3823"/>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94" name="Oval 294">
                <a:extLst>
                  <a:ext uri="{FF2B5EF4-FFF2-40B4-BE49-F238E27FC236}">
                    <a16:creationId xmlns:a16="http://schemas.microsoft.com/office/drawing/2014/main" id="{02C0BD9B-C30F-6543-970B-28FDBB709B82}"/>
                  </a:ext>
                </a:extLst>
              </p:cNvPr>
              <p:cNvSpPr>
                <a:spLocks noChangeArrowheads="1"/>
              </p:cNvSpPr>
              <p:nvPr/>
            </p:nvSpPr>
            <p:spPr bwMode="auto">
              <a:xfrm>
                <a:off x="1267" y="3569"/>
                <a:ext cx="58"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95" name="Oval 295">
                <a:extLst>
                  <a:ext uri="{FF2B5EF4-FFF2-40B4-BE49-F238E27FC236}">
                    <a16:creationId xmlns:a16="http://schemas.microsoft.com/office/drawing/2014/main" id="{944331AE-AD30-C846-AE72-AF2D0F18B3FF}"/>
                  </a:ext>
                </a:extLst>
              </p:cNvPr>
              <p:cNvSpPr>
                <a:spLocks noChangeArrowheads="1"/>
              </p:cNvSpPr>
              <p:nvPr/>
            </p:nvSpPr>
            <p:spPr bwMode="auto">
              <a:xfrm>
                <a:off x="1013" y="3823"/>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96" name="Group 95">
            <a:extLst>
              <a:ext uri="{FF2B5EF4-FFF2-40B4-BE49-F238E27FC236}">
                <a16:creationId xmlns:a16="http://schemas.microsoft.com/office/drawing/2014/main" id="{4C75BA6A-5F21-514D-94B7-816DE0E4486C}"/>
              </a:ext>
            </a:extLst>
          </p:cNvPr>
          <p:cNvGrpSpPr/>
          <p:nvPr/>
        </p:nvGrpSpPr>
        <p:grpSpPr>
          <a:xfrm>
            <a:off x="783174" y="2161438"/>
            <a:ext cx="1899572" cy="1699068"/>
            <a:chOff x="1748859" y="2997470"/>
            <a:chExt cx="1899572" cy="1699068"/>
          </a:xfrm>
        </p:grpSpPr>
        <p:grpSp>
          <p:nvGrpSpPr>
            <p:cNvPr id="97" name="Group 96">
              <a:extLst>
                <a:ext uri="{FF2B5EF4-FFF2-40B4-BE49-F238E27FC236}">
                  <a16:creationId xmlns:a16="http://schemas.microsoft.com/office/drawing/2014/main" id="{0D079B1F-4990-F241-BA9C-FDBE28121789}"/>
                </a:ext>
              </a:extLst>
            </p:cNvPr>
            <p:cNvGrpSpPr/>
            <p:nvPr/>
          </p:nvGrpSpPr>
          <p:grpSpPr>
            <a:xfrm>
              <a:off x="1748859" y="2997470"/>
              <a:ext cx="1899572" cy="1699068"/>
              <a:chOff x="545205" y="2997470"/>
              <a:chExt cx="1899572" cy="1699068"/>
            </a:xfrm>
          </p:grpSpPr>
          <p:sp>
            <p:nvSpPr>
              <p:cNvPr id="99" name="Rectangle 98">
                <a:extLst>
                  <a:ext uri="{FF2B5EF4-FFF2-40B4-BE49-F238E27FC236}">
                    <a16:creationId xmlns:a16="http://schemas.microsoft.com/office/drawing/2014/main" id="{7167ABEA-9CE5-8842-9B34-C16FFDB86296}"/>
                  </a:ext>
                </a:extLst>
              </p:cNvPr>
              <p:cNvSpPr/>
              <p:nvPr/>
            </p:nvSpPr>
            <p:spPr bwMode="auto">
              <a:xfrm>
                <a:off x="545205" y="4357984"/>
                <a:ext cx="1899572" cy="3385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Limitless Scale</a:t>
                </a:r>
              </a:p>
            </p:txBody>
          </p:sp>
          <p:sp>
            <p:nvSpPr>
              <p:cNvPr id="100" name="Oval 99">
                <a:extLst>
                  <a:ext uri="{FF2B5EF4-FFF2-40B4-BE49-F238E27FC236}">
                    <a16:creationId xmlns:a16="http://schemas.microsoft.com/office/drawing/2014/main" id="{BBF56B65-DC90-A24F-971F-3BBA1A523E52}"/>
                  </a:ext>
                </a:extLst>
              </p:cNvPr>
              <p:cNvSpPr/>
              <p:nvPr/>
            </p:nvSpPr>
            <p:spPr bwMode="auto">
              <a:xfrm>
                <a:off x="921662" y="2997470"/>
                <a:ext cx="1141165" cy="1147570"/>
              </a:xfrm>
              <a:prstGeom prst="ellipse">
                <a:avLst/>
              </a:prstGeom>
              <a:solidFill>
                <a:srgbClr val="FFFFFF"/>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98" name="Graphic 97">
              <a:extLst>
                <a:ext uri="{FF2B5EF4-FFF2-40B4-BE49-F238E27FC236}">
                  <a16:creationId xmlns:a16="http://schemas.microsoft.com/office/drawing/2014/main" id="{43712128-07B1-F84B-A0D2-B675CC393A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7928" y="3375219"/>
              <a:ext cx="485378" cy="485378"/>
            </a:xfrm>
            <a:prstGeom prst="rect">
              <a:avLst/>
            </a:prstGeom>
          </p:spPr>
        </p:pic>
      </p:grpSp>
      <p:grpSp>
        <p:nvGrpSpPr>
          <p:cNvPr id="101" name="Group 100">
            <a:extLst>
              <a:ext uri="{FF2B5EF4-FFF2-40B4-BE49-F238E27FC236}">
                <a16:creationId xmlns:a16="http://schemas.microsoft.com/office/drawing/2014/main" id="{71A3C20A-A268-9940-99D7-EF6A64CDCD5D}"/>
              </a:ext>
            </a:extLst>
          </p:cNvPr>
          <p:cNvGrpSpPr/>
          <p:nvPr/>
        </p:nvGrpSpPr>
        <p:grpSpPr>
          <a:xfrm>
            <a:off x="3667465" y="2192215"/>
            <a:ext cx="1924049" cy="1674446"/>
            <a:chOff x="4038765" y="2997470"/>
            <a:chExt cx="1924049" cy="1674446"/>
          </a:xfrm>
        </p:grpSpPr>
        <p:sp>
          <p:nvSpPr>
            <p:cNvPr id="102" name="Oval 101">
              <a:extLst>
                <a:ext uri="{FF2B5EF4-FFF2-40B4-BE49-F238E27FC236}">
                  <a16:creationId xmlns:a16="http://schemas.microsoft.com/office/drawing/2014/main" id="{039BA50A-289A-5D43-8E7A-03D0A90F0B34}"/>
                </a:ext>
              </a:extLst>
            </p:cNvPr>
            <p:cNvSpPr/>
            <p:nvPr/>
          </p:nvSpPr>
          <p:spPr bwMode="auto">
            <a:xfrm>
              <a:off x="4435885" y="2997470"/>
              <a:ext cx="1141165" cy="1147570"/>
            </a:xfrm>
            <a:prstGeom prst="ellipse">
              <a:avLst/>
            </a:prstGeom>
            <a:solidFill>
              <a:srgbClr val="FFFFFF"/>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3" name="Rectangle 102">
              <a:extLst>
                <a:ext uri="{FF2B5EF4-FFF2-40B4-BE49-F238E27FC236}">
                  <a16:creationId xmlns:a16="http://schemas.microsoft.com/office/drawing/2014/main" id="{79EEAA5E-55A4-4647-842E-FE68FB712311}"/>
                </a:ext>
              </a:extLst>
            </p:cNvPr>
            <p:cNvSpPr/>
            <p:nvPr/>
          </p:nvSpPr>
          <p:spPr bwMode="auto">
            <a:xfrm>
              <a:off x="4038765" y="4357984"/>
              <a:ext cx="1924049" cy="3139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Powerful Insights</a:t>
              </a:r>
            </a:p>
          </p:txBody>
        </p:sp>
        <p:grpSp>
          <p:nvGrpSpPr>
            <p:cNvPr id="104" name="Group 392">
              <a:extLst>
                <a:ext uri="{FF2B5EF4-FFF2-40B4-BE49-F238E27FC236}">
                  <a16:creationId xmlns:a16="http://schemas.microsoft.com/office/drawing/2014/main" id="{53682983-1B1D-A342-9D12-AFF321DB18DE}"/>
                </a:ext>
              </a:extLst>
            </p:cNvPr>
            <p:cNvGrpSpPr>
              <a:grpSpLocks noChangeAspect="1"/>
            </p:cNvGrpSpPr>
            <p:nvPr/>
          </p:nvGrpSpPr>
          <p:grpSpPr bwMode="auto">
            <a:xfrm>
              <a:off x="4708688" y="3295711"/>
              <a:ext cx="584201" cy="569913"/>
              <a:chOff x="379" y="3388"/>
              <a:chExt cx="368" cy="359"/>
            </a:xfrm>
          </p:grpSpPr>
          <p:sp>
            <p:nvSpPr>
              <p:cNvPr id="105" name="Freeform 393">
                <a:extLst>
                  <a:ext uri="{FF2B5EF4-FFF2-40B4-BE49-F238E27FC236}">
                    <a16:creationId xmlns:a16="http://schemas.microsoft.com/office/drawing/2014/main" id="{89E8D661-AEBB-AE49-80FB-00A101940715}"/>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106" name="Freeform 394">
                <a:extLst>
                  <a:ext uri="{FF2B5EF4-FFF2-40B4-BE49-F238E27FC236}">
                    <a16:creationId xmlns:a16="http://schemas.microsoft.com/office/drawing/2014/main" id="{4AAC36C3-9A95-E042-8CFD-348FE0DBDB47}"/>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107" name="Freeform 395">
                <a:extLst>
                  <a:ext uri="{FF2B5EF4-FFF2-40B4-BE49-F238E27FC236}">
                    <a16:creationId xmlns:a16="http://schemas.microsoft.com/office/drawing/2014/main" id="{918EB610-B3D2-864A-BACB-0EDB2F87110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108" name="Freeform 396">
                <a:extLst>
                  <a:ext uri="{FF2B5EF4-FFF2-40B4-BE49-F238E27FC236}">
                    <a16:creationId xmlns:a16="http://schemas.microsoft.com/office/drawing/2014/main" id="{C60A230C-2A07-9E4E-B82B-1C1817FE0A2C}"/>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109" name="Freeform 397">
                <a:extLst>
                  <a:ext uri="{FF2B5EF4-FFF2-40B4-BE49-F238E27FC236}">
                    <a16:creationId xmlns:a16="http://schemas.microsoft.com/office/drawing/2014/main" id="{FC8D3C3D-D5C8-7048-A070-0759BB66C861}"/>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110" name="Freeform 398">
                <a:extLst>
                  <a:ext uri="{FF2B5EF4-FFF2-40B4-BE49-F238E27FC236}">
                    <a16:creationId xmlns:a16="http://schemas.microsoft.com/office/drawing/2014/main" id="{7C9987DD-FE3F-E44B-A6B9-B342EA182594}"/>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111" name="Freeform 399">
                <a:extLst>
                  <a:ext uri="{FF2B5EF4-FFF2-40B4-BE49-F238E27FC236}">
                    <a16:creationId xmlns:a16="http://schemas.microsoft.com/office/drawing/2014/main" id="{7501C56F-95BA-D24C-BCC5-BC7CF4A05721}"/>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rgbClr val="47C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112" name="Freeform 400">
                <a:extLst>
                  <a:ext uri="{FF2B5EF4-FFF2-40B4-BE49-F238E27FC236}">
                    <a16:creationId xmlns:a16="http://schemas.microsoft.com/office/drawing/2014/main" id="{091F7561-8505-644A-B96D-1BE6309C5588}"/>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113" name="Title 1">
            <a:extLst>
              <a:ext uri="{FF2B5EF4-FFF2-40B4-BE49-F238E27FC236}">
                <a16:creationId xmlns:a16="http://schemas.microsoft.com/office/drawing/2014/main" id="{5BE30D62-11A6-5A4F-B08D-4B2CCA98BDEB}"/>
              </a:ext>
            </a:extLst>
          </p:cNvPr>
          <p:cNvSpPr txBox="1">
            <a:spLocks/>
          </p:cNvSpPr>
          <p:nvPr/>
        </p:nvSpPr>
        <p:spPr>
          <a:xfrm>
            <a:off x="588263" y="457200"/>
            <a:ext cx="11018520" cy="553998"/>
          </a:xfrm>
          <a:prstGeom prst="rect">
            <a:avLst/>
          </a:prstGeom>
        </p:spPr>
        <p:txBody>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w="3175">
                  <a:noFill/>
                </a:ln>
                <a:solidFill>
                  <a:srgbClr val="000000"/>
                </a:solidFill>
                <a:effectLst/>
                <a:uLnTx/>
                <a:uFillTx/>
                <a:latin typeface="Segoe UI Semibold"/>
                <a:ea typeface="+mn-ea"/>
                <a:cs typeface="Segoe UI" pitchFamily="34" charset="0"/>
              </a:rPr>
              <a:t>Azure Synapse Analytics</a:t>
            </a:r>
          </a:p>
        </p:txBody>
      </p:sp>
      <p:grpSp>
        <p:nvGrpSpPr>
          <p:cNvPr id="114" name="Group 113">
            <a:extLst>
              <a:ext uri="{FF2B5EF4-FFF2-40B4-BE49-F238E27FC236}">
                <a16:creationId xmlns:a16="http://schemas.microsoft.com/office/drawing/2014/main" id="{ECC13B46-9854-AD47-958B-7A97635F5F27}"/>
              </a:ext>
            </a:extLst>
          </p:cNvPr>
          <p:cNvGrpSpPr/>
          <p:nvPr/>
        </p:nvGrpSpPr>
        <p:grpSpPr>
          <a:xfrm>
            <a:off x="1787696" y="5408333"/>
            <a:ext cx="3214341" cy="790902"/>
            <a:chOff x="1787696" y="5408333"/>
            <a:chExt cx="3214341" cy="790902"/>
          </a:xfrm>
        </p:grpSpPr>
        <p:sp>
          <p:nvSpPr>
            <p:cNvPr id="115" name="Rectangle 114" descr="Azure SQL Database&#10;Azure Database for PostgreSQL&#10;Azure DB for MySQL&#10;Azure DB for MariaDB&#10;Azure CosmosDB&#10;">
              <a:extLst>
                <a:ext uri="{FF2B5EF4-FFF2-40B4-BE49-F238E27FC236}">
                  <a16:creationId xmlns:a16="http://schemas.microsoft.com/office/drawing/2014/main" id="{58283E6E-CDE3-2A44-B170-9468891892A3}"/>
                </a:ext>
              </a:extLst>
            </p:cNvPr>
            <p:cNvSpPr/>
            <p:nvPr/>
          </p:nvSpPr>
          <p:spPr bwMode="auto">
            <a:xfrm>
              <a:off x="1787696" y="5408333"/>
              <a:ext cx="3214341" cy="433965"/>
            </a:xfrm>
            <a:prstGeom prst="rect">
              <a:avLst/>
            </a:prstGeom>
            <a:noFill/>
            <a:ln w="9525" cap="flat" cmpd="sng" algn="ctr">
              <a:noFill/>
              <a:prstDash val="soli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838973" eaLnBrk="1" fontAlgn="base" latinLnBrk="0" hangingPunct="1">
                <a:lnSpc>
                  <a:spcPct val="90000"/>
                </a:lnSpc>
                <a:spcBef>
                  <a:spcPct val="0"/>
                </a:spcBef>
                <a:spcAft>
                  <a:spcPct val="0"/>
                </a:spcAft>
                <a:buClrTx/>
                <a:buSzTx/>
                <a:buFontTx/>
                <a:buNone/>
                <a:tabLst/>
                <a:defRPr/>
              </a:pPr>
              <a:r>
                <a:rPr kumimoji="0" lang="en-US" b="0" i="0" u="none" strike="noStrike" kern="0" cap="none" normalizeH="0" baseline="0" noProof="0" dirty="0">
                  <a:ln>
                    <a:noFill/>
                  </a:ln>
                  <a:effectLst/>
                  <a:uLnTx/>
                  <a:uFillTx/>
                  <a:latin typeface="Segoe UI Semibold"/>
                  <a:ea typeface="+mn-ea"/>
                  <a:cs typeface="+mn-cs"/>
                </a:rPr>
                <a:t>Provisioned Data Warehouse</a:t>
              </a:r>
            </a:p>
          </p:txBody>
        </p:sp>
        <p:sp>
          <p:nvSpPr>
            <p:cNvPr id="116" name="Rectangle 115">
              <a:extLst>
                <a:ext uri="{FF2B5EF4-FFF2-40B4-BE49-F238E27FC236}">
                  <a16:creationId xmlns:a16="http://schemas.microsoft.com/office/drawing/2014/main" id="{C57B842C-D77C-624D-A26C-6CD1246A16A5}"/>
                </a:ext>
              </a:extLst>
            </p:cNvPr>
            <p:cNvSpPr/>
            <p:nvPr/>
          </p:nvSpPr>
          <p:spPr bwMode="auto">
            <a:xfrm>
              <a:off x="2309408" y="5829903"/>
              <a:ext cx="2170915" cy="369332"/>
            </a:xfrm>
            <a:prstGeom prst="rect">
              <a:avLst/>
            </a:prstGeom>
            <a:noFill/>
            <a:ln w="15875" cap="flat" cmpd="sng" algn="ctr">
              <a:noFill/>
              <a:prstDash val="solid"/>
              <a:miter lim="800000"/>
              <a:headEnd type="none" w="med" len="med"/>
              <a:tailEnd type="none" w="med" len="med"/>
            </a:ln>
            <a:effectLst>
              <a:outerShdw blurRad="1270000" sx="101000" sy="101000" algn="ctr" rotWithShape="0">
                <a:srgbClr val="000000">
                  <a:alpha val="43137"/>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dirty="0">
                  <a:ln>
                    <a:noFill/>
                  </a:ln>
                  <a:solidFill>
                    <a:schemeClr val="tx2"/>
                  </a:solidFill>
                  <a:effectLst/>
                  <a:uLnTx/>
                  <a:uFillTx/>
                  <a:latin typeface="Segoe UI"/>
                  <a:ea typeface="+mn-ea"/>
                  <a:cs typeface="Segoe UI" pitchFamily="34" charset="0"/>
                </a:rPr>
                <a:t>GENERALLY AVAILABLE </a:t>
              </a:r>
            </a:p>
          </p:txBody>
        </p:sp>
      </p:grpSp>
      <p:cxnSp>
        <p:nvCxnSpPr>
          <p:cNvPr id="117" name="Straight Connector 116">
            <a:extLst>
              <a:ext uri="{FF2B5EF4-FFF2-40B4-BE49-F238E27FC236}">
                <a16:creationId xmlns:a16="http://schemas.microsoft.com/office/drawing/2014/main" id="{0A07F3C9-2241-7B4C-9341-6A7AF31797F5}"/>
              </a:ext>
            </a:extLst>
          </p:cNvPr>
          <p:cNvCxnSpPr/>
          <p:nvPr/>
        </p:nvCxnSpPr>
        <p:spPr>
          <a:xfrm>
            <a:off x="1587740" y="5816140"/>
            <a:ext cx="361425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AEDE29A3-4D61-8C49-9503-E67165100C09}"/>
              </a:ext>
            </a:extLst>
          </p:cNvPr>
          <p:cNvGrpSpPr/>
          <p:nvPr/>
        </p:nvGrpSpPr>
        <p:grpSpPr>
          <a:xfrm>
            <a:off x="7286869" y="5408333"/>
            <a:ext cx="3424335" cy="790902"/>
            <a:chOff x="7286869" y="5408333"/>
            <a:chExt cx="3424335" cy="790902"/>
          </a:xfrm>
        </p:grpSpPr>
        <p:sp>
          <p:nvSpPr>
            <p:cNvPr id="119" name="Rectangle 118" descr="Azure SQL Database&#10;Azure Database for PostgreSQL&#10;Azure DB for MySQL&#10;Azure DB for MariaDB&#10;Azure CosmosDB&#10;">
              <a:extLst>
                <a:ext uri="{FF2B5EF4-FFF2-40B4-BE49-F238E27FC236}">
                  <a16:creationId xmlns:a16="http://schemas.microsoft.com/office/drawing/2014/main" id="{97DB25BA-4912-ED4E-A749-6A635E7E8930}"/>
                </a:ext>
              </a:extLst>
            </p:cNvPr>
            <p:cNvSpPr/>
            <p:nvPr/>
          </p:nvSpPr>
          <p:spPr bwMode="auto">
            <a:xfrm>
              <a:off x="7286869" y="5408333"/>
              <a:ext cx="3424335" cy="433965"/>
            </a:xfrm>
            <a:prstGeom prst="rect">
              <a:avLst/>
            </a:prstGeom>
            <a:noFill/>
            <a:ln w="9525" cap="flat" cmpd="sng" algn="ctr">
              <a:noFill/>
              <a:prstDash val="soli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lvl="0" algn="ctr" defTabSz="838973" fontAlgn="base">
                <a:lnSpc>
                  <a:spcPct val="90000"/>
                </a:lnSpc>
                <a:spcBef>
                  <a:spcPct val="0"/>
                </a:spcBef>
                <a:spcAft>
                  <a:spcPct val="0"/>
                </a:spcAft>
                <a:defRPr/>
              </a:pPr>
              <a:r>
                <a:rPr lang="en-US" kern="0" dirty="0">
                  <a:latin typeface="Segoe UI Semibold"/>
                </a:rPr>
                <a:t>On-demand Query as a Service</a:t>
              </a:r>
            </a:p>
          </p:txBody>
        </p:sp>
        <p:sp>
          <p:nvSpPr>
            <p:cNvPr id="120" name="Rectangle 119">
              <a:extLst>
                <a:ext uri="{FF2B5EF4-FFF2-40B4-BE49-F238E27FC236}">
                  <a16:creationId xmlns:a16="http://schemas.microsoft.com/office/drawing/2014/main" id="{5144A2EF-70E2-934C-8813-A67B4829AF8E}"/>
                </a:ext>
              </a:extLst>
            </p:cNvPr>
            <p:cNvSpPr/>
            <p:nvPr/>
          </p:nvSpPr>
          <p:spPr bwMode="auto">
            <a:xfrm>
              <a:off x="7913578" y="5829903"/>
              <a:ext cx="2170915" cy="369332"/>
            </a:xfrm>
            <a:prstGeom prst="rect">
              <a:avLst/>
            </a:prstGeom>
            <a:noFill/>
            <a:ln w="15875" cap="flat" cmpd="sng" algn="ctr">
              <a:noFill/>
              <a:prstDash val="solid"/>
              <a:miter lim="800000"/>
              <a:headEnd type="none" w="med" len="med"/>
              <a:tailEnd type="none" w="med" len="med"/>
            </a:ln>
            <a:effectLst>
              <a:outerShdw blurRad="1270000" sx="101000" sy="101000" algn="ctr" rotWithShape="0">
                <a:srgbClr val="000000">
                  <a:alpha val="43137"/>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lvl="0" algn="ctr" defTabSz="932472" fontAlgn="base">
                <a:spcBef>
                  <a:spcPct val="0"/>
                </a:spcBef>
                <a:spcAft>
                  <a:spcPct val="0"/>
                </a:spcAft>
                <a:defRPr/>
              </a:pPr>
              <a:r>
                <a:rPr lang="en-US" sz="1200" b="1" kern="0" spc="100" dirty="0">
                  <a:solidFill>
                    <a:schemeClr val="tx2"/>
                  </a:solidFill>
                  <a:cs typeface="Segoe UI" pitchFamily="34" charset="0"/>
                </a:rPr>
                <a:t>PREVIEW</a:t>
              </a:r>
              <a:endParaRPr kumimoji="0" lang="en-US" sz="1200" b="1" i="0" u="none" strike="noStrike" kern="0" cap="none" spc="100" normalizeH="0" baseline="0" noProof="0" dirty="0">
                <a:ln>
                  <a:noFill/>
                </a:ln>
                <a:solidFill>
                  <a:schemeClr val="tx2"/>
                </a:solidFill>
                <a:effectLst/>
                <a:uLnTx/>
                <a:uFillTx/>
                <a:latin typeface="Segoe UI"/>
                <a:ea typeface="+mn-ea"/>
                <a:cs typeface="Segoe UI" pitchFamily="34" charset="0"/>
              </a:endParaRPr>
            </a:p>
          </p:txBody>
        </p:sp>
      </p:grpSp>
      <p:cxnSp>
        <p:nvCxnSpPr>
          <p:cNvPr id="121" name="Straight Connector 120">
            <a:extLst>
              <a:ext uri="{FF2B5EF4-FFF2-40B4-BE49-F238E27FC236}">
                <a16:creationId xmlns:a16="http://schemas.microsoft.com/office/drawing/2014/main" id="{9D1FEF26-B7BD-3B42-A0FB-C7F4354E6E14}"/>
              </a:ext>
            </a:extLst>
          </p:cNvPr>
          <p:cNvCxnSpPr/>
          <p:nvPr/>
        </p:nvCxnSpPr>
        <p:spPr>
          <a:xfrm>
            <a:off x="7191910" y="5816140"/>
            <a:ext cx="361425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174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anim calcmode="lin" valueType="num">
                                      <p:cBhvr>
                                        <p:cTn id="8" dur="500" fill="hold"/>
                                        <p:tgtEl>
                                          <p:spTgt spid="96"/>
                                        </p:tgtEl>
                                        <p:attrNameLst>
                                          <p:attrName>ppt_x</p:attrName>
                                        </p:attrNameLst>
                                      </p:cBhvr>
                                      <p:tavLst>
                                        <p:tav tm="0">
                                          <p:val>
                                            <p:strVal val="#ppt_x"/>
                                          </p:val>
                                        </p:tav>
                                        <p:tav tm="100000">
                                          <p:val>
                                            <p:strVal val="#ppt_x"/>
                                          </p:val>
                                        </p:tav>
                                      </p:tavLst>
                                    </p:anim>
                                    <p:anim calcmode="lin" valueType="num">
                                      <p:cBhvr>
                                        <p:cTn id="9" dur="500" fill="hold"/>
                                        <p:tgtEl>
                                          <p:spTgt spid="9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500"/>
                                        <p:tgtEl>
                                          <p:spTgt spid="101"/>
                                        </p:tgtEl>
                                      </p:cBhvr>
                                    </p:animEffect>
                                    <p:anim calcmode="lin" valueType="num">
                                      <p:cBhvr>
                                        <p:cTn id="13" dur="500" fill="hold"/>
                                        <p:tgtEl>
                                          <p:spTgt spid="101"/>
                                        </p:tgtEl>
                                        <p:attrNameLst>
                                          <p:attrName>ppt_x</p:attrName>
                                        </p:attrNameLst>
                                      </p:cBhvr>
                                      <p:tavLst>
                                        <p:tav tm="0">
                                          <p:val>
                                            <p:strVal val="#ppt_x"/>
                                          </p:val>
                                        </p:tav>
                                        <p:tav tm="100000">
                                          <p:val>
                                            <p:strVal val="#ppt_x"/>
                                          </p:val>
                                        </p:tav>
                                      </p:tavLst>
                                    </p:anim>
                                    <p:anim calcmode="lin" valueType="num">
                                      <p:cBhvr>
                                        <p:cTn id="14" dur="500" fill="hold"/>
                                        <p:tgtEl>
                                          <p:spTgt spid="10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anim calcmode="lin" valueType="num">
                                      <p:cBhvr>
                                        <p:cTn id="18" dur="500" fill="hold"/>
                                        <p:tgtEl>
                                          <p:spTgt spid="77"/>
                                        </p:tgtEl>
                                        <p:attrNameLst>
                                          <p:attrName>ppt_x</p:attrName>
                                        </p:attrNameLst>
                                      </p:cBhvr>
                                      <p:tavLst>
                                        <p:tav tm="0">
                                          <p:val>
                                            <p:strVal val="#ppt_x"/>
                                          </p:val>
                                        </p:tav>
                                        <p:tav tm="100000">
                                          <p:val>
                                            <p:strVal val="#ppt_x"/>
                                          </p:val>
                                        </p:tav>
                                      </p:tavLst>
                                    </p:anim>
                                    <p:anim calcmode="lin" valueType="num">
                                      <p:cBhvr>
                                        <p:cTn id="19" dur="500" fill="hold"/>
                                        <p:tgtEl>
                                          <p:spTgt spid="7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anim calcmode="lin" valueType="num">
                                      <p:cBhvr>
                                        <p:cTn id="23" dur="500" fill="hold"/>
                                        <p:tgtEl>
                                          <p:spTgt spid="69"/>
                                        </p:tgtEl>
                                        <p:attrNameLst>
                                          <p:attrName>ppt_x</p:attrName>
                                        </p:attrNameLst>
                                      </p:cBhvr>
                                      <p:tavLst>
                                        <p:tav tm="0">
                                          <p:val>
                                            <p:strVal val="#ppt_x"/>
                                          </p:val>
                                        </p:tav>
                                        <p:tav tm="100000">
                                          <p:val>
                                            <p:strVal val="#ppt_x"/>
                                          </p:val>
                                        </p:tav>
                                      </p:tavLst>
                                    </p:anim>
                                    <p:anim calcmode="lin" valueType="num">
                                      <p:cBhvr>
                                        <p:cTn id="24" dur="500" fill="hold"/>
                                        <p:tgtEl>
                                          <p:spTgt spid="69"/>
                                        </p:tgtEl>
                                        <p:attrNameLst>
                                          <p:attrName>ppt_y</p:attrName>
                                        </p:attrNameLst>
                                      </p:cBhvr>
                                      <p:tavLst>
                                        <p:tav tm="0">
                                          <p:val>
                                            <p:strVal val="#ppt_y+.1"/>
                                          </p:val>
                                        </p:tav>
                                        <p:tav tm="100000">
                                          <p:val>
                                            <p:strVal val="#ppt_y"/>
                                          </p:val>
                                        </p:tav>
                                      </p:tavLst>
                                    </p:anim>
                                  </p:childTnLst>
                                </p:cTn>
                              </p:par>
                            </p:childTnLst>
                          </p:cTn>
                        </p:par>
                        <p:par>
                          <p:cTn id="25" fill="hold">
                            <p:stCondLst>
                              <p:cond delay="1200"/>
                            </p:stCondLst>
                            <p:childTnLst>
                              <p:par>
                                <p:cTn id="26" presetID="16" presetClass="entr" presetSubtype="37" fill="hold" nodeType="after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barn(outVertical)">
                                      <p:cBhvr>
                                        <p:cTn id="28" dur="500"/>
                                        <p:tgtEl>
                                          <p:spTgt spid="117"/>
                                        </p:tgtEl>
                                      </p:cBhvr>
                                    </p:animEffect>
                                  </p:childTnLst>
                                </p:cTn>
                              </p:par>
                              <p:par>
                                <p:cTn id="29" presetID="16" presetClass="entr" presetSubtype="37" fill="hold" nodeType="with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barn(outVertical)">
                                      <p:cBhvr>
                                        <p:cTn id="31" dur="500"/>
                                        <p:tgtEl>
                                          <p:spTgt spid="121"/>
                                        </p:tgtEl>
                                      </p:cBhvr>
                                    </p:animEffect>
                                  </p:childTnLst>
                                </p:cTn>
                              </p:par>
                              <p:par>
                                <p:cTn id="32" presetID="10" presetClass="entr" presetSubtype="0" fill="hold" nodeType="withEffect">
                                  <p:stCondLst>
                                    <p:cond delay="40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42" presetClass="path" presetSubtype="0" decel="50000" fill="hold" nodeType="withEffect">
                                  <p:stCondLst>
                                    <p:cond delay="400"/>
                                  </p:stCondLst>
                                  <p:childTnLst>
                                    <p:animMotion origin="layout" path="M -8.33333E-7 3.7037E-6 L -8.33333E-7 0.01967 " pathEditMode="relative" rAng="0" ptsTypes="AA">
                                      <p:cBhvr>
                                        <p:cTn id="36" dur="500" spd="-100000" fill="hold"/>
                                        <p:tgtEl>
                                          <p:spTgt spid="118"/>
                                        </p:tgtEl>
                                        <p:attrNameLst>
                                          <p:attrName>ppt_x</p:attrName>
                                          <p:attrName>ppt_y</p:attrName>
                                        </p:attrNameLst>
                                      </p:cBhvr>
                                      <p:rCtr x="0" y="972"/>
                                    </p:animMotion>
                                  </p:childTnLst>
                                </p:cTn>
                              </p:par>
                              <p:par>
                                <p:cTn id="37" presetID="10" presetClass="entr" presetSubtype="0" fill="hold" nodeType="withEffect">
                                  <p:stCondLst>
                                    <p:cond delay="400"/>
                                  </p:stCondLst>
                                  <p:childTnLst>
                                    <p:set>
                                      <p:cBhvr>
                                        <p:cTn id="38" dur="1" fill="hold">
                                          <p:stCondLst>
                                            <p:cond delay="0"/>
                                          </p:stCondLst>
                                        </p:cTn>
                                        <p:tgtEl>
                                          <p:spTgt spid="114"/>
                                        </p:tgtEl>
                                        <p:attrNameLst>
                                          <p:attrName>style.visibility</p:attrName>
                                        </p:attrNameLst>
                                      </p:cBhvr>
                                      <p:to>
                                        <p:strVal val="visible"/>
                                      </p:to>
                                    </p:set>
                                    <p:animEffect transition="in" filter="fade">
                                      <p:cBhvr>
                                        <p:cTn id="39" dur="500"/>
                                        <p:tgtEl>
                                          <p:spTgt spid="114"/>
                                        </p:tgtEl>
                                      </p:cBhvr>
                                    </p:animEffect>
                                  </p:childTnLst>
                                </p:cTn>
                              </p:par>
                              <p:par>
                                <p:cTn id="40" presetID="42" presetClass="path" presetSubtype="0" decel="50000" fill="hold" nodeType="withEffect">
                                  <p:stCondLst>
                                    <p:cond delay="400"/>
                                  </p:stCondLst>
                                  <p:childTnLst>
                                    <p:animMotion origin="layout" path="M 4.58333E-6 3.7037E-6 L 4.58333E-6 0.02129 " pathEditMode="relative" rAng="0" ptsTypes="AA">
                                      <p:cBhvr>
                                        <p:cTn id="41" dur="500" spd="-100000" fill="hold"/>
                                        <p:tgtEl>
                                          <p:spTgt spid="114"/>
                                        </p:tgtEl>
                                        <p:attrNameLst>
                                          <p:attrName>ppt_x</p:attrName>
                                          <p:attrName>ppt_y</p:attrName>
                                        </p:attrNameLst>
                                      </p:cBhvr>
                                      <p:rCtr x="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6490C-6182-2844-BECA-279A9317368D}"/>
              </a:ext>
            </a:extLst>
          </p:cNvPr>
          <p:cNvSpPr>
            <a:spLocks noGrp="1"/>
          </p:cNvSpPr>
          <p:nvPr>
            <p:ph type="title"/>
          </p:nvPr>
        </p:nvSpPr>
        <p:spPr>
          <a:xfrm>
            <a:off x="429544" y="2795722"/>
            <a:ext cx="6719402" cy="1793104"/>
          </a:xfrm>
          <a:prstGeom prst="rect">
            <a:avLst/>
          </a:prstGeom>
          <a:noFill/>
        </p:spPr>
        <p:txBody>
          <a:bodyPr wrap="square" anchor="b">
            <a:noAutofit/>
          </a:bodyPr>
          <a:lstStyle/>
          <a:p>
            <a:r>
              <a:rPr lang="en-US" sz="3400" dirty="0">
                <a:solidFill>
                  <a:schemeClr val="accent1"/>
                </a:solidFill>
              </a:rPr>
              <a:t>Section 1</a:t>
            </a:r>
            <a:br>
              <a:rPr lang="en-US" sz="4800" dirty="0"/>
            </a:br>
            <a:r>
              <a:rPr lang="en-US" sz="4800" dirty="0"/>
              <a:t>Data businesses need data warehouses</a:t>
            </a:r>
          </a:p>
        </p:txBody>
      </p:sp>
    </p:spTree>
    <p:extLst>
      <p:ext uri="{BB962C8B-B14F-4D97-AF65-F5344CB8AC3E}">
        <p14:creationId xmlns:p14="http://schemas.microsoft.com/office/powerpoint/2010/main" val="59031716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DA6DE8-7B0D-2B40-84B9-7E4272C22231}"/>
              </a:ext>
            </a:extLst>
          </p:cNvPr>
          <p:cNvSpPr/>
          <p:nvPr/>
        </p:nvSpPr>
        <p:spPr bwMode="auto">
          <a:xfrm>
            <a:off x="5902969" y="210742"/>
            <a:ext cx="5504903" cy="6436516"/>
          </a:xfrm>
          <a:prstGeom prst="rect">
            <a:avLst/>
          </a:prstGeom>
          <a:solidFill>
            <a:schemeClr val="tx1"/>
          </a:solidFill>
          <a:ln>
            <a:noFill/>
            <a:headEnd type="none" w="med" len="med"/>
            <a:tailEnd type="none" w="med" len="med"/>
          </a:ln>
          <a:effectLst>
            <a:outerShdw blurRad="381000" algn="tl" rotWithShape="0">
              <a:schemeClr val="accent1">
                <a:alpha val="69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3" name="Table 2">
            <a:extLst>
              <a:ext uri="{FF2B5EF4-FFF2-40B4-BE49-F238E27FC236}">
                <a16:creationId xmlns:a16="http://schemas.microsoft.com/office/drawing/2014/main" id="{25D5342C-58C0-9A48-8CE7-180E3193E3EA}"/>
              </a:ext>
            </a:extLst>
          </p:cNvPr>
          <p:cNvGraphicFramePr>
            <a:graphicFrameLocks noGrp="1"/>
          </p:cNvGraphicFramePr>
          <p:nvPr/>
        </p:nvGraphicFramePr>
        <p:xfrm>
          <a:off x="5902969" y="210742"/>
          <a:ext cx="5504903" cy="6436516"/>
        </p:xfrm>
        <a:graphic>
          <a:graphicData uri="http://schemas.openxmlformats.org/drawingml/2006/table">
            <a:tbl>
              <a:tblPr firstRow="1" bandRow="1">
                <a:tableStyleId>{5C22544A-7EE6-4342-B048-85BDC9FD1C3A}</a:tableStyleId>
              </a:tblPr>
              <a:tblGrid>
                <a:gridCol w="3421422">
                  <a:extLst>
                    <a:ext uri="{9D8B030D-6E8A-4147-A177-3AD203B41FA5}">
                      <a16:colId xmlns:a16="http://schemas.microsoft.com/office/drawing/2014/main" val="468406787"/>
                    </a:ext>
                  </a:extLst>
                </a:gridCol>
                <a:gridCol w="943007">
                  <a:extLst>
                    <a:ext uri="{9D8B030D-6E8A-4147-A177-3AD203B41FA5}">
                      <a16:colId xmlns:a16="http://schemas.microsoft.com/office/drawing/2014/main" val="3684095928"/>
                    </a:ext>
                  </a:extLst>
                </a:gridCol>
                <a:gridCol w="1140474">
                  <a:extLst>
                    <a:ext uri="{9D8B030D-6E8A-4147-A177-3AD203B41FA5}">
                      <a16:colId xmlns:a16="http://schemas.microsoft.com/office/drawing/2014/main" val="4081273751"/>
                    </a:ext>
                  </a:extLst>
                </a:gridCol>
              </a:tblGrid>
              <a:tr h="338764">
                <a:tc>
                  <a:txBody>
                    <a:bodyPr/>
                    <a:lstStyle/>
                    <a:p>
                      <a:pPr marL="6350" indent="0">
                        <a:tabLst/>
                      </a:pPr>
                      <a:r>
                        <a:rPr lang="en-US" sz="1400" b="0">
                          <a:latin typeface="+mj-lt"/>
                        </a:rPr>
                        <a:t>Limitless scale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400" b="0" u="sng">
                          <a:solidFill>
                            <a:srgbClr val="50E6FF"/>
                          </a:solidFill>
                          <a:latin typeface="+mj-lt"/>
                        </a:rPr>
                        <a:t>GA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400" b="0" u="sng">
                          <a:solidFill>
                            <a:srgbClr val="50E6FF"/>
                          </a:solidFill>
                          <a:latin typeface="+mj-lt"/>
                        </a:rPr>
                        <a:t>Preview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01972539"/>
                  </a:ext>
                </a:extLst>
              </a:tr>
              <a:tr h="338764">
                <a:tc>
                  <a:txBody>
                    <a:bodyPr/>
                    <a:lstStyle/>
                    <a:p>
                      <a:r>
                        <a:rPr lang="en-US" sz="1200">
                          <a:solidFill>
                            <a:schemeClr val="bg1"/>
                          </a:solidFill>
                        </a:rPr>
                        <a:t>Provisioned compute (data warehouse)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78548051"/>
                  </a:ext>
                </a:extLst>
              </a:tr>
              <a:tr h="338764">
                <a:tc>
                  <a:txBody>
                    <a:bodyPr/>
                    <a:lstStyle/>
                    <a:p>
                      <a:r>
                        <a:rPr lang="en-US" sz="1200">
                          <a:solidFill>
                            <a:schemeClr val="bg1"/>
                          </a:solidFill>
                        </a:rPr>
                        <a:t>Materialized views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858027185"/>
                  </a:ext>
                </a:extLst>
              </a:tr>
              <a:tr h="338764">
                <a:tc>
                  <a:txBody>
                    <a:bodyPr/>
                    <a:lstStyle/>
                    <a:p>
                      <a:r>
                        <a:rPr lang="en-US" sz="1200">
                          <a:solidFill>
                            <a:schemeClr val="bg1"/>
                          </a:solidFill>
                        </a:rPr>
                        <a:t>Workload importance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16025065"/>
                  </a:ext>
                </a:extLst>
              </a:tr>
              <a:tr h="338764">
                <a:tc>
                  <a:txBody>
                    <a:bodyPr/>
                    <a:lstStyle/>
                    <a:p>
                      <a:r>
                        <a:rPr lang="en-US" sz="1200">
                          <a:solidFill>
                            <a:schemeClr val="bg1"/>
                          </a:solidFill>
                        </a:rPr>
                        <a:t>Workload isolation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330657064"/>
                  </a:ext>
                </a:extLst>
              </a:tr>
              <a:tr h="338764">
                <a:tc>
                  <a:txBody>
                    <a:bodyPr/>
                    <a:lstStyle/>
                    <a:p>
                      <a:r>
                        <a:rPr lang="en-US" sz="1200">
                          <a:solidFill>
                            <a:schemeClr val="bg1"/>
                          </a:solidFill>
                        </a:rPr>
                        <a:t>On-demand query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371621969"/>
                  </a:ext>
                </a:extLst>
              </a:tr>
              <a:tr h="338764">
                <a:tc>
                  <a:txBody>
                    <a:bodyPr/>
                    <a:lstStyle/>
                    <a:p>
                      <a:r>
                        <a:rPr lang="en-US" sz="1400">
                          <a:solidFill>
                            <a:schemeClr val="bg1"/>
                          </a:solidFill>
                          <a:latin typeface="+mj-lt"/>
                        </a:rPr>
                        <a:t>Powerful insights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algn="ctr"/>
                      <a:endParaRPr lang="en-US" sz="140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algn="ctr"/>
                      <a:endParaRPr lang="en-US" sz="140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1657873638"/>
                  </a:ext>
                </a:extLst>
              </a:tr>
              <a:tr h="338764">
                <a:tc>
                  <a:txBody>
                    <a:bodyPr/>
                    <a:lstStyle/>
                    <a:p>
                      <a:r>
                        <a:rPr lang="en-US" sz="1200">
                          <a:solidFill>
                            <a:schemeClr val="bg1"/>
                          </a:solidFill>
                        </a:rPr>
                        <a:t>Power BI integration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1851506"/>
                  </a:ext>
                </a:extLst>
              </a:tr>
              <a:tr h="338764">
                <a:tc>
                  <a:txBody>
                    <a:bodyPr/>
                    <a:lstStyle/>
                    <a:p>
                      <a:r>
                        <a:rPr lang="en-US" sz="1200">
                          <a:solidFill>
                            <a:schemeClr val="bg1"/>
                          </a:solidFill>
                        </a:rPr>
                        <a:t>Azure Machine Learning integration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5941707"/>
                  </a:ext>
                </a:extLst>
              </a:tr>
              <a:tr h="338764">
                <a:tc>
                  <a:txBody>
                    <a:bodyPr/>
                    <a:lstStyle/>
                    <a:p>
                      <a:r>
                        <a:rPr lang="en-US" sz="1200">
                          <a:solidFill>
                            <a:schemeClr val="bg1"/>
                          </a:solidFill>
                        </a:rPr>
                        <a:t>Data lake exploration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79537995"/>
                  </a:ext>
                </a:extLst>
              </a:tr>
              <a:tr h="338764">
                <a:tc>
                  <a:txBody>
                    <a:bodyPr/>
                    <a:lstStyle/>
                    <a:p>
                      <a:r>
                        <a:rPr lang="en-US" sz="1200">
                          <a:solidFill>
                            <a:schemeClr val="bg1"/>
                          </a:solidFill>
                        </a:rPr>
                        <a:t>Streaming analytics (data warehouse)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04147399"/>
                  </a:ext>
                </a:extLst>
              </a:tr>
              <a:tr h="338764">
                <a:tc>
                  <a:txBody>
                    <a:bodyPr/>
                    <a:lstStyle/>
                    <a:p>
                      <a:r>
                        <a:rPr lang="en-US" sz="1200">
                          <a:solidFill>
                            <a:schemeClr val="bg1"/>
                          </a:solidFill>
                        </a:rPr>
                        <a:t>Apache Spark integration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97653151"/>
                  </a:ext>
                </a:extLst>
              </a:tr>
              <a:tr h="338764">
                <a:tc>
                  <a:txBody>
                    <a:bodyPr/>
                    <a:lstStyle/>
                    <a:p>
                      <a:r>
                        <a:rPr lang="en-US" sz="1400">
                          <a:solidFill>
                            <a:schemeClr val="bg1"/>
                          </a:solidFill>
                          <a:latin typeface="+mj-lt"/>
                        </a:rPr>
                        <a:t>Unified experience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algn="ctr"/>
                      <a:endParaRPr lang="en-US" sz="140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algn="ctr"/>
                      <a:endParaRPr lang="en-US" sz="140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3213157753"/>
                  </a:ext>
                </a:extLst>
              </a:tr>
              <a:tr h="338764">
                <a:tc>
                  <a:txBody>
                    <a:bodyPr/>
                    <a:lstStyle/>
                    <a:p>
                      <a:r>
                        <a:rPr lang="en-US" sz="1200">
                          <a:solidFill>
                            <a:schemeClr val="bg1"/>
                          </a:solidFill>
                        </a:rPr>
                        <a:t>Hybrid data ingestion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25424383"/>
                  </a:ext>
                </a:extLst>
              </a:tr>
              <a:tr h="338764">
                <a:tc>
                  <a:txBody>
                    <a:bodyPr/>
                    <a:lstStyle/>
                    <a:p>
                      <a:r>
                        <a:rPr lang="en-US" sz="1200">
                          <a:solidFill>
                            <a:schemeClr val="bg1"/>
                          </a:solidFill>
                        </a:rPr>
                        <a:t>Azure Synapse studio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54921550"/>
                  </a:ext>
                </a:extLst>
              </a:tr>
              <a:tr h="338764">
                <a:tc>
                  <a:txBody>
                    <a:bodyPr/>
                    <a:lstStyle/>
                    <a:p>
                      <a:r>
                        <a:rPr lang="en-US" sz="1400">
                          <a:solidFill>
                            <a:schemeClr val="bg1"/>
                          </a:solidFill>
                          <a:latin typeface="+mj-lt"/>
                        </a:rPr>
                        <a:t>Unmatched security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algn="ctr"/>
                      <a:endParaRPr lang="en-US" sz="1400">
                        <a:solidFill>
                          <a:schemeClr val="bg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pPr algn="ctr"/>
                      <a:endParaRPr lang="en-US" sz="1400">
                        <a:solidFill>
                          <a:schemeClr val="bg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3178249868"/>
                  </a:ext>
                </a:extLst>
              </a:tr>
              <a:tr h="338764">
                <a:tc>
                  <a:txBody>
                    <a:bodyPr/>
                    <a:lstStyle/>
                    <a:p>
                      <a:r>
                        <a:rPr lang="en-US" sz="1200">
                          <a:solidFill>
                            <a:schemeClr val="bg1"/>
                          </a:solidFill>
                        </a:rPr>
                        <a:t>Column- and row-level security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24639573"/>
                  </a:ext>
                </a:extLst>
              </a:tr>
              <a:tr h="338764">
                <a:tc>
                  <a:txBody>
                    <a:bodyPr/>
                    <a:lstStyle/>
                    <a:p>
                      <a:r>
                        <a:rPr lang="en-US" sz="1200">
                          <a:solidFill>
                            <a:schemeClr val="bg1"/>
                          </a:solidFill>
                        </a:rPr>
                        <a:t>Dynamic data masking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567627497"/>
                  </a:ext>
                </a:extLst>
              </a:tr>
              <a:tr h="338764">
                <a:tc>
                  <a:txBody>
                    <a:bodyPr/>
                    <a:lstStyle/>
                    <a:p>
                      <a:r>
                        <a:rPr lang="en-US" sz="1200">
                          <a:solidFill>
                            <a:schemeClr val="bg1"/>
                          </a:solidFill>
                        </a:rPr>
                        <a:t>Private endpoints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10864583"/>
                  </a:ext>
                </a:extLst>
              </a:tr>
            </a:tbl>
          </a:graphicData>
        </a:graphic>
      </p:graphicFrame>
      <p:sp>
        <p:nvSpPr>
          <p:cNvPr id="4" name="Title 84">
            <a:extLst>
              <a:ext uri="{FF2B5EF4-FFF2-40B4-BE49-F238E27FC236}">
                <a16:creationId xmlns:a16="http://schemas.microsoft.com/office/drawing/2014/main" id="{6CA6DC97-E7B7-3742-9B12-DB71D0ECC77A}"/>
              </a:ext>
            </a:extLst>
          </p:cNvPr>
          <p:cNvSpPr txBox="1">
            <a:spLocks/>
          </p:cNvSpPr>
          <p:nvPr/>
        </p:nvSpPr>
        <p:spPr>
          <a:xfrm>
            <a:off x="588263" y="2749826"/>
            <a:ext cx="4156015" cy="135834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Synapse Analytics features</a:t>
            </a:r>
          </a:p>
        </p:txBody>
      </p:sp>
      <p:sp>
        <p:nvSpPr>
          <p:cNvPr id="2" name="Oval 1">
            <a:extLst>
              <a:ext uri="{FF2B5EF4-FFF2-40B4-BE49-F238E27FC236}">
                <a16:creationId xmlns:a16="http://schemas.microsoft.com/office/drawing/2014/main" id="{238F89A8-24C2-FB45-A98C-3941A0608A63}"/>
              </a:ext>
            </a:extLst>
          </p:cNvPr>
          <p:cNvSpPr/>
          <p:nvPr/>
        </p:nvSpPr>
        <p:spPr bwMode="auto">
          <a:xfrm>
            <a:off x="9745529" y="671839"/>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CA9A4411-3AD3-C942-8466-E58F0EFC7EFA}"/>
              </a:ext>
            </a:extLst>
          </p:cNvPr>
          <p:cNvSpPr/>
          <p:nvPr/>
        </p:nvSpPr>
        <p:spPr bwMode="auto">
          <a:xfrm>
            <a:off x="9745529" y="1007029"/>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31939BA7-E75F-8347-9E06-F8C254510781}"/>
              </a:ext>
            </a:extLst>
          </p:cNvPr>
          <p:cNvSpPr/>
          <p:nvPr/>
        </p:nvSpPr>
        <p:spPr bwMode="auto">
          <a:xfrm>
            <a:off x="9745529" y="1342219"/>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A08A3B87-2DC3-AC45-A3DF-4A7E48A8FA89}"/>
              </a:ext>
            </a:extLst>
          </p:cNvPr>
          <p:cNvSpPr/>
          <p:nvPr/>
        </p:nvSpPr>
        <p:spPr bwMode="auto">
          <a:xfrm>
            <a:off x="10783986" y="1675706"/>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A8C4DD38-745B-E34F-8ED6-F72F3E30EB09}"/>
              </a:ext>
            </a:extLst>
          </p:cNvPr>
          <p:cNvSpPr/>
          <p:nvPr/>
        </p:nvSpPr>
        <p:spPr bwMode="auto">
          <a:xfrm>
            <a:off x="10783986" y="2018307"/>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BB19D3CA-69B0-4646-98FA-215BF818784B}"/>
              </a:ext>
            </a:extLst>
          </p:cNvPr>
          <p:cNvSpPr/>
          <p:nvPr/>
        </p:nvSpPr>
        <p:spPr bwMode="auto">
          <a:xfrm>
            <a:off x="10783986" y="2685472"/>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2F35F88C-FD1B-874F-9E9B-AC679382EAE7}"/>
              </a:ext>
            </a:extLst>
          </p:cNvPr>
          <p:cNvSpPr/>
          <p:nvPr/>
        </p:nvSpPr>
        <p:spPr bwMode="auto">
          <a:xfrm>
            <a:off x="10783986" y="3028073"/>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E4A8D72A-3417-CE48-9FEE-71C17A90A9E5}"/>
              </a:ext>
            </a:extLst>
          </p:cNvPr>
          <p:cNvSpPr/>
          <p:nvPr/>
        </p:nvSpPr>
        <p:spPr bwMode="auto">
          <a:xfrm>
            <a:off x="10783986" y="3369869"/>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8C46A332-E59F-FC4B-B3FA-16BCB333BBCD}"/>
              </a:ext>
            </a:extLst>
          </p:cNvPr>
          <p:cNvSpPr/>
          <p:nvPr/>
        </p:nvSpPr>
        <p:spPr bwMode="auto">
          <a:xfrm>
            <a:off x="10783986" y="3712470"/>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01CE2767-FBA9-4D46-B187-1A97EEF0367A}"/>
              </a:ext>
            </a:extLst>
          </p:cNvPr>
          <p:cNvSpPr/>
          <p:nvPr/>
        </p:nvSpPr>
        <p:spPr bwMode="auto">
          <a:xfrm>
            <a:off x="10783986" y="4065889"/>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D84310EF-98D7-914D-8EED-E9543CB0C40B}"/>
              </a:ext>
            </a:extLst>
          </p:cNvPr>
          <p:cNvSpPr/>
          <p:nvPr/>
        </p:nvSpPr>
        <p:spPr bwMode="auto">
          <a:xfrm>
            <a:off x="10783986" y="4722237"/>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CCB84818-74F1-C44A-B4EC-7FEB7B04ABFC}"/>
              </a:ext>
            </a:extLst>
          </p:cNvPr>
          <p:cNvSpPr/>
          <p:nvPr/>
        </p:nvSpPr>
        <p:spPr bwMode="auto">
          <a:xfrm>
            <a:off x="10783986" y="5075656"/>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61A45222-363B-A446-92A7-25D94B958A35}"/>
              </a:ext>
            </a:extLst>
          </p:cNvPr>
          <p:cNvSpPr/>
          <p:nvPr/>
        </p:nvSpPr>
        <p:spPr bwMode="auto">
          <a:xfrm>
            <a:off x="9745529" y="5756305"/>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279E9A26-5590-284E-8622-A81AA0634DD5}"/>
              </a:ext>
            </a:extLst>
          </p:cNvPr>
          <p:cNvSpPr/>
          <p:nvPr/>
        </p:nvSpPr>
        <p:spPr bwMode="auto">
          <a:xfrm>
            <a:off x="9745529" y="6091495"/>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7A91025C-3B85-3646-BFAE-A823240E5261}"/>
              </a:ext>
            </a:extLst>
          </p:cNvPr>
          <p:cNvSpPr/>
          <p:nvPr/>
        </p:nvSpPr>
        <p:spPr bwMode="auto">
          <a:xfrm>
            <a:off x="10783986" y="6432183"/>
            <a:ext cx="115503" cy="11550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60882053"/>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Straight Arrow Connector 126">
            <a:extLst>
              <a:ext uri="{FF2B5EF4-FFF2-40B4-BE49-F238E27FC236}">
                <a16:creationId xmlns:a16="http://schemas.microsoft.com/office/drawing/2014/main" id="{A10D05B6-4024-014D-B6AE-632E2598E52C}"/>
              </a:ext>
            </a:extLst>
          </p:cNvPr>
          <p:cNvCxnSpPr>
            <a:cxnSpLocks/>
          </p:cNvCxnSpPr>
          <p:nvPr/>
        </p:nvCxnSpPr>
        <p:spPr>
          <a:xfrm flipH="1" flipV="1">
            <a:off x="10590267" y="2970918"/>
            <a:ext cx="2206" cy="385506"/>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0706C948-B2E7-C54A-A776-1A05E61E14A3}"/>
              </a:ext>
            </a:extLst>
          </p:cNvPr>
          <p:cNvCxnSpPr>
            <a:cxnSpLocks/>
          </p:cNvCxnSpPr>
          <p:nvPr/>
        </p:nvCxnSpPr>
        <p:spPr>
          <a:xfrm>
            <a:off x="5822606" y="3697768"/>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94BF6BDD-921A-8948-A5D0-675CAE8E2066}"/>
              </a:ext>
            </a:extLst>
          </p:cNvPr>
          <p:cNvCxnSpPr>
            <a:cxnSpLocks/>
          </p:cNvCxnSpPr>
          <p:nvPr/>
        </p:nvCxnSpPr>
        <p:spPr>
          <a:xfrm>
            <a:off x="8820526" y="3823338"/>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8DBEEEB-72B7-3948-B78B-C8D33FB59EA5}"/>
              </a:ext>
            </a:extLst>
          </p:cNvPr>
          <p:cNvCxnSpPr>
            <a:cxnSpLocks/>
          </p:cNvCxnSpPr>
          <p:nvPr/>
        </p:nvCxnSpPr>
        <p:spPr>
          <a:xfrm flipH="1">
            <a:off x="5885670" y="3942532"/>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F9132470-43BE-FB42-A317-7F1AA3F16CAF}"/>
              </a:ext>
            </a:extLst>
          </p:cNvPr>
          <p:cNvCxnSpPr>
            <a:cxnSpLocks/>
          </p:cNvCxnSpPr>
          <p:nvPr/>
        </p:nvCxnSpPr>
        <p:spPr>
          <a:xfrm>
            <a:off x="8832051" y="2451169"/>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14D0CF4-C546-1240-AE4C-287BFF7DBC8B}"/>
              </a:ext>
            </a:extLst>
          </p:cNvPr>
          <p:cNvSpPr>
            <a:spLocks noGrp="1"/>
          </p:cNvSpPr>
          <p:nvPr>
            <p:ph type="title"/>
          </p:nvPr>
        </p:nvSpPr>
        <p:spPr>
          <a:xfrm>
            <a:off x="510030" y="359098"/>
            <a:ext cx="11018520" cy="523220"/>
          </a:xfrm>
        </p:spPr>
        <p:txBody>
          <a:bodyPr/>
          <a:lstStyle/>
          <a:p>
            <a:r>
              <a:rPr lang="en-US" sz="3400" spc="0" dirty="0"/>
              <a:t>The cloud data warehouse in the data-driven business</a:t>
            </a:r>
          </a:p>
        </p:txBody>
      </p:sp>
      <p:cxnSp>
        <p:nvCxnSpPr>
          <p:cNvPr id="101" name="Straight Arrow Connector 100">
            <a:extLst>
              <a:ext uri="{FF2B5EF4-FFF2-40B4-BE49-F238E27FC236}">
                <a16:creationId xmlns:a16="http://schemas.microsoft.com/office/drawing/2014/main" id="{94D95E9B-8B30-1846-BB7F-9194E1B33350}"/>
              </a:ext>
            </a:extLst>
          </p:cNvPr>
          <p:cNvCxnSpPr>
            <a:cxnSpLocks/>
          </p:cNvCxnSpPr>
          <p:nvPr/>
        </p:nvCxnSpPr>
        <p:spPr>
          <a:xfrm>
            <a:off x="5822606" y="2451169"/>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CE31B511-1A13-1843-9521-B3DBA2ED941A}"/>
              </a:ext>
            </a:extLst>
          </p:cNvPr>
          <p:cNvCxnSpPr>
            <a:cxnSpLocks/>
          </p:cNvCxnSpPr>
          <p:nvPr/>
        </p:nvCxnSpPr>
        <p:spPr>
          <a:xfrm>
            <a:off x="2169624" y="2239191"/>
            <a:ext cx="1188720"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A978C8A-597B-7341-8AC6-E883C30A6D43}"/>
              </a:ext>
            </a:extLst>
          </p:cNvPr>
          <p:cNvCxnSpPr>
            <a:cxnSpLocks/>
          </p:cNvCxnSpPr>
          <p:nvPr/>
        </p:nvCxnSpPr>
        <p:spPr>
          <a:xfrm>
            <a:off x="4614189" y="2962319"/>
            <a:ext cx="0" cy="257167"/>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1FA8EA38-B8C5-4045-A3B7-A767614C95CE}"/>
              </a:ext>
            </a:extLst>
          </p:cNvPr>
          <p:cNvSpPr/>
          <p:nvPr/>
        </p:nvSpPr>
        <p:spPr bwMode="auto">
          <a:xfrm>
            <a:off x="6375229" y="1889405"/>
            <a:ext cx="2476829" cy="2502701"/>
          </a:xfrm>
          <a:prstGeom prst="rect">
            <a:avLst/>
          </a:prstGeom>
          <a:solidFill>
            <a:schemeClr val="bg1">
              <a:lumMod val="95000"/>
            </a:schemeClr>
          </a:solidFill>
          <a:ln w="15875">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5" name="Rectangle 104">
            <a:extLst>
              <a:ext uri="{FF2B5EF4-FFF2-40B4-BE49-F238E27FC236}">
                <a16:creationId xmlns:a16="http://schemas.microsoft.com/office/drawing/2014/main" id="{D5A38BF8-84A0-ED40-8003-2D586BFA94DC}"/>
              </a:ext>
            </a:extLst>
          </p:cNvPr>
          <p:cNvSpPr/>
          <p:nvPr/>
        </p:nvSpPr>
        <p:spPr bwMode="auto">
          <a:xfrm>
            <a:off x="3378580" y="4661470"/>
            <a:ext cx="5461768"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6" name="Rectangle 105">
            <a:extLst>
              <a:ext uri="{FF2B5EF4-FFF2-40B4-BE49-F238E27FC236}">
                <a16:creationId xmlns:a16="http://schemas.microsoft.com/office/drawing/2014/main" id="{B9EF40F7-C013-4446-A007-BA70219B5F01}"/>
              </a:ext>
            </a:extLst>
          </p:cNvPr>
          <p:cNvSpPr/>
          <p:nvPr/>
        </p:nvSpPr>
        <p:spPr bwMode="auto">
          <a:xfrm>
            <a:off x="9354058" y="3324892"/>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7" name="Rectangle 106">
            <a:extLst>
              <a:ext uri="{FF2B5EF4-FFF2-40B4-BE49-F238E27FC236}">
                <a16:creationId xmlns:a16="http://schemas.microsoft.com/office/drawing/2014/main" id="{9C176E35-36E5-B04C-8492-F578FDA2C62B}"/>
              </a:ext>
            </a:extLst>
          </p:cNvPr>
          <p:cNvSpPr/>
          <p:nvPr/>
        </p:nvSpPr>
        <p:spPr bwMode="auto">
          <a:xfrm>
            <a:off x="9362344" y="1887855"/>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8" name="Rectangle 107">
            <a:extLst>
              <a:ext uri="{FF2B5EF4-FFF2-40B4-BE49-F238E27FC236}">
                <a16:creationId xmlns:a16="http://schemas.microsoft.com/office/drawing/2014/main" id="{5E298948-5526-4F49-8643-2B515C0CD064}"/>
              </a:ext>
            </a:extLst>
          </p:cNvPr>
          <p:cNvSpPr/>
          <p:nvPr/>
        </p:nvSpPr>
        <p:spPr bwMode="auto">
          <a:xfrm>
            <a:off x="3386045" y="3274964"/>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9" name="Rectangle 108">
            <a:extLst>
              <a:ext uri="{FF2B5EF4-FFF2-40B4-BE49-F238E27FC236}">
                <a16:creationId xmlns:a16="http://schemas.microsoft.com/office/drawing/2014/main" id="{4A8D63C3-CEC5-1C4F-887C-3B87265A6773}"/>
              </a:ext>
            </a:extLst>
          </p:cNvPr>
          <p:cNvSpPr/>
          <p:nvPr/>
        </p:nvSpPr>
        <p:spPr bwMode="auto">
          <a:xfrm>
            <a:off x="3384678" y="1887855"/>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10" name="TextBox 109">
            <a:extLst>
              <a:ext uri="{FF2B5EF4-FFF2-40B4-BE49-F238E27FC236}">
                <a16:creationId xmlns:a16="http://schemas.microsoft.com/office/drawing/2014/main" id="{F82F61ED-5311-9C49-87B0-4C8E3CEFD674}"/>
              </a:ext>
            </a:extLst>
          </p:cNvPr>
          <p:cNvSpPr txBox="1"/>
          <p:nvPr/>
        </p:nvSpPr>
        <p:spPr>
          <a:xfrm>
            <a:off x="7474455" y="2974555"/>
            <a:ext cx="1152879"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mn-cs"/>
              </a:rPr>
              <a:t>Azure Synapse Analytics</a:t>
            </a:r>
          </a:p>
        </p:txBody>
      </p:sp>
      <p:sp>
        <p:nvSpPr>
          <p:cNvPr id="111" name="TextBox 110">
            <a:extLst>
              <a:ext uri="{FF2B5EF4-FFF2-40B4-BE49-F238E27FC236}">
                <a16:creationId xmlns:a16="http://schemas.microsoft.com/office/drawing/2014/main" id="{610881BD-EC06-874A-A9FA-D51F4EB246B2}"/>
              </a:ext>
            </a:extLst>
          </p:cNvPr>
          <p:cNvSpPr txBox="1"/>
          <p:nvPr/>
        </p:nvSpPr>
        <p:spPr>
          <a:xfrm>
            <a:off x="4535103" y="3678585"/>
            <a:ext cx="957734"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mn-cs"/>
              </a:rPr>
              <a:t>Azure Databricks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TextBox 111">
            <a:extLst>
              <a:ext uri="{FF2B5EF4-FFF2-40B4-BE49-F238E27FC236}">
                <a16:creationId xmlns:a16="http://schemas.microsoft.com/office/drawing/2014/main" id="{493677F3-4E51-0942-BF0F-DD1FC5C74D10}"/>
              </a:ext>
            </a:extLst>
          </p:cNvPr>
          <p:cNvSpPr txBox="1"/>
          <p:nvPr/>
        </p:nvSpPr>
        <p:spPr>
          <a:xfrm>
            <a:off x="967863" y="2200914"/>
            <a:ext cx="1347266" cy="1661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LOB s</a:t>
            </a:r>
            <a:r>
              <a:rPr kumimoji="0" lang="en-US" sz="12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Semibold"/>
                <a:ea typeface="+mn-ea"/>
                <a:cs typeface="+mn-cs"/>
              </a:rPr>
              <a:t>ources</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endParaRPr>
          </a:p>
        </p:txBody>
      </p:sp>
      <p:sp>
        <p:nvSpPr>
          <p:cNvPr id="113" name="TextBox 112">
            <a:extLst>
              <a:ext uri="{FF2B5EF4-FFF2-40B4-BE49-F238E27FC236}">
                <a16:creationId xmlns:a16="http://schemas.microsoft.com/office/drawing/2014/main" id="{71FC09B6-FEBE-0E4D-9B9A-6BD07DCDF034}"/>
              </a:ext>
            </a:extLst>
          </p:cNvPr>
          <p:cNvSpPr txBox="1"/>
          <p:nvPr/>
        </p:nvSpPr>
        <p:spPr>
          <a:xfrm>
            <a:off x="967863" y="3417527"/>
            <a:ext cx="1078085" cy="498598"/>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Logs and streams (unstructured)</a:t>
            </a:r>
          </a:p>
        </p:txBody>
      </p:sp>
      <p:sp>
        <p:nvSpPr>
          <p:cNvPr id="114" name="TextBox 113">
            <a:extLst>
              <a:ext uri="{FF2B5EF4-FFF2-40B4-BE49-F238E27FC236}">
                <a16:creationId xmlns:a16="http://schemas.microsoft.com/office/drawing/2014/main" id="{4FE42A58-6DDF-DD46-8EEA-B55884C2B80C}"/>
              </a:ext>
            </a:extLst>
          </p:cNvPr>
          <p:cNvSpPr txBox="1"/>
          <p:nvPr/>
        </p:nvSpPr>
        <p:spPr>
          <a:xfrm>
            <a:off x="967863" y="4324300"/>
            <a:ext cx="1129729"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Media (unstructured)</a:t>
            </a:r>
          </a:p>
        </p:txBody>
      </p:sp>
      <p:sp>
        <p:nvSpPr>
          <p:cNvPr id="115" name="TextBox 114">
            <a:extLst>
              <a:ext uri="{FF2B5EF4-FFF2-40B4-BE49-F238E27FC236}">
                <a16:creationId xmlns:a16="http://schemas.microsoft.com/office/drawing/2014/main" id="{E4ACFC28-8D65-2643-AE19-B893A87089CE}"/>
              </a:ext>
            </a:extLst>
          </p:cNvPr>
          <p:cNvSpPr txBox="1"/>
          <p:nvPr/>
        </p:nvSpPr>
        <p:spPr>
          <a:xfrm>
            <a:off x="967863" y="5147974"/>
            <a:ext cx="1026647"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Files (unstructured)</a:t>
            </a:r>
          </a:p>
        </p:txBody>
      </p:sp>
      <p:sp>
        <p:nvSpPr>
          <p:cNvPr id="116" name="TextBox 115">
            <a:extLst>
              <a:ext uri="{FF2B5EF4-FFF2-40B4-BE49-F238E27FC236}">
                <a16:creationId xmlns:a16="http://schemas.microsoft.com/office/drawing/2014/main" id="{A3217209-23E7-EE44-8BA1-971C1439A2A0}"/>
              </a:ext>
            </a:extLst>
          </p:cNvPr>
          <p:cNvSpPr txBox="1"/>
          <p:nvPr/>
        </p:nvSpPr>
        <p:spPr>
          <a:xfrm>
            <a:off x="5845602" y="5025766"/>
            <a:ext cx="1223518" cy="332401"/>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mn-cs"/>
              </a:rPr>
              <a:t>Azure Data </a:t>
            </a:r>
            <a:br>
              <a:rPr kumimoji="0" lang="en-US" sz="1200" b="0" i="0" u="none" strike="noStrike" kern="1200" cap="none" spc="0" normalizeH="0" baseline="0" noProof="0" dirty="0">
                <a:ln>
                  <a:noFill/>
                </a:ln>
                <a:solidFill>
                  <a:prstClr val="black"/>
                </a:solidFill>
                <a:effectLst/>
                <a:uLnTx/>
                <a:uFillTx/>
                <a:latin typeface="Segoe UI Semibold"/>
                <a:ea typeface="+mn-ea"/>
                <a:cs typeface="+mn-cs"/>
              </a:rPr>
            </a:br>
            <a:r>
              <a:rPr kumimoji="0" lang="en-US" sz="1200" b="0" i="0" u="none" strike="noStrike" kern="1200" cap="none" spc="0" normalizeH="0" baseline="0" noProof="0" dirty="0">
                <a:ln>
                  <a:noFill/>
                </a:ln>
                <a:solidFill>
                  <a:prstClr val="black"/>
                </a:solidFill>
                <a:effectLst/>
                <a:uLnTx/>
                <a:uFillTx/>
                <a:latin typeface="Segoe UI Semibold"/>
                <a:ea typeface="+mn-ea"/>
                <a:cs typeface="+mn-cs"/>
              </a:rPr>
              <a:t>Lake Storage</a:t>
            </a:r>
          </a:p>
        </p:txBody>
      </p:sp>
      <p:cxnSp>
        <p:nvCxnSpPr>
          <p:cNvPr id="119" name="Straight Arrow Connector 118">
            <a:extLst>
              <a:ext uri="{FF2B5EF4-FFF2-40B4-BE49-F238E27FC236}">
                <a16:creationId xmlns:a16="http://schemas.microsoft.com/office/drawing/2014/main" id="{F1A4D2B4-D157-3141-8CC6-3340CE3BE312}"/>
              </a:ext>
            </a:extLst>
          </p:cNvPr>
          <p:cNvCxnSpPr>
            <a:cxnSpLocks/>
          </p:cNvCxnSpPr>
          <p:nvPr/>
        </p:nvCxnSpPr>
        <p:spPr>
          <a:xfrm>
            <a:off x="2173643" y="3775444"/>
            <a:ext cx="1188720"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E8181E5-4A4F-274C-AA81-1B9233AFE084}"/>
              </a:ext>
            </a:extLst>
          </p:cNvPr>
          <p:cNvCxnSpPr>
            <a:cxnSpLocks/>
          </p:cNvCxnSpPr>
          <p:nvPr/>
        </p:nvCxnSpPr>
        <p:spPr>
          <a:xfrm>
            <a:off x="2169624" y="5138953"/>
            <a:ext cx="1188720"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C0101F09-E2B7-4C4E-A42B-024EF8250B03}"/>
              </a:ext>
            </a:extLst>
          </p:cNvPr>
          <p:cNvCxnSpPr>
            <a:cxnSpLocks/>
          </p:cNvCxnSpPr>
          <p:nvPr/>
        </p:nvCxnSpPr>
        <p:spPr>
          <a:xfrm flipV="1">
            <a:off x="6872480" y="4444181"/>
            <a:ext cx="0" cy="178578"/>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3A6CAD3-B8F2-CD43-9AAD-584D68B87F4F}"/>
              </a:ext>
            </a:extLst>
          </p:cNvPr>
          <p:cNvCxnSpPr>
            <a:cxnSpLocks/>
          </p:cNvCxnSpPr>
          <p:nvPr/>
        </p:nvCxnSpPr>
        <p:spPr>
          <a:xfrm flipV="1">
            <a:off x="4377782" y="4365591"/>
            <a:ext cx="0" cy="257167"/>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A5097565-1BAE-FF45-BFBB-E6C607DA1811}"/>
              </a:ext>
            </a:extLst>
          </p:cNvPr>
          <p:cNvCxnSpPr>
            <a:cxnSpLocks/>
          </p:cNvCxnSpPr>
          <p:nvPr/>
        </p:nvCxnSpPr>
        <p:spPr>
          <a:xfrm>
            <a:off x="4932843" y="4365590"/>
            <a:ext cx="0" cy="257167"/>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D1D3859B-ED69-E440-AED6-BE077928E608}"/>
              </a:ext>
            </a:extLst>
          </p:cNvPr>
          <p:cNvSpPr txBox="1"/>
          <p:nvPr/>
        </p:nvSpPr>
        <p:spPr>
          <a:xfrm>
            <a:off x="10539284" y="2284014"/>
            <a:ext cx="1143230" cy="332399"/>
          </a:xfrm>
          <a:prstGeom prst="rect">
            <a:avLst/>
          </a:prstGeom>
          <a:noFill/>
          <a:ln>
            <a:noFill/>
          </a:ln>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mn-cs"/>
              </a:rPr>
              <a:t>Business services</a:t>
            </a:r>
          </a:p>
        </p:txBody>
      </p:sp>
      <p:sp>
        <p:nvSpPr>
          <p:cNvPr id="128" name="TextBox 127">
            <a:extLst>
              <a:ext uri="{FF2B5EF4-FFF2-40B4-BE49-F238E27FC236}">
                <a16:creationId xmlns:a16="http://schemas.microsoft.com/office/drawing/2014/main" id="{0E733E00-6CA9-944F-A798-EA97390E011B}"/>
              </a:ext>
            </a:extLst>
          </p:cNvPr>
          <p:cNvSpPr txBox="1"/>
          <p:nvPr/>
        </p:nvSpPr>
        <p:spPr>
          <a:xfrm>
            <a:off x="10539284" y="3817207"/>
            <a:ext cx="608201" cy="166199"/>
          </a:xfrm>
          <a:prstGeom prst="rect">
            <a:avLst/>
          </a:prstGeom>
          <a:noFill/>
          <a:ln>
            <a:noFill/>
          </a:ln>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mn-cs"/>
              </a:rPr>
              <a:t>Power BI</a:t>
            </a:r>
          </a:p>
        </p:txBody>
      </p:sp>
      <p:grpSp>
        <p:nvGrpSpPr>
          <p:cNvPr id="154" name="Group 153">
            <a:extLst>
              <a:ext uri="{FF2B5EF4-FFF2-40B4-BE49-F238E27FC236}">
                <a16:creationId xmlns:a16="http://schemas.microsoft.com/office/drawing/2014/main" id="{BEBE1C40-92A1-2E46-A16E-EA7CD140DF62}"/>
              </a:ext>
            </a:extLst>
          </p:cNvPr>
          <p:cNvGrpSpPr/>
          <p:nvPr/>
        </p:nvGrpSpPr>
        <p:grpSpPr>
          <a:xfrm>
            <a:off x="9960421" y="2245141"/>
            <a:ext cx="427983" cy="364076"/>
            <a:chOff x="265316" y="5131089"/>
            <a:chExt cx="793593" cy="675092"/>
          </a:xfrm>
        </p:grpSpPr>
        <p:grpSp>
          <p:nvGrpSpPr>
            <p:cNvPr id="155" name="Group 154">
              <a:extLst>
                <a:ext uri="{FF2B5EF4-FFF2-40B4-BE49-F238E27FC236}">
                  <a16:creationId xmlns:a16="http://schemas.microsoft.com/office/drawing/2014/main" id="{4B978686-28C9-0140-9A0A-4E59F4D6F59B}"/>
                </a:ext>
              </a:extLst>
            </p:cNvPr>
            <p:cNvGrpSpPr/>
            <p:nvPr/>
          </p:nvGrpSpPr>
          <p:grpSpPr>
            <a:xfrm>
              <a:off x="265316" y="5131089"/>
              <a:ext cx="793593" cy="675092"/>
              <a:chOff x="2107244" y="1575258"/>
              <a:chExt cx="310993" cy="264555"/>
            </a:xfrm>
          </p:grpSpPr>
          <p:sp>
            <p:nvSpPr>
              <p:cNvPr id="161" name="Rectangle 9">
                <a:extLst>
                  <a:ext uri="{FF2B5EF4-FFF2-40B4-BE49-F238E27FC236}">
                    <a16:creationId xmlns:a16="http://schemas.microsoft.com/office/drawing/2014/main" id="{03B07539-2080-1E4C-8DD4-02A77D343765}"/>
                  </a:ext>
                </a:extLst>
              </p:cNvPr>
              <p:cNvSpPr>
                <a:spLocks noChangeArrowheads="1"/>
              </p:cNvSpPr>
              <p:nvPr/>
            </p:nvSpPr>
            <p:spPr bwMode="auto">
              <a:xfrm>
                <a:off x="2107244" y="1575258"/>
                <a:ext cx="310993" cy="264555"/>
              </a:xfrm>
              <a:prstGeom prst="rect">
                <a:avLst/>
              </a:pr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nvGrpSpPr>
              <p:cNvPr id="162" name="Group 161">
                <a:extLst>
                  <a:ext uri="{FF2B5EF4-FFF2-40B4-BE49-F238E27FC236}">
                    <a16:creationId xmlns:a16="http://schemas.microsoft.com/office/drawing/2014/main" id="{91356665-1627-2C40-983B-08F614FD61D0}"/>
                  </a:ext>
                </a:extLst>
              </p:cNvPr>
              <p:cNvGrpSpPr/>
              <p:nvPr/>
            </p:nvGrpSpPr>
            <p:grpSpPr>
              <a:xfrm>
                <a:off x="2219774" y="1683758"/>
                <a:ext cx="104220" cy="99334"/>
                <a:chOff x="2219774" y="1683758"/>
                <a:chExt cx="104220" cy="99334"/>
              </a:xfrm>
            </p:grpSpPr>
            <p:sp>
              <p:nvSpPr>
                <p:cNvPr id="163" name="Freeform 14">
                  <a:extLst>
                    <a:ext uri="{FF2B5EF4-FFF2-40B4-BE49-F238E27FC236}">
                      <a16:creationId xmlns:a16="http://schemas.microsoft.com/office/drawing/2014/main" id="{9B317957-35BD-484A-A893-6E6C06153CFC}"/>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64" name="Line 15">
                  <a:extLst>
                    <a:ext uri="{FF2B5EF4-FFF2-40B4-BE49-F238E27FC236}">
                      <a16:creationId xmlns:a16="http://schemas.microsoft.com/office/drawing/2014/main" id="{772EFC16-1FF9-674C-9C5C-51930AB39B10}"/>
                    </a:ext>
                  </a:extLst>
                </p:cNvPr>
                <p:cNvSpPr>
                  <a:spLocks noChangeShapeType="1"/>
                </p:cNvSpPr>
                <p:nvPr/>
              </p:nvSpPr>
              <p:spPr bwMode="auto">
                <a:xfrm>
                  <a:off x="2269956" y="1743244"/>
                  <a:ext cx="0" cy="39848"/>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156" name="Rectangle 155">
              <a:extLst>
                <a:ext uri="{FF2B5EF4-FFF2-40B4-BE49-F238E27FC236}">
                  <a16:creationId xmlns:a16="http://schemas.microsoft.com/office/drawing/2014/main" id="{A5EF566B-8C0F-BD4A-BAAB-9856D849730B}"/>
                </a:ext>
              </a:extLst>
            </p:cNvPr>
            <p:cNvSpPr/>
            <p:nvPr/>
          </p:nvSpPr>
          <p:spPr bwMode="auto">
            <a:xfrm>
              <a:off x="265317" y="5135133"/>
              <a:ext cx="788838" cy="12136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7" name="Group 156">
              <a:extLst>
                <a:ext uri="{FF2B5EF4-FFF2-40B4-BE49-F238E27FC236}">
                  <a16:creationId xmlns:a16="http://schemas.microsoft.com/office/drawing/2014/main" id="{EBF7BC45-2C23-5644-BFB1-2D765F45FC2D}"/>
                </a:ext>
              </a:extLst>
            </p:cNvPr>
            <p:cNvGrpSpPr/>
            <p:nvPr/>
          </p:nvGrpSpPr>
          <p:grpSpPr>
            <a:xfrm>
              <a:off x="750755" y="5171384"/>
              <a:ext cx="242719" cy="60681"/>
              <a:chOff x="722201" y="5189927"/>
              <a:chExt cx="242719" cy="60681"/>
            </a:xfrm>
          </p:grpSpPr>
          <p:sp>
            <p:nvSpPr>
              <p:cNvPr id="158" name="Oval 11">
                <a:extLst>
                  <a:ext uri="{FF2B5EF4-FFF2-40B4-BE49-F238E27FC236}">
                    <a16:creationId xmlns:a16="http://schemas.microsoft.com/office/drawing/2014/main" id="{860529E5-0C69-9643-97CB-713F9E15A225}"/>
                  </a:ext>
                </a:extLst>
              </p:cNvPr>
              <p:cNvSpPr>
                <a:spLocks noChangeArrowheads="1"/>
              </p:cNvSpPr>
              <p:nvPr/>
            </p:nvSpPr>
            <p:spPr bwMode="auto">
              <a:xfrm>
                <a:off x="722201" y="5189927"/>
                <a:ext cx="60681" cy="60681"/>
              </a:xfrm>
              <a:prstGeom prst="ellipse">
                <a:avLst/>
              </a:prstGeom>
              <a:solidFill>
                <a:schemeClr val="accent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59" name="Oval 12">
                <a:extLst>
                  <a:ext uri="{FF2B5EF4-FFF2-40B4-BE49-F238E27FC236}">
                    <a16:creationId xmlns:a16="http://schemas.microsoft.com/office/drawing/2014/main" id="{4CD1FF95-2374-FF43-BDE9-2C5AD7072D8D}"/>
                  </a:ext>
                </a:extLst>
              </p:cNvPr>
              <p:cNvSpPr>
                <a:spLocks noChangeArrowheads="1"/>
              </p:cNvSpPr>
              <p:nvPr/>
            </p:nvSpPr>
            <p:spPr bwMode="auto">
              <a:xfrm>
                <a:off x="811435" y="5189927"/>
                <a:ext cx="60681" cy="60681"/>
              </a:xfrm>
              <a:prstGeom prst="ellipse">
                <a:avLst/>
              </a:prstGeom>
              <a:solidFill>
                <a:schemeClr val="accent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60" name="Oval 13">
                <a:extLst>
                  <a:ext uri="{FF2B5EF4-FFF2-40B4-BE49-F238E27FC236}">
                    <a16:creationId xmlns:a16="http://schemas.microsoft.com/office/drawing/2014/main" id="{FBC62079-0ADC-E541-963D-10454C143B6F}"/>
                  </a:ext>
                </a:extLst>
              </p:cNvPr>
              <p:cNvSpPr>
                <a:spLocks noChangeArrowheads="1"/>
              </p:cNvSpPr>
              <p:nvPr/>
            </p:nvSpPr>
            <p:spPr bwMode="auto">
              <a:xfrm>
                <a:off x="904239" y="5189927"/>
                <a:ext cx="60681" cy="60681"/>
              </a:xfrm>
              <a:prstGeom prst="ellipse">
                <a:avLst/>
              </a:prstGeom>
              <a:solidFill>
                <a:schemeClr val="accent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165" name="Group 164">
            <a:extLst>
              <a:ext uri="{FF2B5EF4-FFF2-40B4-BE49-F238E27FC236}">
                <a16:creationId xmlns:a16="http://schemas.microsoft.com/office/drawing/2014/main" id="{F29A0C36-DF43-9148-A534-60881B72CC8C}"/>
              </a:ext>
            </a:extLst>
          </p:cNvPr>
          <p:cNvGrpSpPr/>
          <p:nvPr/>
        </p:nvGrpSpPr>
        <p:grpSpPr>
          <a:xfrm>
            <a:off x="9894224" y="3678585"/>
            <a:ext cx="557813" cy="421147"/>
            <a:chOff x="2851176" y="840527"/>
            <a:chExt cx="3024388" cy="2283410"/>
          </a:xfrm>
        </p:grpSpPr>
        <p:sp>
          <p:nvSpPr>
            <p:cNvPr id="166" name="Freeform: Shape 338">
              <a:extLst>
                <a:ext uri="{FF2B5EF4-FFF2-40B4-BE49-F238E27FC236}">
                  <a16:creationId xmlns:a16="http://schemas.microsoft.com/office/drawing/2014/main" id="{5D9F56FA-47CB-8241-B5A4-317EF7C7B7C1}"/>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accent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67" name="Freeform: Shape 339">
              <a:extLst>
                <a:ext uri="{FF2B5EF4-FFF2-40B4-BE49-F238E27FC236}">
                  <a16:creationId xmlns:a16="http://schemas.microsoft.com/office/drawing/2014/main" id="{B19957E7-6F27-A348-A403-61C7C429D754}"/>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168" name="Group 167">
            <a:extLst>
              <a:ext uri="{FF2B5EF4-FFF2-40B4-BE49-F238E27FC236}">
                <a16:creationId xmlns:a16="http://schemas.microsoft.com/office/drawing/2014/main" id="{62DB8DEA-9064-E64C-830E-04526F0B3C35}"/>
              </a:ext>
            </a:extLst>
          </p:cNvPr>
          <p:cNvGrpSpPr/>
          <p:nvPr/>
        </p:nvGrpSpPr>
        <p:grpSpPr>
          <a:xfrm>
            <a:off x="3815660" y="3625478"/>
            <a:ext cx="455467" cy="464244"/>
            <a:chOff x="7158422" y="1607015"/>
            <a:chExt cx="2726357" cy="2778897"/>
          </a:xfrm>
        </p:grpSpPr>
        <p:sp>
          <p:nvSpPr>
            <p:cNvPr id="169" name="Freeform 242">
              <a:extLst>
                <a:ext uri="{FF2B5EF4-FFF2-40B4-BE49-F238E27FC236}">
                  <a16:creationId xmlns:a16="http://schemas.microsoft.com/office/drawing/2014/main" id="{46E1ED7B-0578-D444-86E0-F33F8BD9E0E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70" name="Diamond 169">
              <a:extLst>
                <a:ext uri="{FF2B5EF4-FFF2-40B4-BE49-F238E27FC236}">
                  <a16:creationId xmlns:a16="http://schemas.microsoft.com/office/drawing/2014/main" id="{5DE01A45-77A6-2B44-8CDA-B1D8826CE96A}"/>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Freeform 243">
              <a:extLst>
                <a:ext uri="{FF2B5EF4-FFF2-40B4-BE49-F238E27FC236}">
                  <a16:creationId xmlns:a16="http://schemas.microsoft.com/office/drawing/2014/main" id="{14B9BC56-9514-F843-A4C4-15F8F35AF9D2}"/>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72" name="Diamond 171">
              <a:extLst>
                <a:ext uri="{FF2B5EF4-FFF2-40B4-BE49-F238E27FC236}">
                  <a16:creationId xmlns:a16="http://schemas.microsoft.com/office/drawing/2014/main" id="{4DB07099-CE59-F54E-9BE3-24906D5EA88A}"/>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84" name="Group 183">
            <a:extLst>
              <a:ext uri="{FF2B5EF4-FFF2-40B4-BE49-F238E27FC236}">
                <a16:creationId xmlns:a16="http://schemas.microsoft.com/office/drawing/2014/main" id="{774D1ABB-E13F-C846-9680-E7CD90E3EDE8}"/>
              </a:ext>
            </a:extLst>
          </p:cNvPr>
          <p:cNvGrpSpPr/>
          <p:nvPr/>
        </p:nvGrpSpPr>
        <p:grpSpPr>
          <a:xfrm>
            <a:off x="5173483" y="4956943"/>
            <a:ext cx="479602" cy="419822"/>
            <a:chOff x="6560437" y="5493393"/>
            <a:chExt cx="479602" cy="419822"/>
          </a:xfrm>
        </p:grpSpPr>
        <p:sp>
          <p:nvSpPr>
            <p:cNvPr id="185" name="Freeform 21">
              <a:extLst>
                <a:ext uri="{FF2B5EF4-FFF2-40B4-BE49-F238E27FC236}">
                  <a16:creationId xmlns:a16="http://schemas.microsoft.com/office/drawing/2014/main" id="{EB090299-AF22-1944-944B-0BECF34A7D57}"/>
                </a:ext>
              </a:extLst>
            </p:cNvPr>
            <p:cNvSpPr>
              <a:spLocks/>
            </p:cNvSpPr>
            <p:nvPr/>
          </p:nvSpPr>
          <p:spPr bwMode="auto">
            <a:xfrm>
              <a:off x="65604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6" name="Freeform 22">
              <a:extLst>
                <a:ext uri="{FF2B5EF4-FFF2-40B4-BE49-F238E27FC236}">
                  <a16:creationId xmlns:a16="http://schemas.microsoft.com/office/drawing/2014/main" id="{2F8B5033-0A07-B841-BF4C-4BB45336FBAD}"/>
                </a:ext>
              </a:extLst>
            </p:cNvPr>
            <p:cNvSpPr>
              <a:spLocks/>
            </p:cNvSpPr>
            <p:nvPr/>
          </p:nvSpPr>
          <p:spPr bwMode="auto">
            <a:xfrm>
              <a:off x="67411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7" name="Freeform 23">
              <a:extLst>
                <a:ext uri="{FF2B5EF4-FFF2-40B4-BE49-F238E27FC236}">
                  <a16:creationId xmlns:a16="http://schemas.microsoft.com/office/drawing/2014/main" id="{607AED57-DF09-1F4E-9DC1-2B73BE23B316}"/>
                </a:ext>
              </a:extLst>
            </p:cNvPr>
            <p:cNvSpPr>
              <a:spLocks/>
            </p:cNvSpPr>
            <p:nvPr/>
          </p:nvSpPr>
          <p:spPr bwMode="auto">
            <a:xfrm>
              <a:off x="6919120"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8" name="Freeform 24">
              <a:extLst>
                <a:ext uri="{FF2B5EF4-FFF2-40B4-BE49-F238E27FC236}">
                  <a16:creationId xmlns:a16="http://schemas.microsoft.com/office/drawing/2014/main" id="{87B63CC0-77A4-1948-A410-354B3D39C44D}"/>
                </a:ext>
              </a:extLst>
            </p:cNvPr>
            <p:cNvSpPr>
              <a:spLocks/>
            </p:cNvSpPr>
            <p:nvPr/>
          </p:nvSpPr>
          <p:spPr bwMode="auto">
            <a:xfrm>
              <a:off x="6618859" y="5493393"/>
              <a:ext cx="63856"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9" name="Freeform 25">
              <a:extLst>
                <a:ext uri="{FF2B5EF4-FFF2-40B4-BE49-F238E27FC236}">
                  <a16:creationId xmlns:a16="http://schemas.microsoft.com/office/drawing/2014/main" id="{A2431E41-A476-EA45-A336-8B8F8FAAC9BD}"/>
                </a:ext>
              </a:extLst>
            </p:cNvPr>
            <p:cNvSpPr>
              <a:spLocks/>
            </p:cNvSpPr>
            <p:nvPr/>
          </p:nvSpPr>
          <p:spPr bwMode="auto">
            <a:xfrm>
              <a:off x="6799559" y="5493393"/>
              <a:ext cx="59780" cy="97823"/>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0" name="Freeform 26">
              <a:extLst>
                <a:ext uri="{FF2B5EF4-FFF2-40B4-BE49-F238E27FC236}">
                  <a16:creationId xmlns:a16="http://schemas.microsoft.com/office/drawing/2014/main" id="{CF049106-065B-6343-B38F-6A323EB74AE0}"/>
                </a:ext>
              </a:extLst>
            </p:cNvPr>
            <p:cNvSpPr>
              <a:spLocks/>
            </p:cNvSpPr>
            <p:nvPr/>
          </p:nvSpPr>
          <p:spPr bwMode="auto">
            <a:xfrm>
              <a:off x="6977541" y="5493393"/>
              <a:ext cx="62498"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1" name="Freeform 27">
              <a:extLst>
                <a:ext uri="{FF2B5EF4-FFF2-40B4-BE49-F238E27FC236}">
                  <a16:creationId xmlns:a16="http://schemas.microsoft.com/office/drawing/2014/main" id="{AF79B1BC-BC97-1641-B9EA-1C3C194544F9}"/>
                </a:ext>
              </a:extLst>
            </p:cNvPr>
            <p:cNvSpPr>
              <a:spLocks/>
            </p:cNvSpPr>
            <p:nvPr/>
          </p:nvSpPr>
          <p:spPr bwMode="auto">
            <a:xfrm>
              <a:off x="65604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2" name="Freeform 28">
              <a:extLst>
                <a:ext uri="{FF2B5EF4-FFF2-40B4-BE49-F238E27FC236}">
                  <a16:creationId xmlns:a16="http://schemas.microsoft.com/office/drawing/2014/main" id="{8E81ECAB-BFCF-3442-B3C2-E090C69FB80C}"/>
                </a:ext>
              </a:extLst>
            </p:cNvPr>
            <p:cNvSpPr>
              <a:spLocks/>
            </p:cNvSpPr>
            <p:nvPr/>
          </p:nvSpPr>
          <p:spPr bwMode="auto">
            <a:xfrm>
              <a:off x="67411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3" name="Freeform 29">
              <a:extLst>
                <a:ext uri="{FF2B5EF4-FFF2-40B4-BE49-F238E27FC236}">
                  <a16:creationId xmlns:a16="http://schemas.microsoft.com/office/drawing/2014/main" id="{3066934B-B36F-8D46-B82E-4B42E6987D74}"/>
                </a:ext>
              </a:extLst>
            </p:cNvPr>
            <p:cNvSpPr>
              <a:spLocks/>
            </p:cNvSpPr>
            <p:nvPr/>
          </p:nvSpPr>
          <p:spPr bwMode="auto">
            <a:xfrm>
              <a:off x="6919120"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4" name="Freeform 30">
              <a:extLst>
                <a:ext uri="{FF2B5EF4-FFF2-40B4-BE49-F238E27FC236}">
                  <a16:creationId xmlns:a16="http://schemas.microsoft.com/office/drawing/2014/main" id="{C8E67AD4-DE77-1D41-8484-09B3F0A08A90}"/>
                </a:ext>
              </a:extLst>
            </p:cNvPr>
            <p:cNvSpPr>
              <a:spLocks/>
            </p:cNvSpPr>
            <p:nvPr/>
          </p:nvSpPr>
          <p:spPr bwMode="auto">
            <a:xfrm>
              <a:off x="6618859" y="5815392"/>
              <a:ext cx="63856"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5" name="Freeform 31">
              <a:extLst>
                <a:ext uri="{FF2B5EF4-FFF2-40B4-BE49-F238E27FC236}">
                  <a16:creationId xmlns:a16="http://schemas.microsoft.com/office/drawing/2014/main" id="{ACE3D492-03FE-0D44-9553-DBB9321DF158}"/>
                </a:ext>
              </a:extLst>
            </p:cNvPr>
            <p:cNvSpPr>
              <a:spLocks/>
            </p:cNvSpPr>
            <p:nvPr/>
          </p:nvSpPr>
          <p:spPr bwMode="auto">
            <a:xfrm>
              <a:off x="6799559" y="5815392"/>
              <a:ext cx="59780" cy="97823"/>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6" name="Freeform 32">
              <a:extLst>
                <a:ext uri="{FF2B5EF4-FFF2-40B4-BE49-F238E27FC236}">
                  <a16:creationId xmlns:a16="http://schemas.microsoft.com/office/drawing/2014/main" id="{42D99FEA-FB44-8245-9A1A-B039C3688F00}"/>
                </a:ext>
              </a:extLst>
            </p:cNvPr>
            <p:cNvSpPr>
              <a:spLocks/>
            </p:cNvSpPr>
            <p:nvPr/>
          </p:nvSpPr>
          <p:spPr bwMode="auto">
            <a:xfrm>
              <a:off x="6977541" y="5815392"/>
              <a:ext cx="62498"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7" name="Freeform 33">
              <a:extLst>
                <a:ext uri="{FF2B5EF4-FFF2-40B4-BE49-F238E27FC236}">
                  <a16:creationId xmlns:a16="http://schemas.microsoft.com/office/drawing/2014/main" id="{5509D348-331C-E041-8C5F-D85C7A35689B}"/>
                </a:ext>
              </a:extLst>
            </p:cNvPr>
            <p:cNvSpPr>
              <a:spLocks/>
            </p:cNvSpPr>
            <p:nvPr/>
          </p:nvSpPr>
          <p:spPr bwMode="auto">
            <a:xfrm>
              <a:off x="6682715"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8" name="Freeform 34">
              <a:extLst>
                <a:ext uri="{FF2B5EF4-FFF2-40B4-BE49-F238E27FC236}">
                  <a16:creationId xmlns:a16="http://schemas.microsoft.com/office/drawing/2014/main" id="{37914814-E5A9-694B-9AB3-3719461BB960}"/>
                </a:ext>
              </a:extLst>
            </p:cNvPr>
            <p:cNvSpPr>
              <a:spLocks/>
            </p:cNvSpPr>
            <p:nvPr/>
          </p:nvSpPr>
          <p:spPr bwMode="auto">
            <a:xfrm>
              <a:off x="68593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9" name="Freeform 35">
              <a:extLst>
                <a:ext uri="{FF2B5EF4-FFF2-40B4-BE49-F238E27FC236}">
                  <a16:creationId xmlns:a16="http://schemas.microsoft.com/office/drawing/2014/main" id="{CEE848CD-1126-C847-8793-74B38D154724}"/>
                </a:ext>
              </a:extLst>
            </p:cNvPr>
            <p:cNvSpPr>
              <a:spLocks/>
            </p:cNvSpPr>
            <p:nvPr/>
          </p:nvSpPr>
          <p:spPr bwMode="auto">
            <a:xfrm>
              <a:off x="6560437" y="5659148"/>
              <a:ext cx="62498" cy="9646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00" name="Freeform 36">
              <a:extLst>
                <a:ext uri="{FF2B5EF4-FFF2-40B4-BE49-F238E27FC236}">
                  <a16:creationId xmlns:a16="http://schemas.microsoft.com/office/drawing/2014/main" id="{35D1F5C7-6CF8-CA48-A011-D69C155DE884}"/>
                </a:ext>
              </a:extLst>
            </p:cNvPr>
            <p:cNvSpPr>
              <a:spLocks/>
            </p:cNvSpPr>
            <p:nvPr/>
          </p:nvSpPr>
          <p:spPr bwMode="auto">
            <a:xfrm>
              <a:off x="6741137"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01" name="Freeform 37">
              <a:extLst>
                <a:ext uri="{FF2B5EF4-FFF2-40B4-BE49-F238E27FC236}">
                  <a16:creationId xmlns:a16="http://schemas.microsoft.com/office/drawing/2014/main" id="{49AB94F2-C3F7-3643-88C8-6CCA0D59DAAA}"/>
                </a:ext>
              </a:extLst>
            </p:cNvPr>
            <p:cNvSpPr>
              <a:spLocks/>
            </p:cNvSpPr>
            <p:nvPr/>
          </p:nvSpPr>
          <p:spPr bwMode="auto">
            <a:xfrm>
              <a:off x="6919120"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02" name="Freeform 38">
              <a:extLst>
                <a:ext uri="{FF2B5EF4-FFF2-40B4-BE49-F238E27FC236}">
                  <a16:creationId xmlns:a16="http://schemas.microsoft.com/office/drawing/2014/main" id="{B509F732-D463-764B-9C27-ADFED6599D55}"/>
                </a:ext>
              </a:extLst>
            </p:cNvPr>
            <p:cNvSpPr>
              <a:spLocks/>
            </p:cNvSpPr>
            <p:nvPr/>
          </p:nvSpPr>
          <p:spPr bwMode="auto">
            <a:xfrm>
              <a:off x="70400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203" name="Rectangle 9">
            <a:extLst>
              <a:ext uri="{FF2B5EF4-FFF2-40B4-BE49-F238E27FC236}">
                <a16:creationId xmlns:a16="http://schemas.microsoft.com/office/drawing/2014/main" id="{3159C829-D1C3-7B41-A555-90F8E62FB7B6}"/>
              </a:ext>
            </a:extLst>
          </p:cNvPr>
          <p:cNvSpPr/>
          <p:nvPr/>
        </p:nvSpPr>
        <p:spPr bwMode="auto">
          <a:xfrm>
            <a:off x="1985909" y="3340575"/>
            <a:ext cx="185425" cy="2299848"/>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Freeform 203">
            <a:extLst>
              <a:ext uri="{FF2B5EF4-FFF2-40B4-BE49-F238E27FC236}">
                <a16:creationId xmlns:a16="http://schemas.microsoft.com/office/drawing/2014/main" id="{FA6E4AA7-D44B-174A-A795-39DA7648D3F1}"/>
              </a:ext>
            </a:extLst>
          </p:cNvPr>
          <p:cNvSpPr/>
          <p:nvPr/>
        </p:nvSpPr>
        <p:spPr bwMode="auto">
          <a:xfrm>
            <a:off x="8863583" y="4420167"/>
            <a:ext cx="1726683" cy="794918"/>
          </a:xfrm>
          <a:custGeom>
            <a:avLst/>
            <a:gdLst>
              <a:gd name="connsiteX0" fmla="*/ 0 w 1670304"/>
              <a:gd name="connsiteY0" fmla="*/ 816864 h 816864"/>
              <a:gd name="connsiteX1" fmla="*/ 1670304 w 1670304"/>
              <a:gd name="connsiteY1" fmla="*/ 816864 h 816864"/>
              <a:gd name="connsiteX2" fmla="*/ 1670304 w 1670304"/>
              <a:gd name="connsiteY2" fmla="*/ 0 h 816864"/>
            </a:gdLst>
            <a:ahLst/>
            <a:cxnLst>
              <a:cxn ang="0">
                <a:pos x="connsiteX0" y="connsiteY0"/>
              </a:cxn>
              <a:cxn ang="0">
                <a:pos x="connsiteX1" y="connsiteY1"/>
              </a:cxn>
              <a:cxn ang="0">
                <a:pos x="connsiteX2" y="connsiteY2"/>
              </a:cxn>
            </a:cxnLst>
            <a:rect l="l" t="t" r="r" b="b"/>
            <a:pathLst>
              <a:path w="1670304" h="816864">
                <a:moveTo>
                  <a:pt x="0" y="816864"/>
                </a:moveTo>
                <a:lnTo>
                  <a:pt x="1670304" y="816864"/>
                </a:lnTo>
                <a:lnTo>
                  <a:pt x="1670304" y="0"/>
                </a:lnTo>
              </a:path>
            </a:pathLst>
          </a:custGeom>
          <a:noFill/>
          <a:ln w="1905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5" name="Rectangle 204">
            <a:extLst>
              <a:ext uri="{FF2B5EF4-FFF2-40B4-BE49-F238E27FC236}">
                <a16:creationId xmlns:a16="http://schemas.microsoft.com/office/drawing/2014/main" id="{8704CE55-61CB-A04A-9193-73C5421DFD14}"/>
              </a:ext>
            </a:extLst>
          </p:cNvPr>
          <p:cNvSpPr/>
          <p:nvPr/>
        </p:nvSpPr>
        <p:spPr bwMode="auto">
          <a:xfrm>
            <a:off x="6373683" y="1909534"/>
            <a:ext cx="2476829" cy="2495317"/>
          </a:xfrm>
          <a:prstGeom prst="rect">
            <a:avLst/>
          </a:prstGeom>
          <a:noFill/>
          <a:ln w="381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grpSp>
        <p:nvGrpSpPr>
          <p:cNvPr id="209" name="Group 208">
            <a:extLst>
              <a:ext uri="{FF2B5EF4-FFF2-40B4-BE49-F238E27FC236}">
                <a16:creationId xmlns:a16="http://schemas.microsoft.com/office/drawing/2014/main" id="{13764E18-4317-9F40-A6AB-8CFE0C29534B}"/>
              </a:ext>
            </a:extLst>
          </p:cNvPr>
          <p:cNvGrpSpPr/>
          <p:nvPr/>
        </p:nvGrpSpPr>
        <p:grpSpPr>
          <a:xfrm>
            <a:off x="3852141" y="2157204"/>
            <a:ext cx="1607418" cy="471336"/>
            <a:chOff x="3852141" y="2157204"/>
            <a:chExt cx="1607418" cy="471336"/>
          </a:xfrm>
        </p:grpSpPr>
        <p:sp>
          <p:nvSpPr>
            <p:cNvPr id="210" name="TextBox 209">
              <a:extLst>
                <a:ext uri="{FF2B5EF4-FFF2-40B4-BE49-F238E27FC236}">
                  <a16:creationId xmlns:a16="http://schemas.microsoft.com/office/drawing/2014/main" id="{A711E967-4757-B840-82E3-4D28718D7186}"/>
                </a:ext>
              </a:extLst>
            </p:cNvPr>
            <p:cNvSpPr txBox="1"/>
            <p:nvPr/>
          </p:nvSpPr>
          <p:spPr>
            <a:xfrm>
              <a:off x="4581377" y="2251825"/>
              <a:ext cx="878182"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mn-cs"/>
                </a:rPr>
                <a:t>Azure </a:t>
              </a:r>
              <a:br>
                <a:rPr kumimoji="0" lang="en-US" sz="1200" b="0" i="0" u="none" strike="noStrike" kern="1200" cap="none" spc="0" normalizeH="0" baseline="0" noProof="0" dirty="0">
                  <a:ln>
                    <a:noFill/>
                  </a:ln>
                  <a:solidFill>
                    <a:prstClr val="black"/>
                  </a:solidFill>
                  <a:effectLst/>
                  <a:uLnTx/>
                  <a:uFillTx/>
                  <a:latin typeface="Segoe UI Semibold"/>
                  <a:ea typeface="+mn-ea"/>
                  <a:cs typeface="+mn-cs"/>
                </a:rPr>
              </a:br>
              <a:r>
                <a:rPr kumimoji="0" lang="en-US" sz="1200" b="0" i="0" u="none" strike="noStrike" kern="1200" cap="none" spc="0" normalizeH="0" baseline="0" noProof="0" dirty="0">
                  <a:ln>
                    <a:noFill/>
                  </a:ln>
                  <a:solidFill>
                    <a:prstClr val="black"/>
                  </a:solidFill>
                  <a:effectLst/>
                  <a:uLnTx/>
                  <a:uFillTx/>
                  <a:latin typeface="Segoe UI Semibold"/>
                  <a:ea typeface="+mn-ea"/>
                  <a:cs typeface="+mn-cs"/>
                </a:rPr>
                <a:t>Data Factory</a:t>
              </a:r>
            </a:p>
          </p:txBody>
        </p:sp>
        <p:sp>
          <p:nvSpPr>
            <p:cNvPr id="211" name="Freeform 210">
              <a:extLst>
                <a:ext uri="{FF2B5EF4-FFF2-40B4-BE49-F238E27FC236}">
                  <a16:creationId xmlns:a16="http://schemas.microsoft.com/office/drawing/2014/main" id="{D99DA12A-7D22-AC43-B051-10150E641795}"/>
                </a:ext>
              </a:extLst>
            </p:cNvPr>
            <p:cNvSpPr/>
            <p:nvPr/>
          </p:nvSpPr>
          <p:spPr bwMode="auto">
            <a:xfrm>
              <a:off x="3852141" y="2157204"/>
              <a:ext cx="472876" cy="47133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Semibold"/>
                <a:ea typeface="Segoe UI" pitchFamily="34" charset="0"/>
                <a:cs typeface="Segoe UI" pitchFamily="34" charset="0"/>
              </a:endParaRPr>
            </a:p>
          </p:txBody>
        </p:sp>
      </p:grpSp>
      <p:sp>
        <p:nvSpPr>
          <p:cNvPr id="206" name="Rectangle 205">
            <a:extLst>
              <a:ext uri="{FF2B5EF4-FFF2-40B4-BE49-F238E27FC236}">
                <a16:creationId xmlns:a16="http://schemas.microsoft.com/office/drawing/2014/main" id="{9C49F36D-B9D7-C64F-BBD0-DD32ADE2DC18}"/>
              </a:ext>
            </a:extLst>
          </p:cNvPr>
          <p:cNvSpPr/>
          <p:nvPr/>
        </p:nvSpPr>
        <p:spPr bwMode="auto">
          <a:xfrm>
            <a:off x="384849" y="3378332"/>
            <a:ext cx="290319" cy="374604"/>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7" name="Group 206">
            <a:extLst>
              <a:ext uri="{FF2B5EF4-FFF2-40B4-BE49-F238E27FC236}">
                <a16:creationId xmlns:a16="http://schemas.microsoft.com/office/drawing/2014/main" id="{11012AC0-5BBC-F447-8497-BA61DD6711AB}"/>
              </a:ext>
            </a:extLst>
          </p:cNvPr>
          <p:cNvGrpSpPr/>
          <p:nvPr/>
        </p:nvGrpSpPr>
        <p:grpSpPr>
          <a:xfrm>
            <a:off x="443305" y="3435941"/>
            <a:ext cx="314430" cy="364076"/>
            <a:chOff x="305979" y="2720691"/>
            <a:chExt cx="314430" cy="364076"/>
          </a:xfrm>
        </p:grpSpPr>
        <p:sp>
          <p:nvSpPr>
            <p:cNvPr id="208" name="Rectangle 207">
              <a:extLst>
                <a:ext uri="{FF2B5EF4-FFF2-40B4-BE49-F238E27FC236}">
                  <a16:creationId xmlns:a16="http://schemas.microsoft.com/office/drawing/2014/main" id="{19210D40-338F-9B4B-B65F-5F1237F90D31}"/>
                </a:ext>
              </a:extLst>
            </p:cNvPr>
            <p:cNvSpPr/>
            <p:nvPr/>
          </p:nvSpPr>
          <p:spPr bwMode="auto">
            <a:xfrm>
              <a:off x="381000" y="2986460"/>
              <a:ext cx="187325" cy="96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document_3">
              <a:extLst>
                <a:ext uri="{FF2B5EF4-FFF2-40B4-BE49-F238E27FC236}">
                  <a16:creationId xmlns:a16="http://schemas.microsoft.com/office/drawing/2014/main" id="{D06A8BCF-FDBE-DD41-9B64-77F443F04EB3}"/>
                </a:ext>
              </a:extLst>
            </p:cNvPr>
            <p:cNvSpPr>
              <a:spLocks noChangeAspect="1" noEditPoints="1"/>
            </p:cNvSpPr>
            <p:nvPr/>
          </p:nvSpPr>
          <p:spPr bwMode="auto">
            <a:xfrm>
              <a:off x="305979" y="2720691"/>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solidFill>
              <a:schemeClr val="accent1"/>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213" name="Group 212">
            <a:extLst>
              <a:ext uri="{FF2B5EF4-FFF2-40B4-BE49-F238E27FC236}">
                <a16:creationId xmlns:a16="http://schemas.microsoft.com/office/drawing/2014/main" id="{D0C374D9-9057-3E4E-8EC6-E25C68626A35}"/>
              </a:ext>
            </a:extLst>
          </p:cNvPr>
          <p:cNvGrpSpPr/>
          <p:nvPr/>
        </p:nvGrpSpPr>
        <p:grpSpPr>
          <a:xfrm>
            <a:off x="444761" y="2130734"/>
            <a:ext cx="427983" cy="364076"/>
            <a:chOff x="265316" y="5131089"/>
            <a:chExt cx="793593" cy="675092"/>
          </a:xfrm>
        </p:grpSpPr>
        <p:grpSp>
          <p:nvGrpSpPr>
            <p:cNvPr id="214" name="Group 213">
              <a:extLst>
                <a:ext uri="{FF2B5EF4-FFF2-40B4-BE49-F238E27FC236}">
                  <a16:creationId xmlns:a16="http://schemas.microsoft.com/office/drawing/2014/main" id="{91A7AE5C-B7B3-3844-AA6C-A33A28C62319}"/>
                </a:ext>
              </a:extLst>
            </p:cNvPr>
            <p:cNvGrpSpPr/>
            <p:nvPr/>
          </p:nvGrpSpPr>
          <p:grpSpPr>
            <a:xfrm>
              <a:off x="265316" y="5131089"/>
              <a:ext cx="793593" cy="675092"/>
              <a:chOff x="2107244" y="1575258"/>
              <a:chExt cx="310993" cy="264555"/>
            </a:xfrm>
          </p:grpSpPr>
          <p:sp>
            <p:nvSpPr>
              <p:cNvPr id="220" name="Rectangle 9">
                <a:extLst>
                  <a:ext uri="{FF2B5EF4-FFF2-40B4-BE49-F238E27FC236}">
                    <a16:creationId xmlns:a16="http://schemas.microsoft.com/office/drawing/2014/main" id="{225DA0F6-73DB-964C-9119-82C849A3009E}"/>
                  </a:ext>
                </a:extLst>
              </p:cNvPr>
              <p:cNvSpPr>
                <a:spLocks noChangeArrowheads="1"/>
              </p:cNvSpPr>
              <p:nvPr/>
            </p:nvSpPr>
            <p:spPr bwMode="auto">
              <a:xfrm>
                <a:off x="2107244" y="1575258"/>
                <a:ext cx="310993" cy="264555"/>
              </a:xfrm>
              <a:prstGeom prst="rect">
                <a:avLst/>
              </a:pr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nvGrpSpPr>
              <p:cNvPr id="221" name="Group 220">
                <a:extLst>
                  <a:ext uri="{FF2B5EF4-FFF2-40B4-BE49-F238E27FC236}">
                    <a16:creationId xmlns:a16="http://schemas.microsoft.com/office/drawing/2014/main" id="{911200D0-BD15-2F40-8D66-538AFDE4E1A5}"/>
                  </a:ext>
                </a:extLst>
              </p:cNvPr>
              <p:cNvGrpSpPr/>
              <p:nvPr/>
            </p:nvGrpSpPr>
            <p:grpSpPr>
              <a:xfrm>
                <a:off x="2219774" y="1683758"/>
                <a:ext cx="104220" cy="99334"/>
                <a:chOff x="2219774" y="1683758"/>
                <a:chExt cx="104220" cy="99334"/>
              </a:xfrm>
            </p:grpSpPr>
            <p:sp>
              <p:nvSpPr>
                <p:cNvPr id="222" name="Freeform 14">
                  <a:extLst>
                    <a:ext uri="{FF2B5EF4-FFF2-40B4-BE49-F238E27FC236}">
                      <a16:creationId xmlns:a16="http://schemas.microsoft.com/office/drawing/2014/main" id="{88370839-AD1F-BE4B-B4B1-18CA18DC8E24}"/>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223" name="Line 15">
                  <a:extLst>
                    <a:ext uri="{FF2B5EF4-FFF2-40B4-BE49-F238E27FC236}">
                      <a16:creationId xmlns:a16="http://schemas.microsoft.com/office/drawing/2014/main" id="{9127561E-8493-4C48-8F94-CBAA9CEDEFB7}"/>
                    </a:ext>
                  </a:extLst>
                </p:cNvPr>
                <p:cNvSpPr>
                  <a:spLocks noChangeShapeType="1"/>
                </p:cNvSpPr>
                <p:nvPr/>
              </p:nvSpPr>
              <p:spPr bwMode="auto">
                <a:xfrm>
                  <a:off x="2269956" y="1743244"/>
                  <a:ext cx="0" cy="39848"/>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215" name="Rectangle 214">
              <a:extLst>
                <a:ext uri="{FF2B5EF4-FFF2-40B4-BE49-F238E27FC236}">
                  <a16:creationId xmlns:a16="http://schemas.microsoft.com/office/drawing/2014/main" id="{3A735EC7-8FA1-AD4A-AC41-716F978807EE}"/>
                </a:ext>
              </a:extLst>
            </p:cNvPr>
            <p:cNvSpPr/>
            <p:nvPr/>
          </p:nvSpPr>
          <p:spPr bwMode="auto">
            <a:xfrm>
              <a:off x="265317" y="5135133"/>
              <a:ext cx="788838" cy="12136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6" name="Group 215">
              <a:extLst>
                <a:ext uri="{FF2B5EF4-FFF2-40B4-BE49-F238E27FC236}">
                  <a16:creationId xmlns:a16="http://schemas.microsoft.com/office/drawing/2014/main" id="{0BFC52F8-FD57-654B-A78D-4CCA33E57CE0}"/>
                </a:ext>
              </a:extLst>
            </p:cNvPr>
            <p:cNvGrpSpPr/>
            <p:nvPr/>
          </p:nvGrpSpPr>
          <p:grpSpPr>
            <a:xfrm>
              <a:off x="750755" y="5171384"/>
              <a:ext cx="242719" cy="60681"/>
              <a:chOff x="722201" y="5189927"/>
              <a:chExt cx="242719" cy="60681"/>
            </a:xfrm>
          </p:grpSpPr>
          <p:sp>
            <p:nvSpPr>
              <p:cNvPr id="217" name="Oval 11">
                <a:extLst>
                  <a:ext uri="{FF2B5EF4-FFF2-40B4-BE49-F238E27FC236}">
                    <a16:creationId xmlns:a16="http://schemas.microsoft.com/office/drawing/2014/main" id="{3820206D-D500-804F-A2B0-7296F259E41F}"/>
                  </a:ext>
                </a:extLst>
              </p:cNvPr>
              <p:cNvSpPr>
                <a:spLocks noChangeArrowheads="1"/>
              </p:cNvSpPr>
              <p:nvPr/>
            </p:nvSpPr>
            <p:spPr bwMode="auto">
              <a:xfrm>
                <a:off x="722201" y="5189927"/>
                <a:ext cx="60681" cy="60681"/>
              </a:xfrm>
              <a:prstGeom prst="ellipse">
                <a:avLst/>
              </a:prstGeom>
              <a:solidFill>
                <a:schemeClr val="accent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218" name="Oval 12">
                <a:extLst>
                  <a:ext uri="{FF2B5EF4-FFF2-40B4-BE49-F238E27FC236}">
                    <a16:creationId xmlns:a16="http://schemas.microsoft.com/office/drawing/2014/main" id="{880C4B4F-BF07-E349-BF90-0623FCBD23F5}"/>
                  </a:ext>
                </a:extLst>
              </p:cNvPr>
              <p:cNvSpPr>
                <a:spLocks noChangeArrowheads="1"/>
              </p:cNvSpPr>
              <p:nvPr/>
            </p:nvSpPr>
            <p:spPr bwMode="auto">
              <a:xfrm>
                <a:off x="811435" y="5189927"/>
                <a:ext cx="60681" cy="60681"/>
              </a:xfrm>
              <a:prstGeom prst="ellipse">
                <a:avLst/>
              </a:prstGeom>
              <a:solidFill>
                <a:schemeClr val="accent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219" name="Oval 13">
                <a:extLst>
                  <a:ext uri="{FF2B5EF4-FFF2-40B4-BE49-F238E27FC236}">
                    <a16:creationId xmlns:a16="http://schemas.microsoft.com/office/drawing/2014/main" id="{BD933A1D-38E4-3445-A376-3DBC81909032}"/>
                  </a:ext>
                </a:extLst>
              </p:cNvPr>
              <p:cNvSpPr>
                <a:spLocks noChangeArrowheads="1"/>
              </p:cNvSpPr>
              <p:nvPr/>
            </p:nvSpPr>
            <p:spPr bwMode="auto">
              <a:xfrm>
                <a:off x="904239" y="5189927"/>
                <a:ext cx="60681" cy="60681"/>
              </a:xfrm>
              <a:prstGeom prst="ellipse">
                <a:avLst/>
              </a:prstGeom>
              <a:solidFill>
                <a:schemeClr val="accent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224" name="Group 223">
            <a:extLst>
              <a:ext uri="{FF2B5EF4-FFF2-40B4-BE49-F238E27FC236}">
                <a16:creationId xmlns:a16="http://schemas.microsoft.com/office/drawing/2014/main" id="{2B8029CA-9E98-E146-A919-48A907BAB0F1}"/>
              </a:ext>
            </a:extLst>
          </p:cNvPr>
          <p:cNvGrpSpPr/>
          <p:nvPr/>
        </p:nvGrpSpPr>
        <p:grpSpPr>
          <a:xfrm>
            <a:off x="434955" y="4268606"/>
            <a:ext cx="423664" cy="435948"/>
            <a:chOff x="425774" y="3428914"/>
            <a:chExt cx="423664" cy="435948"/>
          </a:xfrm>
        </p:grpSpPr>
        <p:sp>
          <p:nvSpPr>
            <p:cNvPr id="225" name="Rectangle 224">
              <a:extLst>
                <a:ext uri="{FF2B5EF4-FFF2-40B4-BE49-F238E27FC236}">
                  <a16:creationId xmlns:a16="http://schemas.microsoft.com/office/drawing/2014/main" id="{1C226F1F-8C0E-4D48-8C0B-1A9168DCAE7B}"/>
                </a:ext>
              </a:extLst>
            </p:cNvPr>
            <p:cNvSpPr/>
            <p:nvPr/>
          </p:nvSpPr>
          <p:spPr bwMode="auto">
            <a:xfrm>
              <a:off x="425774" y="3428914"/>
              <a:ext cx="376317" cy="374604"/>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6" name="Group 59">
              <a:extLst>
                <a:ext uri="{FF2B5EF4-FFF2-40B4-BE49-F238E27FC236}">
                  <a16:creationId xmlns:a16="http://schemas.microsoft.com/office/drawing/2014/main" id="{ABAAD89C-F812-FC49-8BCE-020946B2FC2A}"/>
                </a:ext>
              </a:extLst>
            </p:cNvPr>
            <p:cNvGrpSpPr>
              <a:grpSpLocks noChangeAspect="1"/>
            </p:cNvGrpSpPr>
            <p:nvPr/>
          </p:nvGrpSpPr>
          <p:grpSpPr bwMode="auto">
            <a:xfrm>
              <a:off x="492356" y="3507780"/>
              <a:ext cx="357082" cy="357082"/>
              <a:chOff x="4013" y="2783"/>
              <a:chExt cx="312" cy="312"/>
            </a:xfrm>
          </p:grpSpPr>
          <p:sp>
            <p:nvSpPr>
              <p:cNvPr id="227" name="AutoShape 58">
                <a:extLst>
                  <a:ext uri="{FF2B5EF4-FFF2-40B4-BE49-F238E27FC236}">
                    <a16:creationId xmlns:a16="http://schemas.microsoft.com/office/drawing/2014/main" id="{AB626FDF-D3E5-8F4B-8E9C-31F943BD703B}"/>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8" name="Rectangle 60">
                <a:extLst>
                  <a:ext uri="{FF2B5EF4-FFF2-40B4-BE49-F238E27FC236}">
                    <a16:creationId xmlns:a16="http://schemas.microsoft.com/office/drawing/2014/main" id="{F1336323-3FA5-3E44-B98C-6B158B59F25E}"/>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9" name="Rectangle 61">
                <a:extLst>
                  <a:ext uri="{FF2B5EF4-FFF2-40B4-BE49-F238E27FC236}">
                    <a16:creationId xmlns:a16="http://schemas.microsoft.com/office/drawing/2014/main" id="{5F204617-511F-A04A-A9E2-14A16647E40F}"/>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30" name="Freeform 62">
                <a:extLst>
                  <a:ext uri="{FF2B5EF4-FFF2-40B4-BE49-F238E27FC236}">
                    <a16:creationId xmlns:a16="http://schemas.microsoft.com/office/drawing/2014/main" id="{ADBB03AC-B056-B448-B684-EC5363E9543B}"/>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31" name="Oval 63">
                <a:extLst>
                  <a:ext uri="{FF2B5EF4-FFF2-40B4-BE49-F238E27FC236}">
                    <a16:creationId xmlns:a16="http://schemas.microsoft.com/office/drawing/2014/main" id="{BE6528FF-B8A5-1642-883B-C1468F854B8D}"/>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232" name="Group 231">
            <a:extLst>
              <a:ext uri="{FF2B5EF4-FFF2-40B4-BE49-F238E27FC236}">
                <a16:creationId xmlns:a16="http://schemas.microsoft.com/office/drawing/2014/main" id="{8C0F495B-29BC-C749-A828-7835FF939818}"/>
              </a:ext>
            </a:extLst>
          </p:cNvPr>
          <p:cNvGrpSpPr/>
          <p:nvPr/>
        </p:nvGrpSpPr>
        <p:grpSpPr>
          <a:xfrm>
            <a:off x="449241" y="5065911"/>
            <a:ext cx="388214" cy="427711"/>
            <a:chOff x="343593" y="4433674"/>
            <a:chExt cx="388214" cy="427711"/>
          </a:xfrm>
        </p:grpSpPr>
        <p:sp>
          <p:nvSpPr>
            <p:cNvPr id="233" name="Rectangle 232">
              <a:extLst>
                <a:ext uri="{FF2B5EF4-FFF2-40B4-BE49-F238E27FC236}">
                  <a16:creationId xmlns:a16="http://schemas.microsoft.com/office/drawing/2014/main" id="{AD775092-297F-8649-BFEB-5CDB61EAB579}"/>
                </a:ext>
              </a:extLst>
            </p:cNvPr>
            <p:cNvSpPr/>
            <p:nvPr/>
          </p:nvSpPr>
          <p:spPr bwMode="auto">
            <a:xfrm>
              <a:off x="343593" y="4433674"/>
              <a:ext cx="262069" cy="36407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document">
              <a:extLst>
                <a:ext uri="{FF2B5EF4-FFF2-40B4-BE49-F238E27FC236}">
                  <a16:creationId xmlns:a16="http://schemas.microsoft.com/office/drawing/2014/main" id="{97D9DC0F-67DF-DA40-8B4C-227BA89D9C82}"/>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chemeClr val="accent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pic>
        <p:nvPicPr>
          <p:cNvPr id="129" name="Graphic 128">
            <a:extLst>
              <a:ext uri="{FF2B5EF4-FFF2-40B4-BE49-F238E27FC236}">
                <a16:creationId xmlns:a16="http://schemas.microsoft.com/office/drawing/2014/main" id="{28E4ADCC-546B-9D40-BF65-34C6A13CC9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33242" y="2760722"/>
            <a:ext cx="606276" cy="697036"/>
          </a:xfrm>
          <a:prstGeom prst="rect">
            <a:avLst/>
          </a:prstGeom>
        </p:spPr>
      </p:pic>
    </p:spTree>
    <p:extLst>
      <p:ext uri="{BB962C8B-B14F-4D97-AF65-F5344CB8AC3E}">
        <p14:creationId xmlns:p14="http://schemas.microsoft.com/office/powerpoint/2010/main" val="1336419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wipe(up)">
                                      <p:cBhvr>
                                        <p:cTn id="7"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xfrm>
            <a:off x="424140" y="3475818"/>
            <a:ext cx="5146331" cy="984885"/>
          </a:xfrm>
        </p:spPr>
        <p:txBody>
          <a:bodyPr/>
          <a:lstStyle/>
          <a:p>
            <a:pPr algn="ctr"/>
            <a:r>
              <a:rPr lang="en-US" sz="3200" dirty="0">
                <a:solidFill>
                  <a:schemeClr val="accent2"/>
                </a:solidFill>
              </a:rPr>
              <a:t>Best-in-class</a:t>
            </a:r>
            <a:r>
              <a:rPr lang="en-US" sz="3200" dirty="0">
                <a:solidFill>
                  <a:schemeClr val="accent1"/>
                </a:solidFill>
              </a:rPr>
              <a:t> </a:t>
            </a:r>
            <a:r>
              <a:rPr lang="en-US" sz="3200" dirty="0"/>
              <a:t>price</a:t>
            </a:r>
            <a:br>
              <a:rPr lang="en-US" sz="3200" dirty="0"/>
            </a:br>
            <a:r>
              <a:rPr lang="en-US" sz="3200" dirty="0"/>
              <a:t>per performance</a:t>
            </a:r>
          </a:p>
        </p:txBody>
      </p:sp>
      <p:sp>
        <p:nvSpPr>
          <p:cNvPr id="3" name="Text Placeholder 2">
            <a:extLst>
              <a:ext uri="{FF2B5EF4-FFF2-40B4-BE49-F238E27FC236}">
                <a16:creationId xmlns:a16="http://schemas.microsoft.com/office/drawing/2014/main" id="{A3411C6C-8623-4A2C-AAE0-7ECF6DD25D9A}"/>
              </a:ext>
            </a:extLst>
          </p:cNvPr>
          <p:cNvSpPr>
            <a:spLocks noGrp="1"/>
          </p:cNvSpPr>
          <p:nvPr>
            <p:ph type="body" sz="quarter" idx="10"/>
          </p:nvPr>
        </p:nvSpPr>
        <p:spPr>
          <a:xfrm>
            <a:off x="7429500" y="2430102"/>
            <a:ext cx="4616560" cy="846386"/>
          </a:xfrm>
        </p:spPr>
        <p:txBody>
          <a:bodyPr/>
          <a:lstStyle/>
          <a:p>
            <a:pPr marL="0" indent="0">
              <a:buNone/>
            </a:pPr>
            <a:r>
              <a:rPr lang="en-US" dirty="0"/>
              <a:t>25% less expensive than Redshift</a:t>
            </a:r>
            <a:endParaRPr lang="en-US" dirty="0">
              <a:cs typeface="Segoe UI"/>
            </a:endParaRPr>
          </a:p>
          <a:p>
            <a:pPr marL="0" indent="0">
              <a:buNone/>
            </a:pPr>
            <a:r>
              <a:rPr lang="en-US" dirty="0">
                <a:cs typeface="Segoe UI Semilight"/>
              </a:rPr>
              <a:t>94% less expensive than </a:t>
            </a:r>
            <a:r>
              <a:rPr lang="en-US" dirty="0" err="1">
                <a:cs typeface="Segoe UI Semilight"/>
              </a:rPr>
              <a:t>BigQuery</a:t>
            </a:r>
            <a:endParaRPr lang="en-US" dirty="0"/>
          </a:p>
        </p:txBody>
      </p:sp>
      <p:grpSp>
        <p:nvGrpSpPr>
          <p:cNvPr id="16" name="Group 15">
            <a:extLst>
              <a:ext uri="{FF2B5EF4-FFF2-40B4-BE49-F238E27FC236}">
                <a16:creationId xmlns:a16="http://schemas.microsoft.com/office/drawing/2014/main" id="{CA99C59B-6846-4ED0-9048-F6065AFCEE1D}"/>
              </a:ext>
            </a:extLst>
          </p:cNvPr>
          <p:cNvGrpSpPr/>
          <p:nvPr/>
        </p:nvGrpSpPr>
        <p:grpSpPr>
          <a:xfrm>
            <a:off x="6858000" y="2430102"/>
            <a:ext cx="350338" cy="350338"/>
            <a:chOff x="2454274" y="4329114"/>
            <a:chExt cx="419100" cy="419100"/>
          </a:xfrm>
          <a:solidFill>
            <a:schemeClr val="accent2"/>
          </a:solidFill>
        </p:grpSpPr>
        <p:sp>
          <p:nvSpPr>
            <p:cNvPr id="17" name="Freeform 37">
              <a:extLst>
                <a:ext uri="{FF2B5EF4-FFF2-40B4-BE49-F238E27FC236}">
                  <a16:creationId xmlns:a16="http://schemas.microsoft.com/office/drawing/2014/main" id="{03FFD885-D7D3-459A-BFD0-634F18EF5361}"/>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38">
              <a:extLst>
                <a:ext uri="{FF2B5EF4-FFF2-40B4-BE49-F238E27FC236}">
                  <a16:creationId xmlns:a16="http://schemas.microsoft.com/office/drawing/2014/main" id="{73B76906-6F47-4600-9934-8205E1AFA80C}"/>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A6229521-972D-4B94-BC16-D5F274226686}"/>
              </a:ext>
            </a:extLst>
          </p:cNvPr>
          <p:cNvGrpSpPr/>
          <p:nvPr/>
        </p:nvGrpSpPr>
        <p:grpSpPr>
          <a:xfrm>
            <a:off x="6858000" y="2966615"/>
            <a:ext cx="350338" cy="350338"/>
            <a:chOff x="2454274" y="4329114"/>
            <a:chExt cx="419100" cy="419100"/>
          </a:xfrm>
          <a:solidFill>
            <a:schemeClr val="accent2"/>
          </a:solidFill>
        </p:grpSpPr>
        <p:sp>
          <p:nvSpPr>
            <p:cNvPr id="24" name="Freeform 37">
              <a:extLst>
                <a:ext uri="{FF2B5EF4-FFF2-40B4-BE49-F238E27FC236}">
                  <a16:creationId xmlns:a16="http://schemas.microsoft.com/office/drawing/2014/main" id="{0013CCE2-503D-4E5B-A64D-E3DCA32CB2C7}"/>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38">
              <a:extLst>
                <a:ext uri="{FF2B5EF4-FFF2-40B4-BE49-F238E27FC236}">
                  <a16:creationId xmlns:a16="http://schemas.microsoft.com/office/drawing/2014/main" id="{5F5BEB7B-AAA4-464F-A752-210BAE2DDA3F}"/>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0" name="TextBox 19">
            <a:extLst>
              <a:ext uri="{FF2B5EF4-FFF2-40B4-BE49-F238E27FC236}">
                <a16:creationId xmlns:a16="http://schemas.microsoft.com/office/drawing/2014/main" id="{35A1DE9B-2E8E-40C2-8586-8CF62EF763E8}"/>
              </a:ext>
            </a:extLst>
          </p:cNvPr>
          <p:cNvSpPr txBox="1"/>
          <p:nvPr/>
        </p:nvSpPr>
        <p:spPr>
          <a:xfrm>
            <a:off x="588263" y="6245150"/>
            <a:ext cx="5191214" cy="107722"/>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Segoe UI"/>
                <a:ea typeface="+mn-ea"/>
                <a:cs typeface="+mn-cs"/>
              </a:rPr>
              <a:t>Price-performance is calculated by </a:t>
            </a:r>
            <a:r>
              <a:rPr kumimoji="0" lang="en-US" sz="700" b="0" i="0" u="none" strike="noStrike" kern="1200" cap="none" spc="0" normalizeH="0" baseline="0" noProof="0" dirty="0" err="1">
                <a:ln>
                  <a:noFill/>
                </a:ln>
                <a:solidFill>
                  <a:prstClr val="white"/>
                </a:solidFill>
                <a:effectLst/>
                <a:uLnTx/>
                <a:uFillTx/>
                <a:latin typeface="Segoe UI"/>
                <a:ea typeface="+mn-ea"/>
                <a:cs typeface="+mn-cs"/>
              </a:rPr>
              <a:t>GigaOm</a:t>
            </a:r>
            <a:r>
              <a:rPr kumimoji="0" lang="en-US" sz="700" b="0" i="0" u="none" strike="noStrike" kern="1200" cap="none" spc="0" normalizeH="0" baseline="0" noProof="0" dirty="0">
                <a:ln>
                  <a:noFill/>
                </a:ln>
                <a:solidFill>
                  <a:prstClr val="white"/>
                </a:solidFill>
                <a:effectLst/>
                <a:uLnTx/>
                <a:uFillTx/>
                <a:latin typeface="Segoe UI"/>
                <a:ea typeface="+mn-ea"/>
                <a:cs typeface="+mn-cs"/>
              </a:rPr>
              <a:t> as the TPC-H metric of cost of ownership divided by composite query. </a:t>
            </a:r>
          </a:p>
        </p:txBody>
      </p:sp>
      <p:sp>
        <p:nvSpPr>
          <p:cNvPr id="28" name="TextBox 27">
            <a:extLst>
              <a:ext uri="{FF2B5EF4-FFF2-40B4-BE49-F238E27FC236}">
                <a16:creationId xmlns:a16="http://schemas.microsoft.com/office/drawing/2014/main" id="{80395186-6716-45B2-A0D2-DCC0E7A5581C}"/>
              </a:ext>
            </a:extLst>
          </p:cNvPr>
          <p:cNvSpPr txBox="1"/>
          <p:nvPr/>
        </p:nvSpPr>
        <p:spPr>
          <a:xfrm>
            <a:off x="6858000" y="6245150"/>
            <a:ext cx="5199919" cy="107722"/>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a:ea typeface="+mn-ea"/>
                <a:cs typeface="+mn-cs"/>
              </a:rPr>
              <a:t>Results based on </a:t>
            </a:r>
            <a:r>
              <a:rPr kumimoji="0" lang="en-US" sz="700" b="0" i="0" u="none" strike="noStrike" kern="1200" cap="none" spc="0" normalizeH="0" baseline="0" noProof="0" dirty="0" err="1">
                <a:ln>
                  <a:noFill/>
                </a:ln>
                <a:solidFill>
                  <a:prstClr val="black"/>
                </a:solidFill>
                <a:effectLst/>
                <a:uLnTx/>
                <a:uFillTx/>
                <a:latin typeface="Segoe UI"/>
                <a:ea typeface="+mn-ea"/>
                <a:cs typeface="+mn-cs"/>
              </a:rPr>
              <a:t>GigaOm’s</a:t>
            </a:r>
            <a:r>
              <a:rPr kumimoji="0" lang="en-US" sz="700" b="0" i="0" u="none" strike="noStrike" kern="1200" cap="none" spc="0" normalizeH="0" baseline="0" noProof="0" dirty="0">
                <a:ln>
                  <a:noFill/>
                </a:ln>
                <a:solidFill>
                  <a:prstClr val="black"/>
                </a:solidFill>
                <a:effectLst/>
                <a:uLnTx/>
                <a:uFillTx/>
                <a:latin typeface="Segoe UI"/>
                <a:ea typeface="+mn-ea"/>
                <a:cs typeface="+mn-cs"/>
              </a:rPr>
              <a:t> TPC-H results, published in January 2019</a:t>
            </a:r>
          </a:p>
        </p:txBody>
      </p:sp>
      <p:grpSp>
        <p:nvGrpSpPr>
          <p:cNvPr id="38" name="Group 331">
            <a:extLst>
              <a:ext uri="{FF2B5EF4-FFF2-40B4-BE49-F238E27FC236}">
                <a16:creationId xmlns:a16="http://schemas.microsoft.com/office/drawing/2014/main" id="{BB9021DE-3D50-C54B-B468-63CE25250967}"/>
              </a:ext>
            </a:extLst>
          </p:cNvPr>
          <p:cNvGrpSpPr>
            <a:grpSpLocks noChangeAspect="1"/>
          </p:cNvGrpSpPr>
          <p:nvPr/>
        </p:nvGrpSpPr>
        <p:grpSpPr bwMode="auto">
          <a:xfrm>
            <a:off x="2263335" y="1922557"/>
            <a:ext cx="1468727" cy="1219227"/>
            <a:chOff x="2204" y="2803"/>
            <a:chExt cx="312" cy="259"/>
          </a:xfrm>
        </p:grpSpPr>
        <p:sp>
          <p:nvSpPr>
            <p:cNvPr id="40" name="Freeform 332">
              <a:extLst>
                <a:ext uri="{FF2B5EF4-FFF2-40B4-BE49-F238E27FC236}">
                  <a16:creationId xmlns:a16="http://schemas.microsoft.com/office/drawing/2014/main" id="{2783DAD7-2E35-DF4F-BBF0-A0512DDB4994}"/>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1" name="Freeform 333">
              <a:extLst>
                <a:ext uri="{FF2B5EF4-FFF2-40B4-BE49-F238E27FC236}">
                  <a16:creationId xmlns:a16="http://schemas.microsoft.com/office/drawing/2014/main" id="{EB235181-1018-2348-9A67-BA739631481C}"/>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2" name="Freeform 334">
              <a:extLst>
                <a:ext uri="{FF2B5EF4-FFF2-40B4-BE49-F238E27FC236}">
                  <a16:creationId xmlns:a16="http://schemas.microsoft.com/office/drawing/2014/main" id="{8FEBC7E0-39D7-0041-8E79-1EBBE1FDAAB0}"/>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3" name="Freeform 335">
              <a:extLst>
                <a:ext uri="{FF2B5EF4-FFF2-40B4-BE49-F238E27FC236}">
                  <a16:creationId xmlns:a16="http://schemas.microsoft.com/office/drawing/2014/main" id="{7603895B-7A79-5C49-9DC2-5F26CD8DEE5A}"/>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4" name="Freeform 336">
              <a:extLst>
                <a:ext uri="{FF2B5EF4-FFF2-40B4-BE49-F238E27FC236}">
                  <a16:creationId xmlns:a16="http://schemas.microsoft.com/office/drawing/2014/main" id="{0E7B7D8A-98C1-444E-B437-B7CAF11E00F8}"/>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5" name="Freeform 337">
              <a:extLst>
                <a:ext uri="{FF2B5EF4-FFF2-40B4-BE49-F238E27FC236}">
                  <a16:creationId xmlns:a16="http://schemas.microsoft.com/office/drawing/2014/main" id="{07D8ED1B-40C8-4B4E-B7AF-B1B68A28CECD}"/>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6" name="Oval 338">
              <a:extLst>
                <a:ext uri="{FF2B5EF4-FFF2-40B4-BE49-F238E27FC236}">
                  <a16:creationId xmlns:a16="http://schemas.microsoft.com/office/drawing/2014/main" id="{7D6AE4D1-5029-AD4B-8D2D-26B2CBEE2BE5}"/>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Freeform 339">
              <a:extLst>
                <a:ext uri="{FF2B5EF4-FFF2-40B4-BE49-F238E27FC236}">
                  <a16:creationId xmlns:a16="http://schemas.microsoft.com/office/drawing/2014/main" id="{6EBD3EBE-1013-6242-8CD7-D0FC3B76E288}"/>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71A85960-34CF-4741-846A-A490A7126530}"/>
              </a:ext>
            </a:extLst>
          </p:cNvPr>
          <p:cNvSpPr/>
          <p:nvPr/>
        </p:nvSpPr>
        <p:spPr>
          <a:xfrm>
            <a:off x="6751655" y="1920164"/>
            <a:ext cx="391555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Leader in price per performance</a:t>
            </a:r>
          </a:p>
        </p:txBody>
      </p:sp>
    </p:spTree>
    <p:extLst>
      <p:ext uri="{BB962C8B-B14F-4D97-AF65-F5344CB8AC3E}">
        <p14:creationId xmlns:p14="http://schemas.microsoft.com/office/powerpoint/2010/main" val="218946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Line 102">
            <a:extLst>
              <a:ext uri="{FF2B5EF4-FFF2-40B4-BE49-F238E27FC236}">
                <a16:creationId xmlns:a16="http://schemas.microsoft.com/office/drawing/2014/main" id="{48809CE5-EF52-C54E-8933-A1C8BDD798E2}"/>
              </a:ext>
            </a:extLst>
          </p:cNvPr>
          <p:cNvSpPr>
            <a:spLocks noChangeShapeType="1"/>
          </p:cNvSpPr>
          <p:nvPr/>
        </p:nvSpPr>
        <p:spPr bwMode="auto">
          <a:xfrm>
            <a:off x="6871225" y="2299446"/>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0" name="Line 103">
            <a:extLst>
              <a:ext uri="{FF2B5EF4-FFF2-40B4-BE49-F238E27FC236}">
                <a16:creationId xmlns:a16="http://schemas.microsoft.com/office/drawing/2014/main" id="{2605B871-EBCB-AB44-A49E-97248498036D}"/>
              </a:ext>
            </a:extLst>
          </p:cNvPr>
          <p:cNvSpPr>
            <a:spLocks noChangeShapeType="1"/>
          </p:cNvSpPr>
          <p:nvPr/>
        </p:nvSpPr>
        <p:spPr bwMode="auto">
          <a:xfrm>
            <a:off x="6871225" y="2124821"/>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4" name="Line 102">
            <a:extLst>
              <a:ext uri="{FF2B5EF4-FFF2-40B4-BE49-F238E27FC236}">
                <a16:creationId xmlns:a16="http://schemas.microsoft.com/office/drawing/2014/main" id="{7E8637D0-E64D-DA46-9B48-0ACE4F7C1964}"/>
              </a:ext>
            </a:extLst>
          </p:cNvPr>
          <p:cNvSpPr>
            <a:spLocks noChangeShapeType="1"/>
          </p:cNvSpPr>
          <p:nvPr/>
        </p:nvSpPr>
        <p:spPr bwMode="auto">
          <a:xfrm>
            <a:off x="6878638" y="2625986"/>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5" name="Line 103">
            <a:extLst>
              <a:ext uri="{FF2B5EF4-FFF2-40B4-BE49-F238E27FC236}">
                <a16:creationId xmlns:a16="http://schemas.microsoft.com/office/drawing/2014/main" id="{CA241CA9-21E8-624A-BC29-94D3792EF9B8}"/>
              </a:ext>
            </a:extLst>
          </p:cNvPr>
          <p:cNvSpPr>
            <a:spLocks noChangeShapeType="1"/>
          </p:cNvSpPr>
          <p:nvPr/>
        </p:nvSpPr>
        <p:spPr bwMode="auto">
          <a:xfrm>
            <a:off x="6878638" y="2451361"/>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9ED9BCC3-84BD-419E-B0A4-08F8DA463A9C}"/>
              </a:ext>
            </a:extLst>
          </p:cNvPr>
          <p:cNvSpPr txBox="1"/>
          <p:nvPr/>
        </p:nvSpPr>
        <p:spPr>
          <a:xfrm>
            <a:off x="6847737" y="6233913"/>
            <a:ext cx="5199919" cy="107722"/>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a:ea typeface="+mn-ea"/>
                <a:cs typeface="+mn-cs"/>
              </a:rPr>
              <a:t>Results based on </a:t>
            </a:r>
            <a:r>
              <a:rPr kumimoji="0" lang="en-US" sz="700" b="0" i="0" u="none" strike="noStrike" kern="1200" cap="none" spc="0" normalizeH="0" baseline="0" noProof="0" dirty="0" err="1">
                <a:ln>
                  <a:noFill/>
                </a:ln>
                <a:solidFill>
                  <a:prstClr val="black"/>
                </a:solidFill>
                <a:effectLst/>
                <a:uLnTx/>
                <a:uFillTx/>
                <a:latin typeface="Segoe UI"/>
                <a:ea typeface="+mn-ea"/>
                <a:cs typeface="+mn-cs"/>
              </a:rPr>
              <a:t>GigaOm’s</a:t>
            </a:r>
            <a:r>
              <a:rPr kumimoji="0" lang="en-US" sz="700" b="0" i="0" u="none" strike="noStrike" kern="1200" cap="none" spc="0" normalizeH="0" baseline="0" noProof="0" dirty="0">
                <a:ln>
                  <a:noFill/>
                </a:ln>
                <a:solidFill>
                  <a:prstClr val="black"/>
                </a:solidFill>
                <a:effectLst/>
                <a:uLnTx/>
                <a:uFillTx/>
                <a:latin typeface="Segoe UI"/>
                <a:ea typeface="+mn-ea"/>
                <a:cs typeface="+mn-cs"/>
              </a:rPr>
              <a:t> TPC-H results, published in January 2019</a:t>
            </a:r>
          </a:p>
        </p:txBody>
      </p:sp>
      <p:pic>
        <p:nvPicPr>
          <p:cNvPr id="9" name="Picture 8">
            <a:extLst>
              <a:ext uri="{FF2B5EF4-FFF2-40B4-BE49-F238E27FC236}">
                <a16:creationId xmlns:a16="http://schemas.microsoft.com/office/drawing/2014/main" id="{C13A8EB0-4374-4191-8B23-E0BF28F1B4F1}"/>
              </a:ext>
            </a:extLst>
          </p:cNvPr>
          <p:cNvPicPr>
            <a:picLocks noChangeAspect="1"/>
          </p:cNvPicPr>
          <p:nvPr/>
        </p:nvPicPr>
        <p:blipFill rotWithShape="1">
          <a:blip r:embed="rId3">
            <a:extLst>
              <a:ext uri="{28A0092B-C50C-407E-A947-70E740481C1C}">
                <a14:useLocalDpi xmlns:a14="http://schemas.microsoft.com/office/drawing/2010/main" val="0"/>
              </a:ext>
            </a:extLst>
          </a:blip>
          <a:srcRect b="25708"/>
          <a:stretch/>
        </p:blipFill>
        <p:spPr>
          <a:xfrm>
            <a:off x="7391215" y="4791261"/>
            <a:ext cx="340177" cy="318037"/>
          </a:xfrm>
          <a:prstGeom prst="rect">
            <a:avLst/>
          </a:prstGeom>
        </p:spPr>
      </p:pic>
      <p:pic>
        <p:nvPicPr>
          <p:cNvPr id="10" name="Picture 9">
            <a:extLst>
              <a:ext uri="{FF2B5EF4-FFF2-40B4-BE49-F238E27FC236}">
                <a16:creationId xmlns:a16="http://schemas.microsoft.com/office/drawing/2014/main" id="{FEA7CCA9-22D7-4874-88A4-44022EF7AEE3}"/>
              </a:ext>
            </a:extLst>
          </p:cNvPr>
          <p:cNvPicPr>
            <a:picLocks noChangeAspect="1"/>
          </p:cNvPicPr>
          <p:nvPr/>
        </p:nvPicPr>
        <p:blipFill rotWithShape="1">
          <a:blip r:embed="rId4"/>
          <a:srcRect t="30227" r="77321" b="36758"/>
          <a:stretch/>
        </p:blipFill>
        <p:spPr>
          <a:xfrm>
            <a:off x="9553545" y="4773912"/>
            <a:ext cx="492277" cy="352734"/>
          </a:xfrm>
          <a:prstGeom prst="rect">
            <a:avLst/>
          </a:prstGeom>
        </p:spPr>
      </p:pic>
      <p:pic>
        <p:nvPicPr>
          <p:cNvPr id="12" name="Picture 11">
            <a:extLst>
              <a:ext uri="{FF2B5EF4-FFF2-40B4-BE49-F238E27FC236}">
                <a16:creationId xmlns:a16="http://schemas.microsoft.com/office/drawing/2014/main" id="{06B43734-897F-4014-B217-93FCBF967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8752" y="4757738"/>
            <a:ext cx="385083" cy="385083"/>
          </a:xfrm>
          <a:prstGeom prst="rect">
            <a:avLst/>
          </a:prstGeom>
        </p:spPr>
      </p:pic>
      <p:sp>
        <p:nvSpPr>
          <p:cNvPr id="13" name="TextBox 12">
            <a:extLst>
              <a:ext uri="{FF2B5EF4-FFF2-40B4-BE49-F238E27FC236}">
                <a16:creationId xmlns:a16="http://schemas.microsoft.com/office/drawing/2014/main" id="{AFA33AC8-9C13-48D5-B0A7-85053E746875}"/>
              </a:ext>
            </a:extLst>
          </p:cNvPr>
          <p:cNvSpPr txBox="1"/>
          <p:nvPr/>
        </p:nvSpPr>
        <p:spPr>
          <a:xfrm>
            <a:off x="10314983" y="5245910"/>
            <a:ext cx="1212621"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Amazon Redshift</a:t>
            </a:r>
          </a:p>
        </p:txBody>
      </p:sp>
      <p:sp>
        <p:nvSpPr>
          <p:cNvPr id="7" name="AutoShape 3">
            <a:extLst>
              <a:ext uri="{FF2B5EF4-FFF2-40B4-BE49-F238E27FC236}">
                <a16:creationId xmlns:a16="http://schemas.microsoft.com/office/drawing/2014/main" id="{BCA6E81D-4752-4A14-9702-3FA0D8D80372}"/>
              </a:ext>
            </a:extLst>
          </p:cNvPr>
          <p:cNvSpPr>
            <a:spLocks noChangeAspect="1" noChangeArrowheads="1" noTextEdit="1"/>
          </p:cNvSpPr>
          <p:nvPr/>
        </p:nvSpPr>
        <p:spPr bwMode="auto">
          <a:xfrm>
            <a:off x="6523038" y="1587734"/>
            <a:ext cx="5130800"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Line 5">
            <a:extLst>
              <a:ext uri="{FF2B5EF4-FFF2-40B4-BE49-F238E27FC236}">
                <a16:creationId xmlns:a16="http://schemas.microsoft.com/office/drawing/2014/main" id="{71D39FF3-97DE-481B-8BDF-580AC2385BEC}"/>
              </a:ext>
            </a:extLst>
          </p:cNvPr>
          <p:cNvSpPr>
            <a:spLocks noChangeShapeType="1"/>
          </p:cNvSpPr>
          <p:nvPr/>
        </p:nvSpPr>
        <p:spPr bwMode="auto">
          <a:xfrm>
            <a:off x="6878638" y="3827696"/>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31" name="Group 130">
            <a:extLst>
              <a:ext uri="{FF2B5EF4-FFF2-40B4-BE49-F238E27FC236}">
                <a16:creationId xmlns:a16="http://schemas.microsoft.com/office/drawing/2014/main" id="{64F99B94-6806-0943-9395-F482BBD4F6B5}"/>
              </a:ext>
            </a:extLst>
          </p:cNvPr>
          <p:cNvGrpSpPr/>
          <p:nvPr/>
        </p:nvGrpSpPr>
        <p:grpSpPr>
          <a:xfrm>
            <a:off x="6815379" y="3849921"/>
            <a:ext cx="415925" cy="477838"/>
            <a:chOff x="6880225" y="3692525"/>
            <a:chExt cx="415925" cy="477838"/>
          </a:xfrm>
        </p:grpSpPr>
        <p:grpSp>
          <p:nvGrpSpPr>
            <p:cNvPr id="14" name="Group 13">
              <a:extLst>
                <a:ext uri="{FF2B5EF4-FFF2-40B4-BE49-F238E27FC236}">
                  <a16:creationId xmlns:a16="http://schemas.microsoft.com/office/drawing/2014/main" id="{50795406-ECB0-D643-B647-28928A0C43F9}"/>
                </a:ext>
              </a:extLst>
            </p:cNvPr>
            <p:cNvGrpSpPr/>
            <p:nvPr/>
          </p:nvGrpSpPr>
          <p:grpSpPr>
            <a:xfrm>
              <a:off x="6880225" y="3736975"/>
              <a:ext cx="371475" cy="433388"/>
              <a:chOff x="6880225" y="3736975"/>
              <a:chExt cx="371475" cy="433388"/>
            </a:xfrm>
          </p:grpSpPr>
          <p:sp>
            <p:nvSpPr>
              <p:cNvPr id="11" name="Rectangle 6">
                <a:extLst>
                  <a:ext uri="{FF2B5EF4-FFF2-40B4-BE49-F238E27FC236}">
                    <a16:creationId xmlns:a16="http://schemas.microsoft.com/office/drawing/2014/main" id="{EB169165-1AAE-4C62-94B6-6CA9C0CD38F9}"/>
                  </a:ext>
                </a:extLst>
              </p:cNvPr>
              <p:cNvSpPr>
                <a:spLocks noChangeArrowheads="1"/>
              </p:cNvSpPr>
              <p:nvPr/>
            </p:nvSpPr>
            <p:spPr bwMode="auto">
              <a:xfrm rot="18900000">
                <a:off x="6880225" y="3983038"/>
                <a:ext cx="1365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D</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Rectangle 7">
                <a:extLst>
                  <a:ext uri="{FF2B5EF4-FFF2-40B4-BE49-F238E27FC236}">
                    <a16:creationId xmlns:a16="http://schemas.microsoft.com/office/drawing/2014/main" id="{56460D73-C620-4D8F-8892-ED18150C68DF}"/>
                  </a:ext>
                </a:extLst>
              </p:cNvPr>
              <p:cNvSpPr>
                <a:spLocks noChangeArrowheads="1"/>
              </p:cNvSpPr>
              <p:nvPr/>
            </p:nvSpPr>
            <p:spPr bwMode="auto">
              <a:xfrm rot="18900000">
                <a:off x="6926263" y="3919538"/>
                <a:ext cx="1635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W</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2" name="Rectangle 8">
                <a:extLst>
                  <a:ext uri="{FF2B5EF4-FFF2-40B4-BE49-F238E27FC236}">
                    <a16:creationId xmlns:a16="http://schemas.microsoft.com/office/drawing/2014/main" id="{3DFB8806-3264-4F5D-9526-F72F668C4590}"/>
                  </a:ext>
                </a:extLst>
              </p:cNvPr>
              <p:cNvSpPr>
                <a:spLocks noChangeArrowheads="1"/>
              </p:cNvSpPr>
              <p:nvPr/>
            </p:nvSpPr>
            <p:spPr bwMode="auto">
              <a:xfrm rot="18900000">
                <a:off x="7000875" y="3865563"/>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5</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9">
                <a:extLst>
                  <a:ext uri="{FF2B5EF4-FFF2-40B4-BE49-F238E27FC236}">
                    <a16:creationId xmlns:a16="http://schemas.microsoft.com/office/drawing/2014/main" id="{9EB4517B-A68F-4ADA-9CB5-A06EB4C4AD32}"/>
                  </a:ext>
                </a:extLst>
              </p:cNvPr>
              <p:cNvSpPr>
                <a:spLocks noChangeArrowheads="1"/>
              </p:cNvSpPr>
              <p:nvPr/>
            </p:nvSpPr>
            <p:spPr bwMode="auto">
              <a:xfrm rot="18900000">
                <a:off x="7031038" y="3802063"/>
                <a:ext cx="18256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505050"/>
                    </a:solidFill>
                    <a:effectLst/>
                    <a:uLnTx/>
                    <a:uFillTx/>
                    <a:latin typeface="Segoe Pro" panose="020B0502040504020203" pitchFamily="34" charset="0"/>
                    <a:ea typeface="+mn-ea"/>
                    <a:cs typeface="+mn-cs"/>
                  </a:rPr>
                  <a:t>00</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Rectangle 10">
                <a:extLst>
                  <a:ext uri="{FF2B5EF4-FFF2-40B4-BE49-F238E27FC236}">
                    <a16:creationId xmlns:a16="http://schemas.microsoft.com/office/drawing/2014/main" id="{30D02014-9C57-4C25-9491-28B0CADD352A}"/>
                  </a:ext>
                </a:extLst>
              </p:cNvPr>
              <p:cNvSpPr>
                <a:spLocks noChangeArrowheads="1"/>
              </p:cNvSpPr>
              <p:nvPr/>
            </p:nvSpPr>
            <p:spPr bwMode="auto">
              <a:xfrm rot="18900000">
                <a:off x="7127875" y="373697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27" name="Rectangle 11">
              <a:extLst>
                <a:ext uri="{FF2B5EF4-FFF2-40B4-BE49-F238E27FC236}">
                  <a16:creationId xmlns:a16="http://schemas.microsoft.com/office/drawing/2014/main" id="{842E648C-1AA9-4431-9E2B-68420B581A32}"/>
                </a:ext>
              </a:extLst>
            </p:cNvPr>
            <p:cNvSpPr>
              <a:spLocks noChangeArrowheads="1"/>
            </p:cNvSpPr>
            <p:nvPr/>
          </p:nvSpPr>
          <p:spPr bwMode="auto">
            <a:xfrm rot="18900000">
              <a:off x="7167563" y="3692525"/>
              <a:ext cx="1285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C</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32" name="Group 131">
            <a:extLst>
              <a:ext uri="{FF2B5EF4-FFF2-40B4-BE49-F238E27FC236}">
                <a16:creationId xmlns:a16="http://schemas.microsoft.com/office/drawing/2014/main" id="{FA3570D8-014A-324D-B06C-C19164471F1A}"/>
              </a:ext>
            </a:extLst>
          </p:cNvPr>
          <p:cNvGrpSpPr/>
          <p:nvPr/>
        </p:nvGrpSpPr>
        <p:grpSpPr>
          <a:xfrm>
            <a:off x="7265022" y="3849921"/>
            <a:ext cx="447675" cy="506413"/>
            <a:chOff x="7527925" y="3692525"/>
            <a:chExt cx="447675" cy="506413"/>
          </a:xfrm>
        </p:grpSpPr>
        <p:grpSp>
          <p:nvGrpSpPr>
            <p:cNvPr id="6" name="Group 5">
              <a:extLst>
                <a:ext uri="{FF2B5EF4-FFF2-40B4-BE49-F238E27FC236}">
                  <a16:creationId xmlns:a16="http://schemas.microsoft.com/office/drawing/2014/main" id="{AF8C433F-0981-7A4A-9252-9AAC3BDF22C4}"/>
                </a:ext>
              </a:extLst>
            </p:cNvPr>
            <p:cNvGrpSpPr/>
            <p:nvPr/>
          </p:nvGrpSpPr>
          <p:grpSpPr>
            <a:xfrm>
              <a:off x="7527925" y="3736975"/>
              <a:ext cx="403225" cy="461963"/>
              <a:chOff x="7527925" y="3736975"/>
              <a:chExt cx="403225" cy="461963"/>
            </a:xfrm>
          </p:grpSpPr>
          <p:sp>
            <p:nvSpPr>
              <p:cNvPr id="28" name="Rectangle 12">
                <a:extLst>
                  <a:ext uri="{FF2B5EF4-FFF2-40B4-BE49-F238E27FC236}">
                    <a16:creationId xmlns:a16="http://schemas.microsoft.com/office/drawing/2014/main" id="{46DD43D5-C8BA-43B7-B709-8DAC6917AA54}"/>
                  </a:ext>
                </a:extLst>
              </p:cNvPr>
              <p:cNvSpPr>
                <a:spLocks noChangeArrowheads="1"/>
              </p:cNvSpPr>
              <p:nvPr/>
            </p:nvSpPr>
            <p:spPr bwMode="auto">
              <a:xfrm rot="18900000">
                <a:off x="7527925" y="4011613"/>
                <a:ext cx="1365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D</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13">
                <a:extLst>
                  <a:ext uri="{FF2B5EF4-FFF2-40B4-BE49-F238E27FC236}">
                    <a16:creationId xmlns:a16="http://schemas.microsoft.com/office/drawing/2014/main" id="{49562802-AE19-41C7-918B-15A115D9D4A6}"/>
                  </a:ext>
                </a:extLst>
              </p:cNvPr>
              <p:cNvSpPr>
                <a:spLocks noChangeArrowheads="1"/>
              </p:cNvSpPr>
              <p:nvPr/>
            </p:nvSpPr>
            <p:spPr bwMode="auto">
              <a:xfrm rot="18900000">
                <a:off x="7572375" y="3951288"/>
                <a:ext cx="1635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W</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14">
                <a:extLst>
                  <a:ext uri="{FF2B5EF4-FFF2-40B4-BE49-F238E27FC236}">
                    <a16:creationId xmlns:a16="http://schemas.microsoft.com/office/drawing/2014/main" id="{53E9DA67-B8AA-43FA-A90A-9FC295386C33}"/>
                  </a:ext>
                </a:extLst>
              </p:cNvPr>
              <p:cNvSpPr>
                <a:spLocks noChangeArrowheads="1"/>
              </p:cNvSpPr>
              <p:nvPr/>
            </p:nvSpPr>
            <p:spPr bwMode="auto">
              <a:xfrm rot="18900000">
                <a:off x="7654925" y="3898900"/>
                <a:ext cx="1047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1</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15">
                <a:extLst>
                  <a:ext uri="{FF2B5EF4-FFF2-40B4-BE49-F238E27FC236}">
                    <a16:creationId xmlns:a16="http://schemas.microsoft.com/office/drawing/2014/main" id="{533B4B65-18A2-484F-AC3D-8E8AC8978860}"/>
                  </a:ext>
                </a:extLst>
              </p:cNvPr>
              <p:cNvSpPr>
                <a:spLocks noChangeArrowheads="1"/>
              </p:cNvSpPr>
              <p:nvPr/>
            </p:nvSpPr>
            <p:spPr bwMode="auto">
              <a:xfrm rot="18900000">
                <a:off x="7680325" y="3865563"/>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5</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16">
                <a:extLst>
                  <a:ext uri="{FF2B5EF4-FFF2-40B4-BE49-F238E27FC236}">
                    <a16:creationId xmlns:a16="http://schemas.microsoft.com/office/drawing/2014/main" id="{938F4AD6-DE77-4E3F-B3C6-67922583C00E}"/>
                  </a:ext>
                </a:extLst>
              </p:cNvPr>
              <p:cNvSpPr>
                <a:spLocks noChangeArrowheads="1"/>
              </p:cNvSpPr>
              <p:nvPr/>
            </p:nvSpPr>
            <p:spPr bwMode="auto">
              <a:xfrm rot="18900000">
                <a:off x="7712075" y="3802063"/>
                <a:ext cx="18256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17">
                <a:extLst>
                  <a:ext uri="{FF2B5EF4-FFF2-40B4-BE49-F238E27FC236}">
                    <a16:creationId xmlns:a16="http://schemas.microsoft.com/office/drawing/2014/main" id="{5A8B9D39-0761-4595-9935-DA5F50FFAFBB}"/>
                  </a:ext>
                </a:extLst>
              </p:cNvPr>
              <p:cNvSpPr>
                <a:spLocks noChangeArrowheads="1"/>
              </p:cNvSpPr>
              <p:nvPr/>
            </p:nvSpPr>
            <p:spPr bwMode="auto">
              <a:xfrm rot="18900000">
                <a:off x="7807325" y="373697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18">
              <a:extLst>
                <a:ext uri="{FF2B5EF4-FFF2-40B4-BE49-F238E27FC236}">
                  <a16:creationId xmlns:a16="http://schemas.microsoft.com/office/drawing/2014/main" id="{404ABA87-5B05-4EE3-8B25-E43E51E8B73E}"/>
                </a:ext>
              </a:extLst>
            </p:cNvPr>
            <p:cNvSpPr>
              <a:spLocks noChangeArrowheads="1"/>
            </p:cNvSpPr>
            <p:nvPr/>
          </p:nvSpPr>
          <p:spPr bwMode="auto">
            <a:xfrm rot="18900000">
              <a:off x="7847013" y="3692525"/>
              <a:ext cx="1285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C</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33" name="Group 132">
            <a:extLst>
              <a:ext uri="{FF2B5EF4-FFF2-40B4-BE49-F238E27FC236}">
                <a16:creationId xmlns:a16="http://schemas.microsoft.com/office/drawing/2014/main" id="{9A550C13-4407-5448-B1C4-32787225F2AB}"/>
              </a:ext>
            </a:extLst>
          </p:cNvPr>
          <p:cNvGrpSpPr/>
          <p:nvPr/>
        </p:nvGrpSpPr>
        <p:grpSpPr>
          <a:xfrm>
            <a:off x="7729327" y="3849921"/>
            <a:ext cx="466725" cy="519113"/>
            <a:chOff x="8207375" y="3692525"/>
            <a:chExt cx="466725" cy="519113"/>
          </a:xfrm>
        </p:grpSpPr>
        <p:grpSp>
          <p:nvGrpSpPr>
            <p:cNvPr id="16" name="Group 15">
              <a:extLst>
                <a:ext uri="{FF2B5EF4-FFF2-40B4-BE49-F238E27FC236}">
                  <a16:creationId xmlns:a16="http://schemas.microsoft.com/office/drawing/2014/main" id="{D85D3F8C-BA4D-4948-8479-6E5258E8CE51}"/>
                </a:ext>
              </a:extLst>
            </p:cNvPr>
            <p:cNvGrpSpPr/>
            <p:nvPr/>
          </p:nvGrpSpPr>
          <p:grpSpPr>
            <a:xfrm>
              <a:off x="8207375" y="3736975"/>
              <a:ext cx="417513" cy="474663"/>
              <a:chOff x="8207375" y="3736975"/>
              <a:chExt cx="417513" cy="474663"/>
            </a:xfrm>
          </p:grpSpPr>
          <p:sp>
            <p:nvSpPr>
              <p:cNvPr id="35" name="Rectangle 19">
                <a:extLst>
                  <a:ext uri="{FF2B5EF4-FFF2-40B4-BE49-F238E27FC236}">
                    <a16:creationId xmlns:a16="http://schemas.microsoft.com/office/drawing/2014/main" id="{C6136D44-9649-41B6-BCF0-568608B32CB1}"/>
                  </a:ext>
                </a:extLst>
              </p:cNvPr>
              <p:cNvSpPr>
                <a:spLocks noChangeArrowheads="1"/>
              </p:cNvSpPr>
              <p:nvPr/>
            </p:nvSpPr>
            <p:spPr bwMode="auto">
              <a:xfrm rot="18900000">
                <a:off x="8207375" y="4024313"/>
                <a:ext cx="1365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D</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Rectangle 20">
                <a:extLst>
                  <a:ext uri="{FF2B5EF4-FFF2-40B4-BE49-F238E27FC236}">
                    <a16:creationId xmlns:a16="http://schemas.microsoft.com/office/drawing/2014/main" id="{A41BC67E-CC9E-4094-83B2-F3291445BABE}"/>
                  </a:ext>
                </a:extLst>
              </p:cNvPr>
              <p:cNvSpPr>
                <a:spLocks noChangeArrowheads="1"/>
              </p:cNvSpPr>
              <p:nvPr/>
            </p:nvSpPr>
            <p:spPr bwMode="auto">
              <a:xfrm rot="18900000">
                <a:off x="8256588" y="3963988"/>
                <a:ext cx="1635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W</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7" name="Rectangle 21">
                <a:extLst>
                  <a:ext uri="{FF2B5EF4-FFF2-40B4-BE49-F238E27FC236}">
                    <a16:creationId xmlns:a16="http://schemas.microsoft.com/office/drawing/2014/main" id="{D790E380-7ECB-4974-B2FB-485D760CFE5C}"/>
                  </a:ext>
                </a:extLst>
              </p:cNvPr>
              <p:cNvSpPr>
                <a:spLocks noChangeArrowheads="1"/>
              </p:cNvSpPr>
              <p:nvPr/>
            </p:nvSpPr>
            <p:spPr bwMode="auto">
              <a:xfrm rot="18900000">
                <a:off x="8332788" y="390525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3</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 name="Rectangle 22">
                <a:extLst>
                  <a:ext uri="{FF2B5EF4-FFF2-40B4-BE49-F238E27FC236}">
                    <a16:creationId xmlns:a16="http://schemas.microsoft.com/office/drawing/2014/main" id="{EB732139-EBFA-48E5-B660-82806E6B32E6}"/>
                  </a:ext>
                </a:extLst>
              </p:cNvPr>
              <p:cNvSpPr>
                <a:spLocks noChangeArrowheads="1"/>
              </p:cNvSpPr>
              <p:nvPr/>
            </p:nvSpPr>
            <p:spPr bwMode="auto">
              <a:xfrm rot="18900000">
                <a:off x="8353425" y="3821113"/>
                <a:ext cx="24606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000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 name="Rectangle 23">
                <a:extLst>
                  <a:ext uri="{FF2B5EF4-FFF2-40B4-BE49-F238E27FC236}">
                    <a16:creationId xmlns:a16="http://schemas.microsoft.com/office/drawing/2014/main" id="{F04F41AF-7940-48F5-9A4B-4BC9F09A1205}"/>
                  </a:ext>
                </a:extLst>
              </p:cNvPr>
              <p:cNvSpPr>
                <a:spLocks noChangeArrowheads="1"/>
              </p:cNvSpPr>
              <p:nvPr/>
            </p:nvSpPr>
            <p:spPr bwMode="auto">
              <a:xfrm rot="18900000">
                <a:off x="8501063" y="373697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41" name="Rectangle 24">
              <a:extLst>
                <a:ext uri="{FF2B5EF4-FFF2-40B4-BE49-F238E27FC236}">
                  <a16:creationId xmlns:a16="http://schemas.microsoft.com/office/drawing/2014/main" id="{70F4BF46-0D3A-4E95-830C-5C1ED7D37CFB}"/>
                </a:ext>
              </a:extLst>
            </p:cNvPr>
            <p:cNvSpPr>
              <a:spLocks noChangeArrowheads="1"/>
            </p:cNvSpPr>
            <p:nvPr/>
          </p:nvSpPr>
          <p:spPr bwMode="auto">
            <a:xfrm rot="18900000">
              <a:off x="8545513" y="3692525"/>
              <a:ext cx="1285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C</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1" name="Group 20">
            <a:extLst>
              <a:ext uri="{FF2B5EF4-FFF2-40B4-BE49-F238E27FC236}">
                <a16:creationId xmlns:a16="http://schemas.microsoft.com/office/drawing/2014/main" id="{AA839595-3853-F542-AB55-474EC88FFFB1}"/>
              </a:ext>
            </a:extLst>
          </p:cNvPr>
          <p:cNvGrpSpPr/>
          <p:nvPr/>
        </p:nvGrpSpPr>
        <p:grpSpPr>
          <a:xfrm>
            <a:off x="9698465" y="3836698"/>
            <a:ext cx="398463" cy="452438"/>
            <a:chOff x="8975725" y="3689350"/>
            <a:chExt cx="398463" cy="452438"/>
          </a:xfrm>
        </p:grpSpPr>
        <p:sp>
          <p:nvSpPr>
            <p:cNvPr id="42" name="Rectangle 25">
              <a:extLst>
                <a:ext uri="{FF2B5EF4-FFF2-40B4-BE49-F238E27FC236}">
                  <a16:creationId xmlns:a16="http://schemas.microsoft.com/office/drawing/2014/main" id="{B500247B-6D01-4A22-8538-2409F3DAD9D8}"/>
                </a:ext>
              </a:extLst>
            </p:cNvPr>
            <p:cNvSpPr>
              <a:spLocks noChangeArrowheads="1"/>
            </p:cNvSpPr>
            <p:nvPr/>
          </p:nvSpPr>
          <p:spPr bwMode="auto">
            <a:xfrm rot="18900000">
              <a:off x="8975725" y="3954463"/>
              <a:ext cx="1508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Bi</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3" name="Rectangle 26">
              <a:extLst>
                <a:ext uri="{FF2B5EF4-FFF2-40B4-BE49-F238E27FC236}">
                  <a16:creationId xmlns:a16="http://schemas.microsoft.com/office/drawing/2014/main" id="{3B86F9A5-A02E-42D2-8A7A-1E69ECE37587}"/>
                </a:ext>
              </a:extLst>
            </p:cNvPr>
            <p:cNvSpPr>
              <a:spLocks noChangeArrowheads="1"/>
            </p:cNvSpPr>
            <p:nvPr/>
          </p:nvSpPr>
          <p:spPr bwMode="auto">
            <a:xfrm rot="18900000">
              <a:off x="9042400" y="3898900"/>
              <a:ext cx="1285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505050"/>
                  </a:solidFill>
                  <a:effectLst/>
                  <a:uLnTx/>
                  <a:uFillTx/>
                  <a:latin typeface="Segoe Pro" panose="020B0502040504020203" pitchFamily="34" charset="0"/>
                  <a:ea typeface="+mn-ea"/>
                  <a:cs typeface="+mn-cs"/>
                </a:rPr>
                <a:t>g</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4" name="Rectangle 27">
              <a:extLst>
                <a:ext uri="{FF2B5EF4-FFF2-40B4-BE49-F238E27FC236}">
                  <a16:creationId xmlns:a16="http://schemas.microsoft.com/office/drawing/2014/main" id="{E2F4AA02-0C58-4C3C-A1AD-FB9B5D51D33C}"/>
                </a:ext>
              </a:extLst>
            </p:cNvPr>
            <p:cNvSpPr>
              <a:spLocks noChangeArrowheads="1"/>
            </p:cNvSpPr>
            <p:nvPr/>
          </p:nvSpPr>
          <p:spPr bwMode="auto">
            <a:xfrm rot="18900000">
              <a:off x="9082088" y="3848100"/>
              <a:ext cx="14605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505050"/>
                  </a:solidFill>
                  <a:effectLst/>
                  <a:uLnTx/>
                  <a:uFillTx/>
                  <a:latin typeface="Segoe Pro" panose="020B0502040504020203" pitchFamily="34" charset="0"/>
                  <a:ea typeface="+mn-ea"/>
                  <a:cs typeface="+mn-cs"/>
                </a:rPr>
                <a:t>Q</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5" name="Rectangle 28">
              <a:extLst>
                <a:ext uri="{FF2B5EF4-FFF2-40B4-BE49-F238E27FC236}">
                  <a16:creationId xmlns:a16="http://schemas.microsoft.com/office/drawing/2014/main" id="{A7E1362C-1304-4F74-A563-09044916801A}"/>
                </a:ext>
              </a:extLst>
            </p:cNvPr>
            <p:cNvSpPr>
              <a:spLocks noChangeArrowheads="1"/>
            </p:cNvSpPr>
            <p:nvPr/>
          </p:nvSpPr>
          <p:spPr bwMode="auto">
            <a:xfrm rot="18900000">
              <a:off x="9144000" y="380047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u</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6" name="Rectangle 29">
              <a:extLst>
                <a:ext uri="{FF2B5EF4-FFF2-40B4-BE49-F238E27FC236}">
                  <a16:creationId xmlns:a16="http://schemas.microsoft.com/office/drawing/2014/main" id="{1BA5165E-E47B-4F44-B854-F1B6608D9AD4}"/>
                </a:ext>
              </a:extLst>
            </p:cNvPr>
            <p:cNvSpPr>
              <a:spLocks noChangeArrowheads="1"/>
            </p:cNvSpPr>
            <p:nvPr/>
          </p:nvSpPr>
          <p:spPr bwMode="auto">
            <a:xfrm rot="18900000">
              <a:off x="9185275" y="3754438"/>
              <a:ext cx="11906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7" name="Rectangle 30">
              <a:extLst>
                <a:ext uri="{FF2B5EF4-FFF2-40B4-BE49-F238E27FC236}">
                  <a16:creationId xmlns:a16="http://schemas.microsoft.com/office/drawing/2014/main" id="{3B628930-6CB1-4870-8808-CEE7DB2276FB}"/>
                </a:ext>
              </a:extLst>
            </p:cNvPr>
            <p:cNvSpPr>
              <a:spLocks noChangeArrowheads="1"/>
            </p:cNvSpPr>
            <p:nvPr/>
          </p:nvSpPr>
          <p:spPr bwMode="auto">
            <a:xfrm rot="18900000">
              <a:off x="9229725" y="3722688"/>
              <a:ext cx="1000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r</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31">
              <a:extLst>
                <a:ext uri="{FF2B5EF4-FFF2-40B4-BE49-F238E27FC236}">
                  <a16:creationId xmlns:a16="http://schemas.microsoft.com/office/drawing/2014/main" id="{665A4DAD-BA69-4934-AA75-B53C6B7794B0}"/>
                </a:ext>
              </a:extLst>
            </p:cNvPr>
            <p:cNvSpPr>
              <a:spLocks noChangeArrowheads="1"/>
            </p:cNvSpPr>
            <p:nvPr/>
          </p:nvSpPr>
          <p:spPr bwMode="auto">
            <a:xfrm rot="18900000">
              <a:off x="9259888" y="3689350"/>
              <a:ext cx="11430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y</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30" name="Group 129">
            <a:extLst>
              <a:ext uri="{FF2B5EF4-FFF2-40B4-BE49-F238E27FC236}">
                <a16:creationId xmlns:a16="http://schemas.microsoft.com/office/drawing/2014/main" id="{51F43316-49D8-2042-AA2D-69A9AFB2604A}"/>
              </a:ext>
            </a:extLst>
          </p:cNvPr>
          <p:cNvGrpSpPr/>
          <p:nvPr/>
        </p:nvGrpSpPr>
        <p:grpSpPr>
          <a:xfrm>
            <a:off x="9954103" y="3854684"/>
            <a:ext cx="628650" cy="681037"/>
            <a:chOff x="9415463" y="3697288"/>
            <a:chExt cx="628650" cy="681037"/>
          </a:xfrm>
        </p:grpSpPr>
        <p:grpSp>
          <p:nvGrpSpPr>
            <p:cNvPr id="19" name="Group 18">
              <a:extLst>
                <a:ext uri="{FF2B5EF4-FFF2-40B4-BE49-F238E27FC236}">
                  <a16:creationId xmlns:a16="http://schemas.microsoft.com/office/drawing/2014/main" id="{593A71F5-CCCA-5F45-8915-E271A04C8259}"/>
                </a:ext>
              </a:extLst>
            </p:cNvPr>
            <p:cNvGrpSpPr/>
            <p:nvPr/>
          </p:nvGrpSpPr>
          <p:grpSpPr>
            <a:xfrm>
              <a:off x="9415463" y="3746500"/>
              <a:ext cx="568325" cy="631825"/>
              <a:chOff x="9415463" y="3746500"/>
              <a:chExt cx="568325" cy="631825"/>
            </a:xfrm>
          </p:grpSpPr>
          <p:sp>
            <p:nvSpPr>
              <p:cNvPr id="49" name="Rectangle 32">
                <a:extLst>
                  <a:ext uri="{FF2B5EF4-FFF2-40B4-BE49-F238E27FC236}">
                    <a16:creationId xmlns:a16="http://schemas.microsoft.com/office/drawing/2014/main" id="{20AEAE4F-FB0C-4D90-BDF6-E7A21631AB63}"/>
                  </a:ext>
                </a:extLst>
              </p:cNvPr>
              <p:cNvSpPr>
                <a:spLocks noChangeArrowheads="1"/>
              </p:cNvSpPr>
              <p:nvPr/>
            </p:nvSpPr>
            <p:spPr bwMode="auto">
              <a:xfrm rot="18900000">
                <a:off x="9415463" y="4191000"/>
                <a:ext cx="1285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d</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0" name="Rectangle 33">
                <a:extLst>
                  <a:ext uri="{FF2B5EF4-FFF2-40B4-BE49-F238E27FC236}">
                    <a16:creationId xmlns:a16="http://schemas.microsoft.com/office/drawing/2014/main" id="{7A0AD2E0-B2E6-4E19-8F54-4843E9621E3E}"/>
                  </a:ext>
                </a:extLst>
              </p:cNvPr>
              <p:cNvSpPr>
                <a:spLocks noChangeArrowheads="1"/>
              </p:cNvSpPr>
              <p:nvPr/>
            </p:nvSpPr>
            <p:spPr bwMode="auto">
              <a:xfrm rot="18900000">
                <a:off x="9455150" y="4129088"/>
                <a:ext cx="17303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c2</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 name="Rectangle 34">
                <a:extLst>
                  <a:ext uri="{FF2B5EF4-FFF2-40B4-BE49-F238E27FC236}">
                    <a16:creationId xmlns:a16="http://schemas.microsoft.com/office/drawing/2014/main" id="{9EF0FF83-66C2-4228-925B-689E34A54798}"/>
                  </a:ext>
                </a:extLst>
              </p:cNvPr>
              <p:cNvSpPr>
                <a:spLocks noChangeArrowheads="1"/>
              </p:cNvSpPr>
              <p:nvPr/>
            </p:nvSpPr>
            <p:spPr bwMode="auto">
              <a:xfrm rot="18900000">
                <a:off x="9540875" y="4083050"/>
                <a:ext cx="873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35">
                <a:extLst>
                  <a:ext uri="{FF2B5EF4-FFF2-40B4-BE49-F238E27FC236}">
                    <a16:creationId xmlns:a16="http://schemas.microsoft.com/office/drawing/2014/main" id="{AAF22954-1BD7-4A30-996F-BF91078FD4A6}"/>
                  </a:ext>
                </a:extLst>
              </p:cNvPr>
              <p:cNvSpPr>
                <a:spLocks noChangeArrowheads="1"/>
              </p:cNvSpPr>
              <p:nvPr/>
            </p:nvSpPr>
            <p:spPr bwMode="auto">
              <a:xfrm rot="18900000">
                <a:off x="9558338" y="4052888"/>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8</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3" name="Rectangle 36">
                <a:extLst>
                  <a:ext uri="{FF2B5EF4-FFF2-40B4-BE49-F238E27FC236}">
                    <a16:creationId xmlns:a16="http://schemas.microsoft.com/office/drawing/2014/main" id="{595623AF-9D2D-49B0-9FC4-A0FEE6A5F66B}"/>
                  </a:ext>
                </a:extLst>
              </p:cNvPr>
              <p:cNvSpPr>
                <a:spLocks noChangeArrowheads="1"/>
              </p:cNvSpPr>
              <p:nvPr/>
            </p:nvSpPr>
            <p:spPr bwMode="auto">
              <a:xfrm rot="18900000">
                <a:off x="9601200" y="4016375"/>
                <a:ext cx="10953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x</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4" name="Rectangle 37">
                <a:extLst>
                  <a:ext uri="{FF2B5EF4-FFF2-40B4-BE49-F238E27FC236}">
                    <a16:creationId xmlns:a16="http://schemas.microsoft.com/office/drawing/2014/main" id="{7B468B59-7552-4C0E-9DBC-5721EC9FE64F}"/>
                  </a:ext>
                </a:extLst>
              </p:cNvPr>
              <p:cNvSpPr>
                <a:spLocks noChangeArrowheads="1"/>
              </p:cNvSpPr>
              <p:nvPr/>
            </p:nvSpPr>
            <p:spPr bwMode="auto">
              <a:xfrm rot="18900000">
                <a:off x="9628188" y="3967163"/>
                <a:ext cx="1412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la</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5" name="Rectangle 38">
                <a:extLst>
                  <a:ext uri="{FF2B5EF4-FFF2-40B4-BE49-F238E27FC236}">
                    <a16:creationId xmlns:a16="http://schemas.microsoft.com/office/drawing/2014/main" id="{46131572-A734-4772-B8C6-00F584448386}"/>
                  </a:ext>
                </a:extLst>
              </p:cNvPr>
              <p:cNvSpPr>
                <a:spLocks noChangeArrowheads="1"/>
              </p:cNvSpPr>
              <p:nvPr/>
            </p:nvSpPr>
            <p:spPr bwMode="auto">
              <a:xfrm rot="18900000">
                <a:off x="9694863" y="3927475"/>
                <a:ext cx="1000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r</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6" name="Rectangle 39">
                <a:extLst>
                  <a:ext uri="{FF2B5EF4-FFF2-40B4-BE49-F238E27FC236}">
                    <a16:creationId xmlns:a16="http://schemas.microsoft.com/office/drawing/2014/main" id="{4D19DBAA-1DE7-43A3-A2F3-B3FF5508FE07}"/>
                  </a:ext>
                </a:extLst>
              </p:cNvPr>
              <p:cNvSpPr>
                <a:spLocks noChangeArrowheads="1"/>
              </p:cNvSpPr>
              <p:nvPr/>
            </p:nvSpPr>
            <p:spPr bwMode="auto">
              <a:xfrm rot="18900000">
                <a:off x="9717088" y="3889375"/>
                <a:ext cx="1285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g</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40">
                <a:extLst>
                  <a:ext uri="{FF2B5EF4-FFF2-40B4-BE49-F238E27FC236}">
                    <a16:creationId xmlns:a16="http://schemas.microsoft.com/office/drawing/2014/main" id="{14C0A614-5FE8-4883-99D2-92083AA85EAA}"/>
                  </a:ext>
                </a:extLst>
              </p:cNvPr>
              <p:cNvSpPr>
                <a:spLocks noChangeArrowheads="1"/>
              </p:cNvSpPr>
              <p:nvPr/>
            </p:nvSpPr>
            <p:spPr bwMode="auto">
              <a:xfrm rot="18900000">
                <a:off x="9764713" y="3846513"/>
                <a:ext cx="11906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41">
                <a:extLst>
                  <a:ext uri="{FF2B5EF4-FFF2-40B4-BE49-F238E27FC236}">
                    <a16:creationId xmlns:a16="http://schemas.microsoft.com/office/drawing/2014/main" id="{FA77F6E3-85C5-464D-B749-363C0EA7A959}"/>
                  </a:ext>
                </a:extLst>
              </p:cNvPr>
              <p:cNvSpPr>
                <a:spLocks noChangeArrowheads="1"/>
              </p:cNvSpPr>
              <p:nvPr/>
            </p:nvSpPr>
            <p:spPr bwMode="auto">
              <a:xfrm rot="18900000">
                <a:off x="9809163" y="3811588"/>
                <a:ext cx="1047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42">
                <a:extLst>
                  <a:ext uri="{FF2B5EF4-FFF2-40B4-BE49-F238E27FC236}">
                    <a16:creationId xmlns:a16="http://schemas.microsoft.com/office/drawing/2014/main" id="{030021EA-48FA-4808-942F-16930B8B742F}"/>
                  </a:ext>
                </a:extLst>
              </p:cNvPr>
              <p:cNvSpPr>
                <a:spLocks noChangeArrowheads="1"/>
              </p:cNvSpPr>
              <p:nvPr/>
            </p:nvSpPr>
            <p:spPr bwMode="auto">
              <a:xfrm rot="18900000">
                <a:off x="9836150" y="3784600"/>
                <a:ext cx="1047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1</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43">
                <a:extLst>
                  <a:ext uri="{FF2B5EF4-FFF2-40B4-BE49-F238E27FC236}">
                    <a16:creationId xmlns:a16="http://schemas.microsoft.com/office/drawing/2014/main" id="{697924C6-DE96-4697-AB2F-B1B995B46352}"/>
                  </a:ext>
                </a:extLst>
              </p:cNvPr>
              <p:cNvSpPr>
                <a:spLocks noChangeArrowheads="1"/>
              </p:cNvSpPr>
              <p:nvPr/>
            </p:nvSpPr>
            <p:spPr bwMode="auto">
              <a:xfrm rot="18900000">
                <a:off x="9859963" y="374650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61" name="Rectangle 44">
              <a:extLst>
                <a:ext uri="{FF2B5EF4-FFF2-40B4-BE49-F238E27FC236}">
                  <a16:creationId xmlns:a16="http://schemas.microsoft.com/office/drawing/2014/main" id="{57128046-F156-41F7-9411-11B18DD37FE7}"/>
                </a:ext>
              </a:extLst>
            </p:cNvPr>
            <p:cNvSpPr>
              <a:spLocks noChangeArrowheads="1"/>
            </p:cNvSpPr>
            <p:nvPr/>
          </p:nvSpPr>
          <p:spPr bwMode="auto">
            <a:xfrm rot="18900000">
              <a:off x="9898063" y="3697288"/>
              <a:ext cx="14605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N</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39" name="Group 38">
            <a:extLst>
              <a:ext uri="{FF2B5EF4-FFF2-40B4-BE49-F238E27FC236}">
                <a16:creationId xmlns:a16="http://schemas.microsoft.com/office/drawing/2014/main" id="{05AA4133-5649-0747-8610-880E35051291}"/>
              </a:ext>
            </a:extLst>
          </p:cNvPr>
          <p:cNvGrpSpPr/>
          <p:nvPr/>
        </p:nvGrpSpPr>
        <p:grpSpPr>
          <a:xfrm>
            <a:off x="10422882" y="3854684"/>
            <a:ext cx="646112" cy="690562"/>
            <a:chOff x="10094913" y="3697288"/>
            <a:chExt cx="646112" cy="690562"/>
          </a:xfrm>
        </p:grpSpPr>
        <p:grpSp>
          <p:nvGrpSpPr>
            <p:cNvPr id="18" name="Group 17">
              <a:extLst>
                <a:ext uri="{FF2B5EF4-FFF2-40B4-BE49-F238E27FC236}">
                  <a16:creationId xmlns:a16="http://schemas.microsoft.com/office/drawing/2014/main" id="{1DD06AAE-3307-394C-AD6B-A92C3A7E1273}"/>
                </a:ext>
              </a:extLst>
            </p:cNvPr>
            <p:cNvGrpSpPr/>
            <p:nvPr/>
          </p:nvGrpSpPr>
          <p:grpSpPr>
            <a:xfrm>
              <a:off x="10094913" y="3746500"/>
              <a:ext cx="582612" cy="641350"/>
              <a:chOff x="10094913" y="3746500"/>
              <a:chExt cx="582612" cy="641350"/>
            </a:xfrm>
          </p:grpSpPr>
          <p:sp>
            <p:nvSpPr>
              <p:cNvPr id="62" name="Rectangle 45">
                <a:extLst>
                  <a:ext uri="{FF2B5EF4-FFF2-40B4-BE49-F238E27FC236}">
                    <a16:creationId xmlns:a16="http://schemas.microsoft.com/office/drawing/2014/main" id="{A64078AC-A7F7-4800-A6E3-8D03D441B705}"/>
                  </a:ext>
                </a:extLst>
              </p:cNvPr>
              <p:cNvSpPr>
                <a:spLocks noChangeArrowheads="1"/>
              </p:cNvSpPr>
              <p:nvPr/>
            </p:nvSpPr>
            <p:spPr bwMode="auto">
              <a:xfrm rot="18900000">
                <a:off x="10094913" y="4200525"/>
                <a:ext cx="1285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d</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Rectangle 46">
                <a:extLst>
                  <a:ext uri="{FF2B5EF4-FFF2-40B4-BE49-F238E27FC236}">
                    <a16:creationId xmlns:a16="http://schemas.microsoft.com/office/drawing/2014/main" id="{29FB4846-D155-49A9-89C3-21FC9E4B3021}"/>
                  </a:ext>
                </a:extLst>
              </p:cNvPr>
              <p:cNvSpPr>
                <a:spLocks noChangeArrowheads="1"/>
              </p:cNvSpPr>
              <p:nvPr/>
            </p:nvSpPr>
            <p:spPr bwMode="auto">
              <a:xfrm rot="18900000">
                <a:off x="10134600" y="4143375"/>
                <a:ext cx="17303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c2</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4" name="Rectangle 47">
                <a:extLst>
                  <a:ext uri="{FF2B5EF4-FFF2-40B4-BE49-F238E27FC236}">
                    <a16:creationId xmlns:a16="http://schemas.microsoft.com/office/drawing/2014/main" id="{48FDC7C5-9758-4A79-846F-6244467E9F55}"/>
                  </a:ext>
                </a:extLst>
              </p:cNvPr>
              <p:cNvSpPr>
                <a:spLocks noChangeArrowheads="1"/>
              </p:cNvSpPr>
              <p:nvPr/>
            </p:nvSpPr>
            <p:spPr bwMode="auto">
              <a:xfrm rot="18900000">
                <a:off x="10225088" y="4097338"/>
                <a:ext cx="873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5" name="Rectangle 48">
                <a:extLst>
                  <a:ext uri="{FF2B5EF4-FFF2-40B4-BE49-F238E27FC236}">
                    <a16:creationId xmlns:a16="http://schemas.microsoft.com/office/drawing/2014/main" id="{8380A33A-0898-4319-B6C0-DF5E646D2A70}"/>
                  </a:ext>
                </a:extLst>
              </p:cNvPr>
              <p:cNvSpPr>
                <a:spLocks noChangeArrowheads="1"/>
              </p:cNvSpPr>
              <p:nvPr/>
            </p:nvSpPr>
            <p:spPr bwMode="auto">
              <a:xfrm rot="18900000">
                <a:off x="10239375" y="4065588"/>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8</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6" name="Rectangle 49">
                <a:extLst>
                  <a:ext uri="{FF2B5EF4-FFF2-40B4-BE49-F238E27FC236}">
                    <a16:creationId xmlns:a16="http://schemas.microsoft.com/office/drawing/2014/main" id="{5450CEBF-63FE-4EB3-ACCB-540883E3D8F0}"/>
                  </a:ext>
                </a:extLst>
              </p:cNvPr>
              <p:cNvSpPr>
                <a:spLocks noChangeArrowheads="1"/>
              </p:cNvSpPr>
              <p:nvPr/>
            </p:nvSpPr>
            <p:spPr bwMode="auto">
              <a:xfrm rot="18900000">
                <a:off x="10280650" y="4029075"/>
                <a:ext cx="10953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x</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7" name="Rectangle 50">
                <a:extLst>
                  <a:ext uri="{FF2B5EF4-FFF2-40B4-BE49-F238E27FC236}">
                    <a16:creationId xmlns:a16="http://schemas.microsoft.com/office/drawing/2014/main" id="{AE68B4C1-9A93-43F1-8B51-943C1D5DFB76}"/>
                  </a:ext>
                </a:extLst>
              </p:cNvPr>
              <p:cNvSpPr>
                <a:spLocks noChangeArrowheads="1"/>
              </p:cNvSpPr>
              <p:nvPr/>
            </p:nvSpPr>
            <p:spPr bwMode="auto">
              <a:xfrm rot="18900000">
                <a:off x="10312400" y="3979863"/>
                <a:ext cx="1412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la</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8" name="Rectangle 51">
                <a:extLst>
                  <a:ext uri="{FF2B5EF4-FFF2-40B4-BE49-F238E27FC236}">
                    <a16:creationId xmlns:a16="http://schemas.microsoft.com/office/drawing/2014/main" id="{41B98ECF-03F8-4B88-8D02-B866128C0CC4}"/>
                  </a:ext>
                </a:extLst>
              </p:cNvPr>
              <p:cNvSpPr>
                <a:spLocks noChangeArrowheads="1"/>
              </p:cNvSpPr>
              <p:nvPr/>
            </p:nvSpPr>
            <p:spPr bwMode="auto">
              <a:xfrm rot="18900000">
                <a:off x="10374313" y="3937000"/>
                <a:ext cx="1000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r</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9" name="Rectangle 52">
                <a:extLst>
                  <a:ext uri="{FF2B5EF4-FFF2-40B4-BE49-F238E27FC236}">
                    <a16:creationId xmlns:a16="http://schemas.microsoft.com/office/drawing/2014/main" id="{7EBF89A1-51EB-49B4-A260-3B3ACA6183CC}"/>
                  </a:ext>
                </a:extLst>
              </p:cNvPr>
              <p:cNvSpPr>
                <a:spLocks noChangeArrowheads="1"/>
              </p:cNvSpPr>
              <p:nvPr/>
            </p:nvSpPr>
            <p:spPr bwMode="auto">
              <a:xfrm rot="18900000">
                <a:off x="10396538" y="3898900"/>
                <a:ext cx="1285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g</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0" name="Rectangle 53">
                <a:extLst>
                  <a:ext uri="{FF2B5EF4-FFF2-40B4-BE49-F238E27FC236}">
                    <a16:creationId xmlns:a16="http://schemas.microsoft.com/office/drawing/2014/main" id="{C79E0696-0AD0-47FD-B428-77B939E2AFB5}"/>
                  </a:ext>
                </a:extLst>
              </p:cNvPr>
              <p:cNvSpPr>
                <a:spLocks noChangeArrowheads="1"/>
              </p:cNvSpPr>
              <p:nvPr/>
            </p:nvSpPr>
            <p:spPr bwMode="auto">
              <a:xfrm rot="18900000">
                <a:off x="10444163" y="3860800"/>
                <a:ext cx="11906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 name="Rectangle 54">
                <a:extLst>
                  <a:ext uri="{FF2B5EF4-FFF2-40B4-BE49-F238E27FC236}">
                    <a16:creationId xmlns:a16="http://schemas.microsoft.com/office/drawing/2014/main" id="{19504347-B145-4F37-8DA9-D78E7A5186BA}"/>
                  </a:ext>
                </a:extLst>
              </p:cNvPr>
              <p:cNvSpPr>
                <a:spLocks noChangeArrowheads="1"/>
              </p:cNvSpPr>
              <p:nvPr/>
            </p:nvSpPr>
            <p:spPr bwMode="auto">
              <a:xfrm rot="18900000">
                <a:off x="10488613" y="3825875"/>
                <a:ext cx="1047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55">
                <a:extLst>
                  <a:ext uri="{FF2B5EF4-FFF2-40B4-BE49-F238E27FC236}">
                    <a16:creationId xmlns:a16="http://schemas.microsoft.com/office/drawing/2014/main" id="{F6304C05-8D78-4801-A184-B0077AEE233F}"/>
                  </a:ext>
                </a:extLst>
              </p:cNvPr>
              <p:cNvSpPr>
                <a:spLocks noChangeArrowheads="1"/>
              </p:cNvSpPr>
              <p:nvPr/>
            </p:nvSpPr>
            <p:spPr bwMode="auto">
              <a:xfrm rot="18900000">
                <a:off x="10512425" y="378777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3</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56">
                <a:extLst>
                  <a:ext uri="{FF2B5EF4-FFF2-40B4-BE49-F238E27FC236}">
                    <a16:creationId xmlns:a16="http://schemas.microsoft.com/office/drawing/2014/main" id="{15533A17-B939-46D1-9927-F85DFC5A3D20}"/>
                  </a:ext>
                </a:extLst>
              </p:cNvPr>
              <p:cNvSpPr>
                <a:spLocks noChangeArrowheads="1"/>
              </p:cNvSpPr>
              <p:nvPr/>
            </p:nvSpPr>
            <p:spPr bwMode="auto">
              <a:xfrm rot="18900000">
                <a:off x="10553700" y="374650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74" name="Rectangle 57">
              <a:extLst>
                <a:ext uri="{FF2B5EF4-FFF2-40B4-BE49-F238E27FC236}">
                  <a16:creationId xmlns:a16="http://schemas.microsoft.com/office/drawing/2014/main" id="{949479F1-B3A8-4257-BE20-1DF4F64FE644}"/>
                </a:ext>
              </a:extLst>
            </p:cNvPr>
            <p:cNvSpPr>
              <a:spLocks noChangeArrowheads="1"/>
            </p:cNvSpPr>
            <p:nvPr/>
          </p:nvSpPr>
          <p:spPr bwMode="auto">
            <a:xfrm rot="18900000">
              <a:off x="10594975" y="3697288"/>
              <a:ext cx="14605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N</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3" name="Group 22">
            <a:extLst>
              <a:ext uri="{FF2B5EF4-FFF2-40B4-BE49-F238E27FC236}">
                <a16:creationId xmlns:a16="http://schemas.microsoft.com/office/drawing/2014/main" id="{7738D8B8-1461-9A48-9C24-61087015B503}"/>
              </a:ext>
            </a:extLst>
          </p:cNvPr>
          <p:cNvGrpSpPr/>
          <p:nvPr/>
        </p:nvGrpSpPr>
        <p:grpSpPr>
          <a:xfrm>
            <a:off x="10907728" y="3854684"/>
            <a:ext cx="646112" cy="693737"/>
            <a:chOff x="10771188" y="3697288"/>
            <a:chExt cx="646112" cy="693737"/>
          </a:xfrm>
        </p:grpSpPr>
        <p:grpSp>
          <p:nvGrpSpPr>
            <p:cNvPr id="17" name="Group 16">
              <a:extLst>
                <a:ext uri="{FF2B5EF4-FFF2-40B4-BE49-F238E27FC236}">
                  <a16:creationId xmlns:a16="http://schemas.microsoft.com/office/drawing/2014/main" id="{FECAD202-51F0-9443-8A89-A80EC5FA221A}"/>
                </a:ext>
              </a:extLst>
            </p:cNvPr>
            <p:cNvGrpSpPr/>
            <p:nvPr/>
          </p:nvGrpSpPr>
          <p:grpSpPr>
            <a:xfrm>
              <a:off x="10771188" y="3746500"/>
              <a:ext cx="585787" cy="644525"/>
              <a:chOff x="10771188" y="3746500"/>
              <a:chExt cx="585787" cy="644525"/>
            </a:xfrm>
          </p:grpSpPr>
          <p:sp>
            <p:nvSpPr>
              <p:cNvPr id="75" name="Rectangle 58">
                <a:extLst>
                  <a:ext uri="{FF2B5EF4-FFF2-40B4-BE49-F238E27FC236}">
                    <a16:creationId xmlns:a16="http://schemas.microsoft.com/office/drawing/2014/main" id="{5F41F36A-67B8-46D8-A836-096F73CB452B}"/>
                  </a:ext>
                </a:extLst>
              </p:cNvPr>
              <p:cNvSpPr>
                <a:spLocks noChangeArrowheads="1"/>
              </p:cNvSpPr>
              <p:nvPr/>
            </p:nvSpPr>
            <p:spPr bwMode="auto">
              <a:xfrm rot="18900000">
                <a:off x="10771188" y="4203700"/>
                <a:ext cx="1285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d</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6" name="Rectangle 59">
                <a:extLst>
                  <a:ext uri="{FF2B5EF4-FFF2-40B4-BE49-F238E27FC236}">
                    <a16:creationId xmlns:a16="http://schemas.microsoft.com/office/drawing/2014/main" id="{0B9B6699-DD21-40C7-AA35-0B606E7CFF32}"/>
                  </a:ext>
                </a:extLst>
              </p:cNvPr>
              <p:cNvSpPr>
                <a:spLocks noChangeArrowheads="1"/>
              </p:cNvSpPr>
              <p:nvPr/>
            </p:nvSpPr>
            <p:spPr bwMode="auto">
              <a:xfrm rot="18900000">
                <a:off x="10809288" y="4143375"/>
                <a:ext cx="17303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c2</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7" name="Rectangle 60">
                <a:extLst>
                  <a:ext uri="{FF2B5EF4-FFF2-40B4-BE49-F238E27FC236}">
                    <a16:creationId xmlns:a16="http://schemas.microsoft.com/office/drawing/2014/main" id="{D7CADB9E-F4C5-49C4-9257-D8CB6BFE4D46}"/>
                  </a:ext>
                </a:extLst>
              </p:cNvPr>
              <p:cNvSpPr>
                <a:spLocks noChangeArrowheads="1"/>
              </p:cNvSpPr>
              <p:nvPr/>
            </p:nvSpPr>
            <p:spPr bwMode="auto">
              <a:xfrm rot="18900000">
                <a:off x="10895013" y="4102100"/>
                <a:ext cx="873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8" name="Rectangle 61">
                <a:extLst>
                  <a:ext uri="{FF2B5EF4-FFF2-40B4-BE49-F238E27FC236}">
                    <a16:creationId xmlns:a16="http://schemas.microsoft.com/office/drawing/2014/main" id="{68E5D3C7-7A5A-4C33-8779-B01AA8CAD749}"/>
                  </a:ext>
                </a:extLst>
              </p:cNvPr>
              <p:cNvSpPr>
                <a:spLocks noChangeArrowheads="1"/>
              </p:cNvSpPr>
              <p:nvPr/>
            </p:nvSpPr>
            <p:spPr bwMode="auto">
              <a:xfrm rot="18900000">
                <a:off x="10909300" y="407035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505050"/>
                    </a:solidFill>
                    <a:effectLst/>
                    <a:uLnTx/>
                    <a:uFillTx/>
                    <a:latin typeface="Segoe Pro" panose="020B0502040504020203" pitchFamily="34" charset="0"/>
                    <a:ea typeface="+mn-ea"/>
                    <a:cs typeface="+mn-cs"/>
                  </a:rPr>
                  <a:t>8</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9" name="Rectangle 62">
                <a:extLst>
                  <a:ext uri="{FF2B5EF4-FFF2-40B4-BE49-F238E27FC236}">
                    <a16:creationId xmlns:a16="http://schemas.microsoft.com/office/drawing/2014/main" id="{C4F394DA-579C-4AC3-B070-B949B63E6AD5}"/>
                  </a:ext>
                </a:extLst>
              </p:cNvPr>
              <p:cNvSpPr>
                <a:spLocks noChangeArrowheads="1"/>
              </p:cNvSpPr>
              <p:nvPr/>
            </p:nvSpPr>
            <p:spPr bwMode="auto">
              <a:xfrm rot="18900000">
                <a:off x="10956925" y="4033838"/>
                <a:ext cx="10953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x</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0" name="Rectangle 63">
                <a:extLst>
                  <a:ext uri="{FF2B5EF4-FFF2-40B4-BE49-F238E27FC236}">
                    <a16:creationId xmlns:a16="http://schemas.microsoft.com/office/drawing/2014/main" id="{923BEA3E-502E-48CD-91DB-A14B5D378805}"/>
                  </a:ext>
                </a:extLst>
              </p:cNvPr>
              <p:cNvSpPr>
                <a:spLocks noChangeArrowheads="1"/>
              </p:cNvSpPr>
              <p:nvPr/>
            </p:nvSpPr>
            <p:spPr bwMode="auto">
              <a:xfrm rot="18900000">
                <a:off x="10983913" y="3984625"/>
                <a:ext cx="1412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la</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1" name="Rectangle 64">
                <a:extLst>
                  <a:ext uri="{FF2B5EF4-FFF2-40B4-BE49-F238E27FC236}">
                    <a16:creationId xmlns:a16="http://schemas.microsoft.com/office/drawing/2014/main" id="{500E46E1-A2C6-4E16-A238-A1FA8B3890D0}"/>
                  </a:ext>
                </a:extLst>
              </p:cNvPr>
              <p:cNvSpPr>
                <a:spLocks noChangeArrowheads="1"/>
              </p:cNvSpPr>
              <p:nvPr/>
            </p:nvSpPr>
            <p:spPr bwMode="auto">
              <a:xfrm rot="18900000">
                <a:off x="11049000" y="3941763"/>
                <a:ext cx="1000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r</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2" name="Rectangle 65">
                <a:extLst>
                  <a:ext uri="{FF2B5EF4-FFF2-40B4-BE49-F238E27FC236}">
                    <a16:creationId xmlns:a16="http://schemas.microsoft.com/office/drawing/2014/main" id="{7E748573-1A68-443A-B485-123DB230EB29}"/>
                  </a:ext>
                </a:extLst>
              </p:cNvPr>
              <p:cNvSpPr>
                <a:spLocks noChangeArrowheads="1"/>
              </p:cNvSpPr>
              <p:nvPr/>
            </p:nvSpPr>
            <p:spPr bwMode="auto">
              <a:xfrm rot="18900000">
                <a:off x="11071225" y="3902075"/>
                <a:ext cx="1285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g</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3" name="Rectangle 66">
                <a:extLst>
                  <a:ext uri="{FF2B5EF4-FFF2-40B4-BE49-F238E27FC236}">
                    <a16:creationId xmlns:a16="http://schemas.microsoft.com/office/drawing/2014/main" id="{134AA1DC-4A39-4A78-A43C-96730AA0A14A}"/>
                  </a:ext>
                </a:extLst>
              </p:cNvPr>
              <p:cNvSpPr>
                <a:spLocks noChangeArrowheads="1"/>
              </p:cNvSpPr>
              <p:nvPr/>
            </p:nvSpPr>
            <p:spPr bwMode="auto">
              <a:xfrm rot="18900000">
                <a:off x="11118850" y="3860800"/>
                <a:ext cx="11906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4" name="Rectangle 67">
                <a:extLst>
                  <a:ext uri="{FF2B5EF4-FFF2-40B4-BE49-F238E27FC236}">
                    <a16:creationId xmlns:a16="http://schemas.microsoft.com/office/drawing/2014/main" id="{1F61A435-3063-44AC-9C69-69963E120845}"/>
                  </a:ext>
                </a:extLst>
              </p:cNvPr>
              <p:cNvSpPr>
                <a:spLocks noChangeArrowheads="1"/>
              </p:cNvSpPr>
              <p:nvPr/>
            </p:nvSpPr>
            <p:spPr bwMode="auto">
              <a:xfrm rot="18900000">
                <a:off x="11163300" y="3830638"/>
                <a:ext cx="1047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5" name="Rectangle 68">
                <a:extLst>
                  <a:ext uri="{FF2B5EF4-FFF2-40B4-BE49-F238E27FC236}">
                    <a16:creationId xmlns:a16="http://schemas.microsoft.com/office/drawing/2014/main" id="{DE2FB8E9-2941-4357-92EB-C28B54A9C2FD}"/>
                  </a:ext>
                </a:extLst>
              </p:cNvPr>
              <p:cNvSpPr>
                <a:spLocks noChangeArrowheads="1"/>
              </p:cNvSpPr>
              <p:nvPr/>
            </p:nvSpPr>
            <p:spPr bwMode="auto">
              <a:xfrm rot="18900000">
                <a:off x="11191875" y="378777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6</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6" name="Rectangle 69">
                <a:extLst>
                  <a:ext uri="{FF2B5EF4-FFF2-40B4-BE49-F238E27FC236}">
                    <a16:creationId xmlns:a16="http://schemas.microsoft.com/office/drawing/2014/main" id="{6C52A1EB-5F04-4E1E-8A19-23A7F837D137}"/>
                  </a:ext>
                </a:extLst>
              </p:cNvPr>
              <p:cNvSpPr>
                <a:spLocks noChangeArrowheads="1"/>
              </p:cNvSpPr>
              <p:nvPr/>
            </p:nvSpPr>
            <p:spPr bwMode="auto">
              <a:xfrm rot="18900000">
                <a:off x="11233150" y="374650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87" name="Rectangle 70">
              <a:extLst>
                <a:ext uri="{FF2B5EF4-FFF2-40B4-BE49-F238E27FC236}">
                  <a16:creationId xmlns:a16="http://schemas.microsoft.com/office/drawing/2014/main" id="{FBABA565-B69D-4622-80E0-99989988E7E4}"/>
                </a:ext>
              </a:extLst>
            </p:cNvPr>
            <p:cNvSpPr>
              <a:spLocks noChangeArrowheads="1"/>
            </p:cNvSpPr>
            <p:nvPr/>
          </p:nvSpPr>
          <p:spPr bwMode="auto">
            <a:xfrm rot="18900000">
              <a:off x="11271250" y="3697288"/>
              <a:ext cx="14605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N</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88" name="Rectangle 71">
            <a:extLst>
              <a:ext uri="{FF2B5EF4-FFF2-40B4-BE49-F238E27FC236}">
                <a16:creationId xmlns:a16="http://schemas.microsoft.com/office/drawing/2014/main" id="{32CFBBD5-4237-477B-A6B0-F219E40DF202}"/>
              </a:ext>
            </a:extLst>
          </p:cNvPr>
          <p:cNvSpPr>
            <a:spLocks noChangeArrowheads="1"/>
          </p:cNvSpPr>
          <p:nvPr/>
        </p:nvSpPr>
        <p:spPr bwMode="auto">
          <a:xfrm>
            <a:off x="6637338" y="3745146"/>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9" name="Rectangle 72">
            <a:extLst>
              <a:ext uri="{FF2B5EF4-FFF2-40B4-BE49-F238E27FC236}">
                <a16:creationId xmlns:a16="http://schemas.microsoft.com/office/drawing/2014/main" id="{03F021AF-05C0-4C68-991E-707326D55ACA}"/>
              </a:ext>
            </a:extLst>
          </p:cNvPr>
          <p:cNvSpPr>
            <a:spLocks noChangeArrowheads="1"/>
          </p:cNvSpPr>
          <p:nvPr/>
        </p:nvSpPr>
        <p:spPr bwMode="auto">
          <a:xfrm>
            <a:off x="6691313" y="3745146"/>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0" name="Rectangle 73">
            <a:extLst>
              <a:ext uri="{FF2B5EF4-FFF2-40B4-BE49-F238E27FC236}">
                <a16:creationId xmlns:a16="http://schemas.microsoft.com/office/drawing/2014/main" id="{E3C3C6FF-6D0F-4E56-8ADC-86599BE561D2}"/>
              </a:ext>
            </a:extLst>
          </p:cNvPr>
          <p:cNvSpPr>
            <a:spLocks noChangeArrowheads="1"/>
          </p:cNvSpPr>
          <p:nvPr/>
        </p:nvSpPr>
        <p:spPr bwMode="auto">
          <a:xfrm>
            <a:off x="6596063" y="3570521"/>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1" name="Rectangle 74">
            <a:extLst>
              <a:ext uri="{FF2B5EF4-FFF2-40B4-BE49-F238E27FC236}">
                <a16:creationId xmlns:a16="http://schemas.microsoft.com/office/drawing/2014/main" id="{DD9C35FF-368B-4DD1-9813-A8C3F5606C8E}"/>
              </a:ext>
            </a:extLst>
          </p:cNvPr>
          <p:cNvSpPr>
            <a:spLocks noChangeArrowheads="1"/>
          </p:cNvSpPr>
          <p:nvPr/>
        </p:nvSpPr>
        <p:spPr bwMode="auto">
          <a:xfrm>
            <a:off x="6650038" y="3570521"/>
            <a:ext cx="1047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1</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2" name="Rectangle 75">
            <a:extLst>
              <a:ext uri="{FF2B5EF4-FFF2-40B4-BE49-F238E27FC236}">
                <a16:creationId xmlns:a16="http://schemas.microsoft.com/office/drawing/2014/main" id="{253B7A80-3955-456E-9FD5-5CBCE0A68AF2}"/>
              </a:ext>
            </a:extLst>
          </p:cNvPr>
          <p:cNvSpPr>
            <a:spLocks noChangeArrowheads="1"/>
          </p:cNvSpPr>
          <p:nvPr/>
        </p:nvSpPr>
        <p:spPr bwMode="auto">
          <a:xfrm>
            <a:off x="6691313" y="3570521"/>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3" name="Rectangle 76">
            <a:extLst>
              <a:ext uri="{FF2B5EF4-FFF2-40B4-BE49-F238E27FC236}">
                <a16:creationId xmlns:a16="http://schemas.microsoft.com/office/drawing/2014/main" id="{1A300106-EA4D-422A-9F39-2C2FC1AD3216}"/>
              </a:ext>
            </a:extLst>
          </p:cNvPr>
          <p:cNvSpPr>
            <a:spLocks noChangeArrowheads="1"/>
          </p:cNvSpPr>
          <p:nvPr/>
        </p:nvSpPr>
        <p:spPr bwMode="auto">
          <a:xfrm>
            <a:off x="6577013" y="3397484"/>
            <a:ext cx="18256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$2</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4" name="Rectangle 77">
            <a:extLst>
              <a:ext uri="{FF2B5EF4-FFF2-40B4-BE49-F238E27FC236}">
                <a16:creationId xmlns:a16="http://schemas.microsoft.com/office/drawing/2014/main" id="{BBF64E0E-7031-4BFF-A1A3-F8BF216DFC54}"/>
              </a:ext>
            </a:extLst>
          </p:cNvPr>
          <p:cNvSpPr>
            <a:spLocks noChangeArrowheads="1"/>
          </p:cNvSpPr>
          <p:nvPr/>
        </p:nvSpPr>
        <p:spPr bwMode="auto">
          <a:xfrm>
            <a:off x="6691313" y="3397484"/>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78">
            <a:extLst>
              <a:ext uri="{FF2B5EF4-FFF2-40B4-BE49-F238E27FC236}">
                <a16:creationId xmlns:a16="http://schemas.microsoft.com/office/drawing/2014/main" id="{FE275053-CF78-4337-BD9D-063A3B59D9C3}"/>
              </a:ext>
            </a:extLst>
          </p:cNvPr>
          <p:cNvSpPr>
            <a:spLocks noChangeArrowheads="1"/>
          </p:cNvSpPr>
          <p:nvPr/>
        </p:nvSpPr>
        <p:spPr bwMode="auto">
          <a:xfrm>
            <a:off x="6577013" y="3224446"/>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79">
            <a:extLst>
              <a:ext uri="{FF2B5EF4-FFF2-40B4-BE49-F238E27FC236}">
                <a16:creationId xmlns:a16="http://schemas.microsoft.com/office/drawing/2014/main" id="{12B5BDA9-7318-43AE-BAF0-00A5A52118D1}"/>
              </a:ext>
            </a:extLst>
          </p:cNvPr>
          <p:cNvSpPr>
            <a:spLocks noChangeArrowheads="1"/>
          </p:cNvSpPr>
          <p:nvPr/>
        </p:nvSpPr>
        <p:spPr bwMode="auto">
          <a:xfrm>
            <a:off x="6637338" y="3224446"/>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3</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7" name="Rectangle 80">
            <a:extLst>
              <a:ext uri="{FF2B5EF4-FFF2-40B4-BE49-F238E27FC236}">
                <a16:creationId xmlns:a16="http://schemas.microsoft.com/office/drawing/2014/main" id="{9D76F6CB-B02A-4FC1-B240-FFF16DB4F9D8}"/>
              </a:ext>
            </a:extLst>
          </p:cNvPr>
          <p:cNvSpPr>
            <a:spLocks noChangeArrowheads="1"/>
          </p:cNvSpPr>
          <p:nvPr/>
        </p:nvSpPr>
        <p:spPr bwMode="auto">
          <a:xfrm>
            <a:off x="6691313" y="3224446"/>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Rectangle 81">
            <a:extLst>
              <a:ext uri="{FF2B5EF4-FFF2-40B4-BE49-F238E27FC236}">
                <a16:creationId xmlns:a16="http://schemas.microsoft.com/office/drawing/2014/main" id="{660817EC-9A44-45F6-8754-482FF740BF36}"/>
              </a:ext>
            </a:extLst>
          </p:cNvPr>
          <p:cNvSpPr>
            <a:spLocks noChangeArrowheads="1"/>
          </p:cNvSpPr>
          <p:nvPr/>
        </p:nvSpPr>
        <p:spPr bwMode="auto">
          <a:xfrm>
            <a:off x="6572250" y="3054584"/>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Rectangle 82">
            <a:extLst>
              <a:ext uri="{FF2B5EF4-FFF2-40B4-BE49-F238E27FC236}">
                <a16:creationId xmlns:a16="http://schemas.microsoft.com/office/drawing/2014/main" id="{094CE4D1-52B6-4BE5-AF62-8C2B044AC7CB}"/>
              </a:ext>
            </a:extLst>
          </p:cNvPr>
          <p:cNvSpPr>
            <a:spLocks noChangeArrowheads="1"/>
          </p:cNvSpPr>
          <p:nvPr/>
        </p:nvSpPr>
        <p:spPr bwMode="auto">
          <a:xfrm>
            <a:off x="6632575" y="3054584"/>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4</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0" name="Rectangle 83">
            <a:extLst>
              <a:ext uri="{FF2B5EF4-FFF2-40B4-BE49-F238E27FC236}">
                <a16:creationId xmlns:a16="http://schemas.microsoft.com/office/drawing/2014/main" id="{FE814642-753B-4B4A-AAD8-789E3FA2867C}"/>
              </a:ext>
            </a:extLst>
          </p:cNvPr>
          <p:cNvSpPr>
            <a:spLocks noChangeArrowheads="1"/>
          </p:cNvSpPr>
          <p:nvPr/>
        </p:nvSpPr>
        <p:spPr bwMode="auto">
          <a:xfrm>
            <a:off x="6691313" y="3054584"/>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Rectangle 84">
            <a:extLst>
              <a:ext uri="{FF2B5EF4-FFF2-40B4-BE49-F238E27FC236}">
                <a16:creationId xmlns:a16="http://schemas.microsoft.com/office/drawing/2014/main" id="{98C2B87E-4BFE-4A0D-83FD-BB6EBF98564F}"/>
              </a:ext>
            </a:extLst>
          </p:cNvPr>
          <p:cNvSpPr>
            <a:spLocks noChangeArrowheads="1"/>
          </p:cNvSpPr>
          <p:nvPr/>
        </p:nvSpPr>
        <p:spPr bwMode="auto">
          <a:xfrm>
            <a:off x="6581775" y="2881546"/>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2" name="Rectangle 85">
            <a:extLst>
              <a:ext uri="{FF2B5EF4-FFF2-40B4-BE49-F238E27FC236}">
                <a16:creationId xmlns:a16="http://schemas.microsoft.com/office/drawing/2014/main" id="{9589BA65-CE62-4B28-907D-7DFE38100137}"/>
              </a:ext>
            </a:extLst>
          </p:cNvPr>
          <p:cNvSpPr>
            <a:spLocks noChangeArrowheads="1"/>
          </p:cNvSpPr>
          <p:nvPr/>
        </p:nvSpPr>
        <p:spPr bwMode="auto">
          <a:xfrm>
            <a:off x="6637338" y="2881546"/>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5</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Rectangle 86">
            <a:extLst>
              <a:ext uri="{FF2B5EF4-FFF2-40B4-BE49-F238E27FC236}">
                <a16:creationId xmlns:a16="http://schemas.microsoft.com/office/drawing/2014/main" id="{DCDAF9CF-34D2-4DC0-B856-0192B4F4A7D3}"/>
              </a:ext>
            </a:extLst>
          </p:cNvPr>
          <p:cNvSpPr>
            <a:spLocks noChangeArrowheads="1"/>
          </p:cNvSpPr>
          <p:nvPr/>
        </p:nvSpPr>
        <p:spPr bwMode="auto">
          <a:xfrm>
            <a:off x="6691313" y="2881546"/>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4" name="Rectangle 87">
            <a:extLst>
              <a:ext uri="{FF2B5EF4-FFF2-40B4-BE49-F238E27FC236}">
                <a16:creationId xmlns:a16="http://schemas.microsoft.com/office/drawing/2014/main" id="{D72494BB-6C35-4DEE-A323-84B1374E1847}"/>
              </a:ext>
            </a:extLst>
          </p:cNvPr>
          <p:cNvSpPr>
            <a:spLocks noChangeArrowheads="1"/>
          </p:cNvSpPr>
          <p:nvPr/>
        </p:nvSpPr>
        <p:spPr bwMode="auto">
          <a:xfrm>
            <a:off x="6577013" y="2706921"/>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5" name="Rectangle 88">
            <a:extLst>
              <a:ext uri="{FF2B5EF4-FFF2-40B4-BE49-F238E27FC236}">
                <a16:creationId xmlns:a16="http://schemas.microsoft.com/office/drawing/2014/main" id="{4A06AA0B-AB6F-423F-B3D0-F90FCAFF412B}"/>
              </a:ext>
            </a:extLst>
          </p:cNvPr>
          <p:cNvSpPr>
            <a:spLocks noChangeArrowheads="1"/>
          </p:cNvSpPr>
          <p:nvPr/>
        </p:nvSpPr>
        <p:spPr bwMode="auto">
          <a:xfrm>
            <a:off x="6632575" y="2706921"/>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6</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6" name="Rectangle 89">
            <a:extLst>
              <a:ext uri="{FF2B5EF4-FFF2-40B4-BE49-F238E27FC236}">
                <a16:creationId xmlns:a16="http://schemas.microsoft.com/office/drawing/2014/main" id="{1752F60D-1F7D-4509-AE4D-6408BF699E5E}"/>
              </a:ext>
            </a:extLst>
          </p:cNvPr>
          <p:cNvSpPr>
            <a:spLocks noChangeArrowheads="1"/>
          </p:cNvSpPr>
          <p:nvPr/>
        </p:nvSpPr>
        <p:spPr bwMode="auto">
          <a:xfrm>
            <a:off x="6691313" y="2706921"/>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5" name="Line 98">
            <a:extLst>
              <a:ext uri="{FF2B5EF4-FFF2-40B4-BE49-F238E27FC236}">
                <a16:creationId xmlns:a16="http://schemas.microsoft.com/office/drawing/2014/main" id="{0806E946-92EE-4F56-9D6C-593432606AD2}"/>
              </a:ext>
            </a:extLst>
          </p:cNvPr>
          <p:cNvSpPr>
            <a:spLocks noChangeShapeType="1"/>
          </p:cNvSpPr>
          <p:nvPr/>
        </p:nvSpPr>
        <p:spPr bwMode="auto">
          <a:xfrm>
            <a:off x="6878638" y="3653071"/>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Line 99">
            <a:extLst>
              <a:ext uri="{FF2B5EF4-FFF2-40B4-BE49-F238E27FC236}">
                <a16:creationId xmlns:a16="http://schemas.microsoft.com/office/drawing/2014/main" id="{87A01A49-2A80-4558-BC3B-B7E7CC149BF1}"/>
              </a:ext>
            </a:extLst>
          </p:cNvPr>
          <p:cNvSpPr>
            <a:spLocks noChangeShapeType="1"/>
          </p:cNvSpPr>
          <p:nvPr/>
        </p:nvSpPr>
        <p:spPr bwMode="auto">
          <a:xfrm>
            <a:off x="6878638" y="3480034"/>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Line 100">
            <a:extLst>
              <a:ext uri="{FF2B5EF4-FFF2-40B4-BE49-F238E27FC236}">
                <a16:creationId xmlns:a16="http://schemas.microsoft.com/office/drawing/2014/main" id="{B5AD56FD-C96F-4BE3-9A90-0CB41848F070}"/>
              </a:ext>
            </a:extLst>
          </p:cNvPr>
          <p:cNvSpPr>
            <a:spLocks noChangeShapeType="1"/>
          </p:cNvSpPr>
          <p:nvPr/>
        </p:nvSpPr>
        <p:spPr bwMode="auto">
          <a:xfrm>
            <a:off x="6878638" y="3306996"/>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Line 101">
            <a:extLst>
              <a:ext uri="{FF2B5EF4-FFF2-40B4-BE49-F238E27FC236}">
                <a16:creationId xmlns:a16="http://schemas.microsoft.com/office/drawing/2014/main" id="{8ACF4AEA-D39E-4B54-8226-84677FEAE897}"/>
              </a:ext>
            </a:extLst>
          </p:cNvPr>
          <p:cNvSpPr>
            <a:spLocks noChangeShapeType="1"/>
          </p:cNvSpPr>
          <p:nvPr/>
        </p:nvSpPr>
        <p:spPr bwMode="auto">
          <a:xfrm>
            <a:off x="6878638" y="3132371"/>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Line 102">
            <a:extLst>
              <a:ext uri="{FF2B5EF4-FFF2-40B4-BE49-F238E27FC236}">
                <a16:creationId xmlns:a16="http://schemas.microsoft.com/office/drawing/2014/main" id="{012B9FC5-2C50-4DAF-BD76-6E54C7836FE2}"/>
              </a:ext>
            </a:extLst>
          </p:cNvPr>
          <p:cNvSpPr>
            <a:spLocks noChangeShapeType="1"/>
          </p:cNvSpPr>
          <p:nvPr/>
        </p:nvSpPr>
        <p:spPr bwMode="auto">
          <a:xfrm>
            <a:off x="6878638" y="2959334"/>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Line 103">
            <a:extLst>
              <a:ext uri="{FF2B5EF4-FFF2-40B4-BE49-F238E27FC236}">
                <a16:creationId xmlns:a16="http://schemas.microsoft.com/office/drawing/2014/main" id="{081529F0-E793-439B-A83D-8D9437280C55}"/>
              </a:ext>
            </a:extLst>
          </p:cNvPr>
          <p:cNvSpPr>
            <a:spLocks noChangeShapeType="1"/>
          </p:cNvSpPr>
          <p:nvPr/>
        </p:nvSpPr>
        <p:spPr bwMode="auto">
          <a:xfrm>
            <a:off x="6878638" y="2784709"/>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43" name="Group 142">
            <a:extLst>
              <a:ext uri="{FF2B5EF4-FFF2-40B4-BE49-F238E27FC236}">
                <a16:creationId xmlns:a16="http://schemas.microsoft.com/office/drawing/2014/main" id="{7EFA1EB9-093D-6543-9327-1E3C7F6B37AA}"/>
              </a:ext>
            </a:extLst>
          </p:cNvPr>
          <p:cNvGrpSpPr/>
          <p:nvPr/>
        </p:nvGrpSpPr>
        <p:grpSpPr>
          <a:xfrm>
            <a:off x="6518276" y="1426095"/>
            <a:ext cx="5140324" cy="357188"/>
            <a:chOff x="6518276" y="1643711"/>
            <a:chExt cx="5140324" cy="357188"/>
          </a:xfrm>
        </p:grpSpPr>
        <p:sp>
          <p:nvSpPr>
            <p:cNvPr id="107" name="Rectangle 90">
              <a:extLst>
                <a:ext uri="{FF2B5EF4-FFF2-40B4-BE49-F238E27FC236}">
                  <a16:creationId xmlns:a16="http://schemas.microsoft.com/office/drawing/2014/main" id="{A2870673-2C49-40C5-853F-21A87C092A30}"/>
                </a:ext>
              </a:extLst>
            </p:cNvPr>
            <p:cNvSpPr>
              <a:spLocks noChangeArrowheads="1"/>
            </p:cNvSpPr>
            <p:nvPr/>
          </p:nvSpPr>
          <p:spPr bwMode="auto">
            <a:xfrm>
              <a:off x="6523038" y="1813574"/>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8" name="Rectangle 91">
              <a:extLst>
                <a:ext uri="{FF2B5EF4-FFF2-40B4-BE49-F238E27FC236}">
                  <a16:creationId xmlns:a16="http://schemas.microsoft.com/office/drawing/2014/main" id="{6A78F470-4855-40CF-9BE7-C162D06CA9B8}"/>
                </a:ext>
              </a:extLst>
            </p:cNvPr>
            <p:cNvSpPr>
              <a:spLocks noChangeArrowheads="1"/>
            </p:cNvSpPr>
            <p:nvPr/>
          </p:nvSpPr>
          <p:spPr bwMode="auto">
            <a:xfrm>
              <a:off x="6581775" y="1813574"/>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5</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9" name="Rectangle 92">
              <a:extLst>
                <a:ext uri="{FF2B5EF4-FFF2-40B4-BE49-F238E27FC236}">
                  <a16:creationId xmlns:a16="http://schemas.microsoft.com/office/drawing/2014/main" id="{C320B1FA-691C-4505-8F18-8891EA2F9162}"/>
                </a:ext>
              </a:extLst>
            </p:cNvPr>
            <p:cNvSpPr>
              <a:spLocks noChangeArrowheads="1"/>
            </p:cNvSpPr>
            <p:nvPr/>
          </p:nvSpPr>
          <p:spPr bwMode="auto">
            <a:xfrm>
              <a:off x="6637338" y="1813574"/>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5</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0" name="Rectangle 93">
              <a:extLst>
                <a:ext uri="{FF2B5EF4-FFF2-40B4-BE49-F238E27FC236}">
                  <a16:creationId xmlns:a16="http://schemas.microsoft.com/office/drawing/2014/main" id="{A31DBD6F-1E10-4328-9E15-B178C12769AB}"/>
                </a:ext>
              </a:extLst>
            </p:cNvPr>
            <p:cNvSpPr>
              <a:spLocks noChangeArrowheads="1"/>
            </p:cNvSpPr>
            <p:nvPr/>
          </p:nvSpPr>
          <p:spPr bwMode="auto">
            <a:xfrm>
              <a:off x="6691313" y="1813574"/>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1" name="Rectangle 94">
              <a:extLst>
                <a:ext uri="{FF2B5EF4-FFF2-40B4-BE49-F238E27FC236}">
                  <a16:creationId xmlns:a16="http://schemas.microsoft.com/office/drawing/2014/main" id="{41C3D783-CFBA-4A88-8CC7-5D90D3E6850F}"/>
                </a:ext>
              </a:extLst>
            </p:cNvPr>
            <p:cNvSpPr>
              <a:spLocks noChangeArrowheads="1"/>
            </p:cNvSpPr>
            <p:nvPr/>
          </p:nvSpPr>
          <p:spPr bwMode="auto">
            <a:xfrm>
              <a:off x="6518276" y="1643711"/>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 name="Rectangle 95">
              <a:extLst>
                <a:ext uri="{FF2B5EF4-FFF2-40B4-BE49-F238E27FC236}">
                  <a16:creationId xmlns:a16="http://schemas.microsoft.com/office/drawing/2014/main" id="{3367F9BD-82ED-4E59-8D8A-F15F468D9984}"/>
                </a:ext>
              </a:extLst>
            </p:cNvPr>
            <p:cNvSpPr>
              <a:spLocks noChangeArrowheads="1"/>
            </p:cNvSpPr>
            <p:nvPr/>
          </p:nvSpPr>
          <p:spPr bwMode="auto">
            <a:xfrm>
              <a:off x="6572250" y="1643711"/>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6</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3" name="Rectangle 96">
              <a:extLst>
                <a:ext uri="{FF2B5EF4-FFF2-40B4-BE49-F238E27FC236}">
                  <a16:creationId xmlns:a16="http://schemas.microsoft.com/office/drawing/2014/main" id="{1EE1E7D6-7B7D-4514-92EB-1C6CD78E6F85}"/>
                </a:ext>
              </a:extLst>
            </p:cNvPr>
            <p:cNvSpPr>
              <a:spLocks noChangeArrowheads="1"/>
            </p:cNvSpPr>
            <p:nvPr/>
          </p:nvSpPr>
          <p:spPr bwMode="auto">
            <a:xfrm>
              <a:off x="6632575" y="1643711"/>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4" name="Rectangle 97">
              <a:extLst>
                <a:ext uri="{FF2B5EF4-FFF2-40B4-BE49-F238E27FC236}">
                  <a16:creationId xmlns:a16="http://schemas.microsoft.com/office/drawing/2014/main" id="{7B3F3D02-DC7A-4BF2-8348-DDE6FE9FD416}"/>
                </a:ext>
              </a:extLst>
            </p:cNvPr>
            <p:cNvSpPr>
              <a:spLocks noChangeArrowheads="1"/>
            </p:cNvSpPr>
            <p:nvPr/>
          </p:nvSpPr>
          <p:spPr bwMode="auto">
            <a:xfrm>
              <a:off x="6691313" y="1643711"/>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1" name="Line 104">
              <a:extLst>
                <a:ext uri="{FF2B5EF4-FFF2-40B4-BE49-F238E27FC236}">
                  <a16:creationId xmlns:a16="http://schemas.microsoft.com/office/drawing/2014/main" id="{323DF942-229D-4A52-A912-F5278808E7EC}"/>
                </a:ext>
              </a:extLst>
            </p:cNvPr>
            <p:cNvSpPr>
              <a:spLocks noChangeShapeType="1"/>
            </p:cNvSpPr>
            <p:nvPr/>
          </p:nvSpPr>
          <p:spPr bwMode="auto">
            <a:xfrm>
              <a:off x="6878638" y="1886599"/>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Line 105">
              <a:extLst>
                <a:ext uri="{FF2B5EF4-FFF2-40B4-BE49-F238E27FC236}">
                  <a16:creationId xmlns:a16="http://schemas.microsoft.com/office/drawing/2014/main" id="{E9756137-44F7-493A-BCC7-5498A51062C9}"/>
                </a:ext>
              </a:extLst>
            </p:cNvPr>
            <p:cNvSpPr>
              <a:spLocks noChangeShapeType="1"/>
            </p:cNvSpPr>
            <p:nvPr/>
          </p:nvSpPr>
          <p:spPr bwMode="auto">
            <a:xfrm>
              <a:off x="6878638" y="1713561"/>
              <a:ext cx="4779962" cy="0"/>
            </a:xfrm>
            <a:prstGeom prst="line">
              <a:avLst/>
            </a:prstGeom>
            <a:noFill/>
            <a:ln w="9525" cap="flat">
              <a:solidFill>
                <a:srgbClr val="C4C4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62" name="Rectangle 145">
            <a:extLst>
              <a:ext uri="{FF2B5EF4-FFF2-40B4-BE49-F238E27FC236}">
                <a16:creationId xmlns:a16="http://schemas.microsoft.com/office/drawing/2014/main" id="{9F1D3EF7-8D70-4006-A8F6-A2F56982E1A1}"/>
              </a:ext>
            </a:extLst>
          </p:cNvPr>
          <p:cNvSpPr>
            <a:spLocks noChangeArrowheads="1"/>
          </p:cNvSpPr>
          <p:nvPr/>
        </p:nvSpPr>
        <p:spPr bwMode="auto">
          <a:xfrm>
            <a:off x="7042653" y="3122846"/>
            <a:ext cx="214312" cy="7096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Rectangle 146">
            <a:extLst>
              <a:ext uri="{FF2B5EF4-FFF2-40B4-BE49-F238E27FC236}">
                <a16:creationId xmlns:a16="http://schemas.microsoft.com/office/drawing/2014/main" id="{654DF8CC-69C8-48F1-BD8C-2F68AAB0FBEB}"/>
              </a:ext>
            </a:extLst>
          </p:cNvPr>
          <p:cNvSpPr>
            <a:spLocks noChangeArrowheads="1"/>
          </p:cNvSpPr>
          <p:nvPr/>
        </p:nvSpPr>
        <p:spPr bwMode="auto">
          <a:xfrm>
            <a:off x="7521842" y="3241909"/>
            <a:ext cx="209550" cy="5905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Rectangle 147">
            <a:extLst>
              <a:ext uri="{FF2B5EF4-FFF2-40B4-BE49-F238E27FC236}">
                <a16:creationId xmlns:a16="http://schemas.microsoft.com/office/drawing/2014/main" id="{0554FD69-2DB1-4AF6-AA26-BBB452AA1038}"/>
              </a:ext>
            </a:extLst>
          </p:cNvPr>
          <p:cNvSpPr>
            <a:spLocks noChangeArrowheads="1"/>
          </p:cNvSpPr>
          <p:nvPr/>
        </p:nvSpPr>
        <p:spPr bwMode="auto">
          <a:xfrm>
            <a:off x="7996269" y="3013309"/>
            <a:ext cx="209550" cy="8191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6" name="Rectangle 149">
            <a:extLst>
              <a:ext uri="{FF2B5EF4-FFF2-40B4-BE49-F238E27FC236}">
                <a16:creationId xmlns:a16="http://schemas.microsoft.com/office/drawing/2014/main" id="{130976A7-357B-4559-BD41-E2E46C96F2B7}"/>
              </a:ext>
            </a:extLst>
          </p:cNvPr>
          <p:cNvSpPr>
            <a:spLocks noChangeArrowheads="1"/>
          </p:cNvSpPr>
          <p:nvPr/>
        </p:nvSpPr>
        <p:spPr bwMode="auto">
          <a:xfrm>
            <a:off x="10368404" y="2886309"/>
            <a:ext cx="214312" cy="94615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7" name="Rectangle 150">
            <a:extLst>
              <a:ext uri="{FF2B5EF4-FFF2-40B4-BE49-F238E27FC236}">
                <a16:creationId xmlns:a16="http://schemas.microsoft.com/office/drawing/2014/main" id="{4B4EE996-D8E1-4431-B5EB-3C9D0A7A8D27}"/>
              </a:ext>
            </a:extLst>
          </p:cNvPr>
          <p:cNvSpPr>
            <a:spLocks noChangeArrowheads="1"/>
          </p:cNvSpPr>
          <p:nvPr/>
        </p:nvSpPr>
        <p:spPr bwMode="auto">
          <a:xfrm>
            <a:off x="10847593" y="2995846"/>
            <a:ext cx="214312" cy="83661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8" name="Rectangle 151">
            <a:extLst>
              <a:ext uri="{FF2B5EF4-FFF2-40B4-BE49-F238E27FC236}">
                <a16:creationId xmlns:a16="http://schemas.microsoft.com/office/drawing/2014/main" id="{B0FDC441-55C3-4047-8595-27ACDBBC567E}"/>
              </a:ext>
            </a:extLst>
          </p:cNvPr>
          <p:cNvSpPr>
            <a:spLocks noChangeArrowheads="1"/>
          </p:cNvSpPr>
          <p:nvPr/>
        </p:nvSpPr>
        <p:spPr bwMode="auto">
          <a:xfrm>
            <a:off x="11326786" y="2922821"/>
            <a:ext cx="209550" cy="90963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EA0BDF12-B335-E942-BE61-07D41E606B76}"/>
              </a:ext>
            </a:extLst>
          </p:cNvPr>
          <p:cNvGrpSpPr/>
          <p:nvPr/>
        </p:nvGrpSpPr>
        <p:grpSpPr>
          <a:xfrm>
            <a:off x="7013817" y="2976236"/>
            <a:ext cx="284162" cy="187325"/>
            <a:chOff x="7078663" y="2768600"/>
            <a:chExt cx="284162" cy="187325"/>
          </a:xfrm>
        </p:grpSpPr>
        <p:sp>
          <p:nvSpPr>
            <p:cNvPr id="126" name="Rectangle 109">
              <a:extLst>
                <a:ext uri="{FF2B5EF4-FFF2-40B4-BE49-F238E27FC236}">
                  <a16:creationId xmlns:a16="http://schemas.microsoft.com/office/drawing/2014/main" id="{C1FD2C1B-4E4A-4F33-B6C0-96E6B067A92D}"/>
                </a:ext>
              </a:extLst>
            </p:cNvPr>
            <p:cNvSpPr>
              <a:spLocks noChangeArrowheads="1"/>
            </p:cNvSpPr>
            <p:nvPr/>
          </p:nvSpPr>
          <p:spPr bwMode="auto">
            <a:xfrm>
              <a:off x="7078663" y="2770188"/>
              <a:ext cx="260350" cy="1508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9" name="Rectangle 152">
              <a:extLst>
                <a:ext uri="{FF2B5EF4-FFF2-40B4-BE49-F238E27FC236}">
                  <a16:creationId xmlns:a16="http://schemas.microsoft.com/office/drawing/2014/main" id="{F14EC819-79AD-42AE-BDEA-5068AC90078E}"/>
                </a:ext>
              </a:extLst>
            </p:cNvPr>
            <p:cNvSpPr>
              <a:spLocks noChangeArrowheads="1"/>
            </p:cNvSpPr>
            <p:nvPr/>
          </p:nvSpPr>
          <p:spPr bwMode="auto">
            <a:xfrm>
              <a:off x="7119938" y="276860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0" name="Rectangle 153">
              <a:extLst>
                <a:ext uri="{FF2B5EF4-FFF2-40B4-BE49-F238E27FC236}">
                  <a16:creationId xmlns:a16="http://schemas.microsoft.com/office/drawing/2014/main" id="{878CAEAA-2518-4EF4-8DFE-7D655F6AE885}"/>
                </a:ext>
              </a:extLst>
            </p:cNvPr>
            <p:cNvSpPr>
              <a:spLocks noChangeArrowheads="1"/>
            </p:cNvSpPr>
            <p:nvPr/>
          </p:nvSpPr>
          <p:spPr bwMode="auto">
            <a:xfrm>
              <a:off x="7180263" y="276860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4</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1" name="Rectangle 154">
              <a:extLst>
                <a:ext uri="{FF2B5EF4-FFF2-40B4-BE49-F238E27FC236}">
                  <a16:creationId xmlns:a16="http://schemas.microsoft.com/office/drawing/2014/main" id="{ED1603CB-D59D-4EF2-B0F5-AF332C9CA7A0}"/>
                </a:ext>
              </a:extLst>
            </p:cNvPr>
            <p:cNvSpPr>
              <a:spLocks noChangeArrowheads="1"/>
            </p:cNvSpPr>
            <p:nvPr/>
          </p:nvSpPr>
          <p:spPr bwMode="auto">
            <a:xfrm>
              <a:off x="7239000" y="276860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39" name="Group 138">
            <a:extLst>
              <a:ext uri="{FF2B5EF4-FFF2-40B4-BE49-F238E27FC236}">
                <a16:creationId xmlns:a16="http://schemas.microsoft.com/office/drawing/2014/main" id="{58BB01EB-90A8-514D-8C1A-15D04BE40495}"/>
              </a:ext>
            </a:extLst>
          </p:cNvPr>
          <p:cNvGrpSpPr/>
          <p:nvPr/>
        </p:nvGrpSpPr>
        <p:grpSpPr>
          <a:xfrm>
            <a:off x="7489924" y="3095037"/>
            <a:ext cx="284163" cy="187325"/>
            <a:chOff x="7762875" y="2892425"/>
            <a:chExt cx="284163" cy="187325"/>
          </a:xfrm>
        </p:grpSpPr>
        <p:sp>
          <p:nvSpPr>
            <p:cNvPr id="125" name="Rectangle 108">
              <a:extLst>
                <a:ext uri="{FF2B5EF4-FFF2-40B4-BE49-F238E27FC236}">
                  <a16:creationId xmlns:a16="http://schemas.microsoft.com/office/drawing/2014/main" id="{39AE4B06-4FBD-46E1-9E06-8094B9C7306E}"/>
                </a:ext>
              </a:extLst>
            </p:cNvPr>
            <p:cNvSpPr>
              <a:spLocks noChangeArrowheads="1"/>
            </p:cNvSpPr>
            <p:nvPr/>
          </p:nvSpPr>
          <p:spPr bwMode="auto">
            <a:xfrm>
              <a:off x="7762875" y="2901950"/>
              <a:ext cx="260350" cy="146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2" name="Rectangle 155">
              <a:extLst>
                <a:ext uri="{FF2B5EF4-FFF2-40B4-BE49-F238E27FC236}">
                  <a16:creationId xmlns:a16="http://schemas.microsoft.com/office/drawing/2014/main" id="{8EFF4AE2-F5C7-4BBB-8FE5-B51DBD0C8108}"/>
                </a:ext>
              </a:extLst>
            </p:cNvPr>
            <p:cNvSpPr>
              <a:spLocks noChangeArrowheads="1"/>
            </p:cNvSpPr>
            <p:nvPr/>
          </p:nvSpPr>
          <p:spPr bwMode="auto">
            <a:xfrm>
              <a:off x="7808913" y="289242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3" name="Rectangle 156">
              <a:extLst>
                <a:ext uri="{FF2B5EF4-FFF2-40B4-BE49-F238E27FC236}">
                  <a16:creationId xmlns:a16="http://schemas.microsoft.com/office/drawing/2014/main" id="{75EBA6F3-C84A-4AB9-8B5A-3448476F62F6}"/>
                </a:ext>
              </a:extLst>
            </p:cNvPr>
            <p:cNvSpPr>
              <a:spLocks noChangeArrowheads="1"/>
            </p:cNvSpPr>
            <p:nvPr/>
          </p:nvSpPr>
          <p:spPr bwMode="auto">
            <a:xfrm>
              <a:off x="7864475" y="289242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505050"/>
                  </a:solidFill>
                  <a:effectLst/>
                  <a:uLnTx/>
                  <a:uFillTx/>
                  <a:latin typeface="Segoe Pro" panose="020B0502040504020203" pitchFamily="34" charset="0"/>
                  <a:ea typeface="+mn-ea"/>
                  <a:cs typeface="+mn-cs"/>
                </a:rPr>
                <a:t>3</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74" name="Rectangle 157">
              <a:extLst>
                <a:ext uri="{FF2B5EF4-FFF2-40B4-BE49-F238E27FC236}">
                  <a16:creationId xmlns:a16="http://schemas.microsoft.com/office/drawing/2014/main" id="{3A2F743F-BF2C-48EE-B416-AFFDBAE1DF9A}"/>
                </a:ext>
              </a:extLst>
            </p:cNvPr>
            <p:cNvSpPr>
              <a:spLocks noChangeArrowheads="1"/>
            </p:cNvSpPr>
            <p:nvPr/>
          </p:nvSpPr>
          <p:spPr bwMode="auto">
            <a:xfrm>
              <a:off x="7923213" y="289242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505050"/>
                  </a:solidFill>
                  <a:effectLst/>
                  <a:uLnTx/>
                  <a:uFillTx/>
                  <a:latin typeface="Segoe Pro" panose="020B0502040504020203" pitchFamily="34" charset="0"/>
                  <a:ea typeface="+mn-ea"/>
                  <a:cs typeface="+mn-cs"/>
                </a:rPr>
                <a:t>3</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38" name="Group 137">
            <a:extLst>
              <a:ext uri="{FF2B5EF4-FFF2-40B4-BE49-F238E27FC236}">
                <a16:creationId xmlns:a16="http://schemas.microsoft.com/office/drawing/2014/main" id="{9B1C19DF-E353-5F4C-9121-5D8612D17C75}"/>
              </a:ext>
            </a:extLst>
          </p:cNvPr>
          <p:cNvGrpSpPr/>
          <p:nvPr/>
        </p:nvGrpSpPr>
        <p:grpSpPr>
          <a:xfrm>
            <a:off x="7973802" y="2846341"/>
            <a:ext cx="279400" cy="187325"/>
            <a:chOff x="8451850" y="2663825"/>
            <a:chExt cx="279400" cy="187325"/>
          </a:xfrm>
        </p:grpSpPr>
        <p:sp>
          <p:nvSpPr>
            <p:cNvPr id="124" name="Rectangle 107">
              <a:extLst>
                <a:ext uri="{FF2B5EF4-FFF2-40B4-BE49-F238E27FC236}">
                  <a16:creationId xmlns:a16="http://schemas.microsoft.com/office/drawing/2014/main" id="{A2CFB713-D9AA-4325-8E39-3636336F49EE}"/>
                </a:ext>
              </a:extLst>
            </p:cNvPr>
            <p:cNvSpPr>
              <a:spLocks noChangeArrowheads="1"/>
            </p:cNvSpPr>
            <p:nvPr/>
          </p:nvSpPr>
          <p:spPr bwMode="auto">
            <a:xfrm>
              <a:off x="8451850" y="2668588"/>
              <a:ext cx="260350" cy="146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5" name="Rectangle 158">
              <a:extLst>
                <a:ext uri="{FF2B5EF4-FFF2-40B4-BE49-F238E27FC236}">
                  <a16:creationId xmlns:a16="http://schemas.microsoft.com/office/drawing/2014/main" id="{527A4008-C688-424F-A8B6-17C062929795}"/>
                </a:ext>
              </a:extLst>
            </p:cNvPr>
            <p:cNvSpPr>
              <a:spLocks noChangeArrowheads="1"/>
            </p:cNvSpPr>
            <p:nvPr/>
          </p:nvSpPr>
          <p:spPr bwMode="auto">
            <a:xfrm>
              <a:off x="8493125" y="266382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 name="Rectangle 159">
              <a:extLst>
                <a:ext uri="{FF2B5EF4-FFF2-40B4-BE49-F238E27FC236}">
                  <a16:creationId xmlns:a16="http://schemas.microsoft.com/office/drawing/2014/main" id="{C31BCD52-93C5-4F33-A32C-5D384CEC7708}"/>
                </a:ext>
              </a:extLst>
            </p:cNvPr>
            <p:cNvSpPr>
              <a:spLocks noChangeArrowheads="1"/>
            </p:cNvSpPr>
            <p:nvPr/>
          </p:nvSpPr>
          <p:spPr bwMode="auto">
            <a:xfrm>
              <a:off x="8551863" y="266382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4</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 name="Rectangle 160">
              <a:extLst>
                <a:ext uri="{FF2B5EF4-FFF2-40B4-BE49-F238E27FC236}">
                  <a16:creationId xmlns:a16="http://schemas.microsoft.com/office/drawing/2014/main" id="{F998FB6F-5E11-4211-81AC-EB5A0F9C97C8}"/>
                </a:ext>
              </a:extLst>
            </p:cNvPr>
            <p:cNvSpPr>
              <a:spLocks noChangeArrowheads="1"/>
            </p:cNvSpPr>
            <p:nvPr/>
          </p:nvSpPr>
          <p:spPr bwMode="auto">
            <a:xfrm>
              <a:off x="8612188" y="2663825"/>
              <a:ext cx="11906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505050"/>
                  </a:solidFill>
                  <a:effectLst/>
                  <a:uLnTx/>
                  <a:uFillTx/>
                  <a:latin typeface="Segoe Pro" panose="020B0502040504020203" pitchFamily="34" charset="0"/>
                  <a:ea typeface="+mn-ea"/>
                  <a:cs typeface="+mn-cs"/>
                </a:rPr>
                <a:t>7</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34" name="Group 133">
            <a:extLst>
              <a:ext uri="{FF2B5EF4-FFF2-40B4-BE49-F238E27FC236}">
                <a16:creationId xmlns:a16="http://schemas.microsoft.com/office/drawing/2014/main" id="{A9F20E75-5F12-9748-8313-7BA945BA16E9}"/>
              </a:ext>
            </a:extLst>
          </p:cNvPr>
          <p:cNvGrpSpPr/>
          <p:nvPr/>
        </p:nvGrpSpPr>
        <p:grpSpPr>
          <a:xfrm>
            <a:off x="10325936" y="2710078"/>
            <a:ext cx="279400" cy="201612"/>
            <a:chOff x="9820275" y="2522538"/>
            <a:chExt cx="279400" cy="201612"/>
          </a:xfrm>
        </p:grpSpPr>
        <p:sp>
          <p:nvSpPr>
            <p:cNvPr id="127" name="Rectangle 110">
              <a:extLst>
                <a:ext uri="{FF2B5EF4-FFF2-40B4-BE49-F238E27FC236}">
                  <a16:creationId xmlns:a16="http://schemas.microsoft.com/office/drawing/2014/main" id="{2206B862-CE66-4FAB-9FA9-0BF6112FABC1}"/>
                </a:ext>
              </a:extLst>
            </p:cNvPr>
            <p:cNvSpPr>
              <a:spLocks noChangeArrowheads="1"/>
            </p:cNvSpPr>
            <p:nvPr/>
          </p:nvSpPr>
          <p:spPr bwMode="auto">
            <a:xfrm>
              <a:off x="9820275" y="2522538"/>
              <a:ext cx="260350" cy="1508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8" name="Rectangle 161">
              <a:extLst>
                <a:ext uri="{FF2B5EF4-FFF2-40B4-BE49-F238E27FC236}">
                  <a16:creationId xmlns:a16="http://schemas.microsoft.com/office/drawing/2014/main" id="{0EAEF1FD-4BE0-4F00-A0AE-C8365BBBA8DD}"/>
                </a:ext>
              </a:extLst>
            </p:cNvPr>
            <p:cNvSpPr>
              <a:spLocks noChangeArrowheads="1"/>
            </p:cNvSpPr>
            <p:nvPr/>
          </p:nvSpPr>
          <p:spPr bwMode="auto">
            <a:xfrm>
              <a:off x="9861550" y="253682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 name="Rectangle 162">
              <a:extLst>
                <a:ext uri="{FF2B5EF4-FFF2-40B4-BE49-F238E27FC236}">
                  <a16:creationId xmlns:a16="http://schemas.microsoft.com/office/drawing/2014/main" id="{AE5AB0E2-EAC2-4164-89E1-2A3243D41984}"/>
                </a:ext>
              </a:extLst>
            </p:cNvPr>
            <p:cNvSpPr>
              <a:spLocks noChangeArrowheads="1"/>
            </p:cNvSpPr>
            <p:nvPr/>
          </p:nvSpPr>
          <p:spPr bwMode="auto">
            <a:xfrm>
              <a:off x="9915525" y="253682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5</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 name="Rectangle 163">
              <a:extLst>
                <a:ext uri="{FF2B5EF4-FFF2-40B4-BE49-F238E27FC236}">
                  <a16:creationId xmlns:a16="http://schemas.microsoft.com/office/drawing/2014/main" id="{FDC48F8A-9ECD-493F-B7A5-3FCB5394FEC6}"/>
                </a:ext>
              </a:extLst>
            </p:cNvPr>
            <p:cNvSpPr>
              <a:spLocks noChangeArrowheads="1"/>
            </p:cNvSpPr>
            <p:nvPr/>
          </p:nvSpPr>
          <p:spPr bwMode="auto">
            <a:xfrm>
              <a:off x="9975850" y="2536825"/>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4</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35" name="Group 134">
            <a:extLst>
              <a:ext uri="{FF2B5EF4-FFF2-40B4-BE49-F238E27FC236}">
                <a16:creationId xmlns:a16="http://schemas.microsoft.com/office/drawing/2014/main" id="{E98C995D-EF0E-EF44-980A-330AEB130080}"/>
              </a:ext>
            </a:extLst>
          </p:cNvPr>
          <p:cNvGrpSpPr/>
          <p:nvPr/>
        </p:nvGrpSpPr>
        <p:grpSpPr>
          <a:xfrm>
            <a:off x="10806598" y="2829140"/>
            <a:ext cx="287337" cy="187325"/>
            <a:chOff x="10504488" y="2641600"/>
            <a:chExt cx="287337" cy="187325"/>
          </a:xfrm>
        </p:grpSpPr>
        <p:sp>
          <p:nvSpPr>
            <p:cNvPr id="128" name="Rectangle 111">
              <a:extLst>
                <a:ext uri="{FF2B5EF4-FFF2-40B4-BE49-F238E27FC236}">
                  <a16:creationId xmlns:a16="http://schemas.microsoft.com/office/drawing/2014/main" id="{DD26E6F3-7A95-4839-B1D4-BCFE4E970983}"/>
                </a:ext>
              </a:extLst>
            </p:cNvPr>
            <p:cNvSpPr>
              <a:spLocks noChangeArrowheads="1"/>
            </p:cNvSpPr>
            <p:nvPr/>
          </p:nvSpPr>
          <p:spPr bwMode="auto">
            <a:xfrm>
              <a:off x="10504488" y="2668588"/>
              <a:ext cx="260350" cy="146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1" name="Rectangle 164">
              <a:extLst>
                <a:ext uri="{FF2B5EF4-FFF2-40B4-BE49-F238E27FC236}">
                  <a16:creationId xmlns:a16="http://schemas.microsoft.com/office/drawing/2014/main" id="{1E46BCFC-582D-4CBE-B343-03B57420E0C2}"/>
                </a:ext>
              </a:extLst>
            </p:cNvPr>
            <p:cNvSpPr>
              <a:spLocks noChangeArrowheads="1"/>
            </p:cNvSpPr>
            <p:nvPr/>
          </p:nvSpPr>
          <p:spPr bwMode="auto">
            <a:xfrm>
              <a:off x="10545763" y="264160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 name="Rectangle 165">
              <a:extLst>
                <a:ext uri="{FF2B5EF4-FFF2-40B4-BE49-F238E27FC236}">
                  <a16:creationId xmlns:a16="http://schemas.microsoft.com/office/drawing/2014/main" id="{BA6AC21F-4FD3-4A8F-AB7B-329E952FA9A0}"/>
                </a:ext>
              </a:extLst>
            </p:cNvPr>
            <p:cNvSpPr>
              <a:spLocks noChangeArrowheads="1"/>
            </p:cNvSpPr>
            <p:nvPr/>
          </p:nvSpPr>
          <p:spPr bwMode="auto">
            <a:xfrm>
              <a:off x="10604500" y="264160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4</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 name="Rectangle 166">
              <a:extLst>
                <a:ext uri="{FF2B5EF4-FFF2-40B4-BE49-F238E27FC236}">
                  <a16:creationId xmlns:a16="http://schemas.microsoft.com/office/drawing/2014/main" id="{E8AF6D28-987C-47AC-9DB3-04DF8A3DB05E}"/>
                </a:ext>
              </a:extLst>
            </p:cNvPr>
            <p:cNvSpPr>
              <a:spLocks noChangeArrowheads="1"/>
            </p:cNvSpPr>
            <p:nvPr/>
          </p:nvSpPr>
          <p:spPr bwMode="auto">
            <a:xfrm>
              <a:off x="10668000" y="264160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505050"/>
                  </a:solidFill>
                  <a:effectLst/>
                  <a:uLnTx/>
                  <a:uFillTx/>
                  <a:latin typeface="Segoe Pro" panose="020B0502040504020203" pitchFamily="34" charset="0"/>
                  <a:ea typeface="+mn-ea"/>
                  <a:cs typeface="+mn-cs"/>
                </a:rPr>
                <a:t>8</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36" name="Group 135">
            <a:extLst>
              <a:ext uri="{FF2B5EF4-FFF2-40B4-BE49-F238E27FC236}">
                <a16:creationId xmlns:a16="http://schemas.microsoft.com/office/drawing/2014/main" id="{E27FA439-5752-7047-84DB-A59540A2DA9C}"/>
              </a:ext>
            </a:extLst>
          </p:cNvPr>
          <p:cNvGrpSpPr/>
          <p:nvPr/>
        </p:nvGrpSpPr>
        <p:grpSpPr>
          <a:xfrm>
            <a:off x="11294513" y="2755592"/>
            <a:ext cx="263525" cy="187325"/>
            <a:chOff x="11193463" y="2578100"/>
            <a:chExt cx="263525" cy="187325"/>
          </a:xfrm>
        </p:grpSpPr>
        <p:sp>
          <p:nvSpPr>
            <p:cNvPr id="129" name="Rectangle 112">
              <a:extLst>
                <a:ext uri="{FF2B5EF4-FFF2-40B4-BE49-F238E27FC236}">
                  <a16:creationId xmlns:a16="http://schemas.microsoft.com/office/drawing/2014/main" id="{D2ECAEFA-0E27-45FF-9147-1A1741361EFF}"/>
                </a:ext>
              </a:extLst>
            </p:cNvPr>
            <p:cNvSpPr>
              <a:spLocks noChangeArrowheads="1"/>
            </p:cNvSpPr>
            <p:nvPr/>
          </p:nvSpPr>
          <p:spPr bwMode="auto">
            <a:xfrm>
              <a:off x="11193463" y="2582863"/>
              <a:ext cx="260350" cy="146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4" name="Rectangle 167">
              <a:extLst>
                <a:ext uri="{FF2B5EF4-FFF2-40B4-BE49-F238E27FC236}">
                  <a16:creationId xmlns:a16="http://schemas.microsoft.com/office/drawing/2014/main" id="{25B01A74-1BB6-4D47-8043-49A726A55C52}"/>
                </a:ext>
              </a:extLst>
            </p:cNvPr>
            <p:cNvSpPr>
              <a:spLocks noChangeArrowheads="1"/>
            </p:cNvSpPr>
            <p:nvPr/>
          </p:nvSpPr>
          <p:spPr bwMode="auto">
            <a:xfrm>
              <a:off x="11242675" y="257810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 name="Rectangle 168">
              <a:extLst>
                <a:ext uri="{FF2B5EF4-FFF2-40B4-BE49-F238E27FC236}">
                  <a16:creationId xmlns:a16="http://schemas.microsoft.com/office/drawing/2014/main" id="{D14B5D1A-D9EE-4B01-ACF8-6C5056CFAFA1}"/>
                </a:ext>
              </a:extLst>
            </p:cNvPr>
            <p:cNvSpPr>
              <a:spLocks noChangeArrowheads="1"/>
            </p:cNvSpPr>
            <p:nvPr/>
          </p:nvSpPr>
          <p:spPr bwMode="auto">
            <a:xfrm>
              <a:off x="11298238" y="257810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5</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 name="Rectangle 169">
              <a:extLst>
                <a:ext uri="{FF2B5EF4-FFF2-40B4-BE49-F238E27FC236}">
                  <a16:creationId xmlns:a16="http://schemas.microsoft.com/office/drawing/2014/main" id="{3F515199-4642-4CA6-A192-0D39AF0B64AE}"/>
                </a:ext>
              </a:extLst>
            </p:cNvPr>
            <p:cNvSpPr>
              <a:spLocks noChangeArrowheads="1"/>
            </p:cNvSpPr>
            <p:nvPr/>
          </p:nvSpPr>
          <p:spPr bwMode="auto">
            <a:xfrm>
              <a:off x="11352213" y="2578100"/>
              <a:ext cx="1047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1</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37" name="Group 136">
            <a:extLst>
              <a:ext uri="{FF2B5EF4-FFF2-40B4-BE49-F238E27FC236}">
                <a16:creationId xmlns:a16="http://schemas.microsoft.com/office/drawing/2014/main" id="{3D9B0D5E-5231-2346-AB60-A2B1724FC959}"/>
              </a:ext>
            </a:extLst>
          </p:cNvPr>
          <p:cNvGrpSpPr/>
          <p:nvPr/>
        </p:nvGrpSpPr>
        <p:grpSpPr>
          <a:xfrm>
            <a:off x="9839759" y="1423762"/>
            <a:ext cx="325438" cy="187325"/>
            <a:chOff x="9121775" y="1860550"/>
            <a:chExt cx="325438" cy="187325"/>
          </a:xfrm>
        </p:grpSpPr>
        <p:sp>
          <p:nvSpPr>
            <p:cNvPr id="123" name="Rectangle 106">
              <a:extLst>
                <a:ext uri="{FF2B5EF4-FFF2-40B4-BE49-F238E27FC236}">
                  <a16:creationId xmlns:a16="http://schemas.microsoft.com/office/drawing/2014/main" id="{8CFC5A1E-3C35-44A4-ACCA-44E374B6169E}"/>
                </a:ext>
              </a:extLst>
            </p:cNvPr>
            <p:cNvSpPr>
              <a:spLocks noChangeArrowheads="1"/>
            </p:cNvSpPr>
            <p:nvPr/>
          </p:nvSpPr>
          <p:spPr bwMode="auto">
            <a:xfrm>
              <a:off x="9121775" y="1868488"/>
              <a:ext cx="287337" cy="1508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7" name="Rectangle 170">
              <a:extLst>
                <a:ext uri="{FF2B5EF4-FFF2-40B4-BE49-F238E27FC236}">
                  <a16:creationId xmlns:a16="http://schemas.microsoft.com/office/drawing/2014/main" id="{4C785F6F-B1BB-44AB-B95C-58922836E718}"/>
                </a:ext>
              </a:extLst>
            </p:cNvPr>
            <p:cNvSpPr>
              <a:spLocks noChangeArrowheads="1"/>
            </p:cNvSpPr>
            <p:nvPr/>
          </p:nvSpPr>
          <p:spPr bwMode="auto">
            <a:xfrm>
              <a:off x="9150350" y="186055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 name="Rectangle 171">
              <a:extLst>
                <a:ext uri="{FF2B5EF4-FFF2-40B4-BE49-F238E27FC236}">
                  <a16:creationId xmlns:a16="http://schemas.microsoft.com/office/drawing/2014/main" id="{B01C85F2-75F6-4ACC-88FC-4F02707A2392}"/>
                </a:ext>
              </a:extLst>
            </p:cNvPr>
            <p:cNvSpPr>
              <a:spLocks noChangeArrowheads="1"/>
            </p:cNvSpPr>
            <p:nvPr/>
          </p:nvSpPr>
          <p:spPr bwMode="auto">
            <a:xfrm>
              <a:off x="9204325" y="186055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505050"/>
                  </a:solidFill>
                  <a:effectLst/>
                  <a:uLnTx/>
                  <a:uFillTx/>
                  <a:latin typeface="Segoe Pro" panose="020B0502040504020203" pitchFamily="34" charset="0"/>
                  <a:ea typeface="+mn-ea"/>
                  <a:cs typeface="+mn-cs"/>
                </a:rPr>
                <a:t>5</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 name="Rectangle 172">
              <a:extLst>
                <a:ext uri="{FF2B5EF4-FFF2-40B4-BE49-F238E27FC236}">
                  <a16:creationId xmlns:a16="http://schemas.microsoft.com/office/drawing/2014/main" id="{EF6C633B-0F03-4755-AC10-5C76C53C51E5}"/>
                </a:ext>
              </a:extLst>
            </p:cNvPr>
            <p:cNvSpPr>
              <a:spLocks noChangeArrowheads="1"/>
            </p:cNvSpPr>
            <p:nvPr/>
          </p:nvSpPr>
          <p:spPr bwMode="auto">
            <a:xfrm>
              <a:off x="9264650" y="186055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505050"/>
                  </a:solidFill>
                  <a:effectLst/>
                  <a:uLnTx/>
                  <a:uFillTx/>
                  <a:latin typeface="Segoe Pro" panose="020B0502040504020203" pitchFamily="34" charset="0"/>
                  <a:ea typeface="+mn-ea"/>
                  <a:cs typeface="+mn-cs"/>
                </a:rPr>
                <a:t>6</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90" name="Rectangle 173">
              <a:extLst>
                <a:ext uri="{FF2B5EF4-FFF2-40B4-BE49-F238E27FC236}">
                  <a16:creationId xmlns:a16="http://schemas.microsoft.com/office/drawing/2014/main" id="{E33856C7-BF65-4CF2-AFA0-9946FFBB0018}"/>
                </a:ext>
              </a:extLst>
            </p:cNvPr>
            <p:cNvSpPr>
              <a:spLocks noChangeArrowheads="1"/>
            </p:cNvSpPr>
            <p:nvPr/>
          </p:nvSpPr>
          <p:spPr bwMode="auto">
            <a:xfrm>
              <a:off x="9323388" y="1860550"/>
              <a:ext cx="1238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505050"/>
                  </a:solidFill>
                  <a:effectLst/>
                  <a:uLnTx/>
                  <a:uFillTx/>
                  <a:latin typeface="Segoe Pro" panose="020B0502040504020203" pitchFamily="34" charset="0"/>
                  <a:ea typeface="+mn-ea"/>
                  <a:cs typeface="+mn-cs"/>
                </a:rPr>
                <a:t>4</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sp>
        <p:nvSpPr>
          <p:cNvPr id="194" name="Title 1">
            <a:extLst>
              <a:ext uri="{FF2B5EF4-FFF2-40B4-BE49-F238E27FC236}">
                <a16:creationId xmlns:a16="http://schemas.microsoft.com/office/drawing/2014/main" id="{9B79DE44-4B2F-0146-8538-155377D79827}"/>
              </a:ext>
            </a:extLst>
          </p:cNvPr>
          <p:cNvSpPr>
            <a:spLocks noGrp="1"/>
          </p:cNvSpPr>
          <p:nvPr>
            <p:ph type="title"/>
          </p:nvPr>
        </p:nvSpPr>
        <p:spPr>
          <a:xfrm>
            <a:off x="424140" y="3475818"/>
            <a:ext cx="5146331" cy="984885"/>
          </a:xfrm>
        </p:spPr>
        <p:txBody>
          <a:bodyPr/>
          <a:lstStyle/>
          <a:p>
            <a:pPr algn="ctr"/>
            <a:r>
              <a:rPr lang="en-US" sz="3200" dirty="0">
                <a:solidFill>
                  <a:schemeClr val="accent2"/>
                </a:solidFill>
              </a:rPr>
              <a:t>Best-in-class</a:t>
            </a:r>
            <a:r>
              <a:rPr lang="en-US" sz="3200" dirty="0">
                <a:solidFill>
                  <a:schemeClr val="accent1"/>
                </a:solidFill>
              </a:rPr>
              <a:t> </a:t>
            </a:r>
            <a:r>
              <a:rPr lang="en-US" sz="3200" dirty="0"/>
              <a:t>price</a:t>
            </a:r>
            <a:br>
              <a:rPr lang="en-US" sz="3200" dirty="0"/>
            </a:br>
            <a:r>
              <a:rPr lang="en-US" sz="3200" dirty="0"/>
              <a:t>per performance</a:t>
            </a:r>
          </a:p>
        </p:txBody>
      </p:sp>
      <p:grpSp>
        <p:nvGrpSpPr>
          <p:cNvPr id="195" name="Group 331">
            <a:extLst>
              <a:ext uri="{FF2B5EF4-FFF2-40B4-BE49-F238E27FC236}">
                <a16:creationId xmlns:a16="http://schemas.microsoft.com/office/drawing/2014/main" id="{91E0E253-17A2-4F4F-B98D-B90EE1136FF4}"/>
              </a:ext>
            </a:extLst>
          </p:cNvPr>
          <p:cNvGrpSpPr>
            <a:grpSpLocks noChangeAspect="1"/>
          </p:cNvGrpSpPr>
          <p:nvPr/>
        </p:nvGrpSpPr>
        <p:grpSpPr bwMode="auto">
          <a:xfrm>
            <a:off x="2263335" y="1922557"/>
            <a:ext cx="1468727" cy="1219227"/>
            <a:chOff x="2204" y="2803"/>
            <a:chExt cx="312" cy="259"/>
          </a:xfrm>
        </p:grpSpPr>
        <p:sp>
          <p:nvSpPr>
            <p:cNvPr id="196" name="Freeform 332">
              <a:extLst>
                <a:ext uri="{FF2B5EF4-FFF2-40B4-BE49-F238E27FC236}">
                  <a16:creationId xmlns:a16="http://schemas.microsoft.com/office/drawing/2014/main" id="{72D70290-AA64-FA44-83E8-712F903665C1}"/>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7" name="Freeform 333">
              <a:extLst>
                <a:ext uri="{FF2B5EF4-FFF2-40B4-BE49-F238E27FC236}">
                  <a16:creationId xmlns:a16="http://schemas.microsoft.com/office/drawing/2014/main" id="{D8901B77-059A-2744-A4C5-5575371E63EA}"/>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8" name="Freeform 334">
              <a:extLst>
                <a:ext uri="{FF2B5EF4-FFF2-40B4-BE49-F238E27FC236}">
                  <a16:creationId xmlns:a16="http://schemas.microsoft.com/office/drawing/2014/main" id="{D31348D3-54D1-9546-8408-753830318E61}"/>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9" name="Freeform 335">
              <a:extLst>
                <a:ext uri="{FF2B5EF4-FFF2-40B4-BE49-F238E27FC236}">
                  <a16:creationId xmlns:a16="http://schemas.microsoft.com/office/drawing/2014/main" id="{38BF1731-B5F2-664B-9F51-9FA1954A2589}"/>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00" name="Freeform 336">
              <a:extLst>
                <a:ext uri="{FF2B5EF4-FFF2-40B4-BE49-F238E27FC236}">
                  <a16:creationId xmlns:a16="http://schemas.microsoft.com/office/drawing/2014/main" id="{E4FDA533-4745-A940-B940-AB69872A95C2}"/>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01" name="Freeform 337">
              <a:extLst>
                <a:ext uri="{FF2B5EF4-FFF2-40B4-BE49-F238E27FC236}">
                  <a16:creationId xmlns:a16="http://schemas.microsoft.com/office/drawing/2014/main" id="{BE093928-D99D-4B4E-940F-2F6CCEFCD246}"/>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02" name="Oval 338">
              <a:extLst>
                <a:ext uri="{FF2B5EF4-FFF2-40B4-BE49-F238E27FC236}">
                  <a16:creationId xmlns:a16="http://schemas.microsoft.com/office/drawing/2014/main" id="{59E6AC3F-DB4F-B045-8719-86ED7FC77B13}"/>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03" name="Freeform 339">
              <a:extLst>
                <a:ext uri="{FF2B5EF4-FFF2-40B4-BE49-F238E27FC236}">
                  <a16:creationId xmlns:a16="http://schemas.microsoft.com/office/drawing/2014/main" id="{2BFF06CA-3FAB-BB48-96E8-F47BE46B542B}"/>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206" name="TextBox 205">
            <a:extLst>
              <a:ext uri="{FF2B5EF4-FFF2-40B4-BE49-F238E27FC236}">
                <a16:creationId xmlns:a16="http://schemas.microsoft.com/office/drawing/2014/main" id="{BE0E9FA7-6AEC-6A4C-94BB-ABDBCAD1E1F6}"/>
              </a:ext>
            </a:extLst>
          </p:cNvPr>
          <p:cNvSpPr txBox="1"/>
          <p:nvPr/>
        </p:nvSpPr>
        <p:spPr>
          <a:xfrm>
            <a:off x="588263" y="6245150"/>
            <a:ext cx="5191214" cy="107722"/>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Segoe UI"/>
                <a:ea typeface="+mn-ea"/>
                <a:cs typeface="+mn-cs"/>
              </a:rPr>
              <a:t>Price-performance is calculated by </a:t>
            </a:r>
            <a:r>
              <a:rPr kumimoji="0" lang="en-US" sz="700" b="0" i="0" u="none" strike="noStrike" kern="1200" cap="none" spc="0" normalizeH="0" baseline="0" noProof="0" dirty="0" err="1">
                <a:ln>
                  <a:noFill/>
                </a:ln>
                <a:solidFill>
                  <a:prstClr val="white"/>
                </a:solidFill>
                <a:effectLst/>
                <a:uLnTx/>
                <a:uFillTx/>
                <a:latin typeface="Segoe UI"/>
                <a:ea typeface="+mn-ea"/>
                <a:cs typeface="+mn-cs"/>
              </a:rPr>
              <a:t>GigaOm</a:t>
            </a:r>
            <a:r>
              <a:rPr kumimoji="0" lang="en-US" sz="700" b="0" i="0" u="none" strike="noStrike" kern="1200" cap="none" spc="0" normalizeH="0" baseline="0" noProof="0" dirty="0">
                <a:ln>
                  <a:noFill/>
                </a:ln>
                <a:solidFill>
                  <a:prstClr val="white"/>
                </a:solidFill>
                <a:effectLst/>
                <a:uLnTx/>
                <a:uFillTx/>
                <a:latin typeface="Segoe UI"/>
                <a:ea typeface="+mn-ea"/>
                <a:cs typeface="+mn-cs"/>
              </a:rPr>
              <a:t> as the TPC-H metric of cost of ownership divided by composite query. </a:t>
            </a:r>
          </a:p>
        </p:txBody>
      </p:sp>
      <p:sp>
        <p:nvSpPr>
          <p:cNvPr id="2" name="TextBox 1">
            <a:extLst>
              <a:ext uri="{FF2B5EF4-FFF2-40B4-BE49-F238E27FC236}">
                <a16:creationId xmlns:a16="http://schemas.microsoft.com/office/drawing/2014/main" id="{C9E8DB40-5CB2-E54D-8CDE-3B10E5A0DBE6}"/>
              </a:ext>
            </a:extLst>
          </p:cNvPr>
          <p:cNvSpPr txBox="1"/>
          <p:nvPr/>
        </p:nvSpPr>
        <p:spPr>
          <a:xfrm>
            <a:off x="8323230" y="790307"/>
            <a:ext cx="188045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Price-performance @ 30TB</a:t>
            </a:r>
          </a:p>
        </p:txBody>
      </p:sp>
      <p:sp>
        <p:nvSpPr>
          <p:cNvPr id="3" name="TextBox 2">
            <a:extLst>
              <a:ext uri="{FF2B5EF4-FFF2-40B4-BE49-F238E27FC236}">
                <a16:creationId xmlns:a16="http://schemas.microsoft.com/office/drawing/2014/main" id="{D7A721A0-4671-E243-AEFE-AAC51F61795D}"/>
              </a:ext>
            </a:extLst>
          </p:cNvPr>
          <p:cNvSpPr txBox="1"/>
          <p:nvPr/>
        </p:nvSpPr>
        <p:spPr>
          <a:xfrm>
            <a:off x="8845071" y="1067849"/>
            <a:ext cx="836768"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Lower is Better</a:t>
            </a:r>
          </a:p>
        </p:txBody>
      </p:sp>
      <p:sp>
        <p:nvSpPr>
          <p:cNvPr id="4" name="Rectangle 3">
            <a:extLst>
              <a:ext uri="{FF2B5EF4-FFF2-40B4-BE49-F238E27FC236}">
                <a16:creationId xmlns:a16="http://schemas.microsoft.com/office/drawing/2014/main" id="{D472B250-AE16-F746-9403-02CB8131DEB2}"/>
              </a:ext>
            </a:extLst>
          </p:cNvPr>
          <p:cNvSpPr/>
          <p:nvPr/>
        </p:nvSpPr>
        <p:spPr>
          <a:xfrm>
            <a:off x="9266153" y="5199744"/>
            <a:ext cx="1087156"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Google </a:t>
            </a:r>
            <a:r>
              <a:rPr kumimoji="0" lang="en-US" sz="9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BigQuery</a:t>
            </a: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endParaRPr kumimoji="0" lang="en-US" sz="9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F0BE4ECD-307A-EB41-B259-DFE3866FF23F}"/>
              </a:ext>
            </a:extLst>
          </p:cNvPr>
          <p:cNvSpPr/>
          <p:nvPr/>
        </p:nvSpPr>
        <p:spPr>
          <a:xfrm>
            <a:off x="6822960" y="5199744"/>
            <a:ext cx="1476686"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Azure Synapse Analytics </a:t>
            </a:r>
            <a:endParaRPr kumimoji="0" lang="en-US" sz="9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04" name="TextBox 203">
            <a:extLst>
              <a:ext uri="{FF2B5EF4-FFF2-40B4-BE49-F238E27FC236}">
                <a16:creationId xmlns:a16="http://schemas.microsoft.com/office/drawing/2014/main" id="{B7D47D01-2494-CE4A-A9FA-031915BE3DC8}"/>
              </a:ext>
            </a:extLst>
          </p:cNvPr>
          <p:cNvSpPr txBox="1"/>
          <p:nvPr/>
        </p:nvSpPr>
        <p:spPr>
          <a:xfrm>
            <a:off x="8383370" y="5245110"/>
            <a:ext cx="828711"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Snowflake</a:t>
            </a:r>
          </a:p>
        </p:txBody>
      </p:sp>
      <p:pic>
        <p:nvPicPr>
          <p:cNvPr id="205" name="Picture 204" descr="A picture containing object, clock&#10;&#10;Description automatically generated">
            <a:extLst>
              <a:ext uri="{FF2B5EF4-FFF2-40B4-BE49-F238E27FC236}">
                <a16:creationId xmlns:a16="http://schemas.microsoft.com/office/drawing/2014/main" id="{79FE7B9E-F2A0-E04C-87B6-204957BB142E}"/>
              </a:ext>
            </a:extLst>
          </p:cNvPr>
          <p:cNvPicPr>
            <a:picLocks noChangeAspect="1"/>
          </p:cNvPicPr>
          <p:nvPr/>
        </p:nvPicPr>
        <p:blipFill rotWithShape="1">
          <a:blip r:embed="rId6">
            <a:extLst>
              <a:ext uri="{28A0092B-C50C-407E-A947-70E740481C1C}">
                <a14:useLocalDpi xmlns:a14="http://schemas.microsoft.com/office/drawing/2010/main" val="0"/>
              </a:ext>
            </a:extLst>
          </a:blip>
          <a:srcRect t="-5955" r="75788"/>
          <a:stretch/>
        </p:blipFill>
        <p:spPr>
          <a:xfrm>
            <a:off x="8641342" y="4773694"/>
            <a:ext cx="312766" cy="315859"/>
          </a:xfrm>
          <a:prstGeom prst="rect">
            <a:avLst/>
          </a:prstGeom>
        </p:spPr>
      </p:pic>
      <p:sp>
        <p:nvSpPr>
          <p:cNvPr id="208" name="Rectangle 147">
            <a:extLst>
              <a:ext uri="{FF2B5EF4-FFF2-40B4-BE49-F238E27FC236}">
                <a16:creationId xmlns:a16="http://schemas.microsoft.com/office/drawing/2014/main" id="{C52C2DCD-F097-1043-AF8A-A96919CB47DE}"/>
              </a:ext>
            </a:extLst>
          </p:cNvPr>
          <p:cNvSpPr>
            <a:spLocks noChangeArrowheads="1"/>
          </p:cNvSpPr>
          <p:nvPr/>
        </p:nvSpPr>
        <p:spPr bwMode="auto">
          <a:xfrm>
            <a:off x="8470696" y="2406469"/>
            <a:ext cx="209550" cy="1424158"/>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2" name="TextBox 141">
            <a:extLst>
              <a:ext uri="{FF2B5EF4-FFF2-40B4-BE49-F238E27FC236}">
                <a16:creationId xmlns:a16="http://schemas.microsoft.com/office/drawing/2014/main" id="{8986A70D-40D5-B04F-ADEB-BE90415E9A5B}"/>
              </a:ext>
            </a:extLst>
          </p:cNvPr>
          <p:cNvSpPr txBox="1"/>
          <p:nvPr/>
        </p:nvSpPr>
        <p:spPr>
          <a:xfrm>
            <a:off x="8446987" y="2249210"/>
            <a:ext cx="250068" cy="138499"/>
          </a:xfrm>
          <a:prstGeom prst="rect">
            <a:avLst/>
          </a:prstGeom>
          <a:solidFill>
            <a:schemeClr val="bg1"/>
          </a:solidFill>
        </p:spPr>
        <p:txBody>
          <a:bodyPr wrap="none" lIns="0" tIns="0" rIns="0" bIns="0" rtlCol="0">
            <a:spAutoFit/>
          </a:bodyPr>
          <a:lstStyle/>
          <a:p>
            <a:pPr algn="l"/>
            <a:r>
              <a:rPr lang="en-US" sz="900" dirty="0">
                <a:solidFill>
                  <a:schemeClr val="accent3"/>
                </a:solidFill>
              </a:rPr>
              <a:t>$103</a:t>
            </a:r>
          </a:p>
        </p:txBody>
      </p:sp>
      <p:sp>
        <p:nvSpPr>
          <p:cNvPr id="209" name="Rectangle 147">
            <a:extLst>
              <a:ext uri="{FF2B5EF4-FFF2-40B4-BE49-F238E27FC236}">
                <a16:creationId xmlns:a16="http://schemas.microsoft.com/office/drawing/2014/main" id="{54905D68-BAB5-194F-816F-63210A690CAF}"/>
              </a:ext>
            </a:extLst>
          </p:cNvPr>
          <p:cNvSpPr>
            <a:spLocks noChangeArrowheads="1"/>
          </p:cNvSpPr>
          <p:nvPr/>
        </p:nvSpPr>
        <p:spPr bwMode="auto">
          <a:xfrm>
            <a:off x="8945123" y="2374001"/>
            <a:ext cx="209550" cy="1454359"/>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0" name="TextBox 209">
            <a:extLst>
              <a:ext uri="{FF2B5EF4-FFF2-40B4-BE49-F238E27FC236}">
                <a16:creationId xmlns:a16="http://schemas.microsoft.com/office/drawing/2014/main" id="{4A8E45EF-D234-6342-8DB1-B9EE647245B9}"/>
              </a:ext>
            </a:extLst>
          </p:cNvPr>
          <p:cNvSpPr txBox="1"/>
          <p:nvPr/>
        </p:nvSpPr>
        <p:spPr>
          <a:xfrm>
            <a:off x="8905652" y="2186888"/>
            <a:ext cx="250068" cy="138499"/>
          </a:xfrm>
          <a:prstGeom prst="rect">
            <a:avLst/>
          </a:prstGeom>
          <a:solidFill>
            <a:schemeClr val="bg1"/>
          </a:solidFill>
        </p:spPr>
        <p:txBody>
          <a:bodyPr wrap="none" lIns="0" tIns="0" rIns="0" bIns="0" rtlCol="0">
            <a:spAutoFit/>
          </a:bodyPr>
          <a:lstStyle/>
          <a:p>
            <a:pPr algn="l"/>
            <a:r>
              <a:rPr lang="en-US" sz="900" dirty="0">
                <a:solidFill>
                  <a:schemeClr val="accent3"/>
                </a:solidFill>
              </a:rPr>
              <a:t>$110</a:t>
            </a:r>
          </a:p>
        </p:txBody>
      </p:sp>
      <p:sp>
        <p:nvSpPr>
          <p:cNvPr id="211" name="Rectangle 147">
            <a:extLst>
              <a:ext uri="{FF2B5EF4-FFF2-40B4-BE49-F238E27FC236}">
                <a16:creationId xmlns:a16="http://schemas.microsoft.com/office/drawing/2014/main" id="{8D639BE8-01F9-F34B-96A7-9116FD7ABF27}"/>
              </a:ext>
            </a:extLst>
          </p:cNvPr>
          <p:cNvSpPr>
            <a:spLocks noChangeArrowheads="1"/>
          </p:cNvSpPr>
          <p:nvPr/>
        </p:nvSpPr>
        <p:spPr bwMode="auto">
          <a:xfrm>
            <a:off x="9419550" y="2041749"/>
            <a:ext cx="209550" cy="179146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2" name="TextBox 211">
            <a:extLst>
              <a:ext uri="{FF2B5EF4-FFF2-40B4-BE49-F238E27FC236}">
                <a16:creationId xmlns:a16="http://schemas.microsoft.com/office/drawing/2014/main" id="{00E59580-A125-4C44-A541-D2308B56E0D8}"/>
              </a:ext>
            </a:extLst>
          </p:cNvPr>
          <p:cNvSpPr txBox="1"/>
          <p:nvPr/>
        </p:nvSpPr>
        <p:spPr>
          <a:xfrm>
            <a:off x="9382032" y="1879301"/>
            <a:ext cx="250068" cy="138499"/>
          </a:xfrm>
          <a:prstGeom prst="rect">
            <a:avLst/>
          </a:prstGeom>
          <a:solidFill>
            <a:schemeClr val="bg1"/>
          </a:solidFill>
        </p:spPr>
        <p:txBody>
          <a:bodyPr wrap="none" lIns="0" tIns="0" rIns="0" bIns="0" rtlCol="0">
            <a:spAutoFit/>
          </a:bodyPr>
          <a:lstStyle/>
          <a:p>
            <a:pPr algn="l"/>
            <a:r>
              <a:rPr lang="en-US" sz="900" dirty="0">
                <a:solidFill>
                  <a:schemeClr val="accent3"/>
                </a:solidFill>
              </a:rPr>
              <a:t>$152</a:t>
            </a:r>
          </a:p>
        </p:txBody>
      </p:sp>
      <p:grpSp>
        <p:nvGrpSpPr>
          <p:cNvPr id="141" name="Group 140">
            <a:extLst>
              <a:ext uri="{FF2B5EF4-FFF2-40B4-BE49-F238E27FC236}">
                <a16:creationId xmlns:a16="http://schemas.microsoft.com/office/drawing/2014/main" id="{59173DBF-856A-5140-A921-CACD20DBA843}"/>
              </a:ext>
            </a:extLst>
          </p:cNvPr>
          <p:cNvGrpSpPr/>
          <p:nvPr/>
        </p:nvGrpSpPr>
        <p:grpSpPr>
          <a:xfrm>
            <a:off x="9785845" y="1587734"/>
            <a:ext cx="415925" cy="2244726"/>
            <a:chOff x="9058275" y="1430338"/>
            <a:chExt cx="415925" cy="2244726"/>
          </a:xfrm>
        </p:grpSpPr>
        <p:sp>
          <p:nvSpPr>
            <p:cNvPr id="165" name="Rectangle 148">
              <a:extLst>
                <a:ext uri="{FF2B5EF4-FFF2-40B4-BE49-F238E27FC236}">
                  <a16:creationId xmlns:a16="http://schemas.microsoft.com/office/drawing/2014/main" id="{79E5FE80-1381-40F8-A3F1-F0511DCEDC9A}"/>
                </a:ext>
              </a:extLst>
            </p:cNvPr>
            <p:cNvSpPr>
              <a:spLocks noChangeArrowheads="1"/>
            </p:cNvSpPr>
            <p:nvPr/>
          </p:nvSpPr>
          <p:spPr bwMode="auto">
            <a:xfrm>
              <a:off x="9158288" y="1430338"/>
              <a:ext cx="215900" cy="224472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1" name="Freeform 174">
              <a:extLst>
                <a:ext uri="{FF2B5EF4-FFF2-40B4-BE49-F238E27FC236}">
                  <a16:creationId xmlns:a16="http://schemas.microsoft.com/office/drawing/2014/main" id="{981FF9FC-744D-4608-B4BB-C3C24A5D7973}"/>
                </a:ext>
              </a:extLst>
            </p:cNvPr>
            <p:cNvSpPr>
              <a:spLocks/>
            </p:cNvSpPr>
            <p:nvPr/>
          </p:nvSpPr>
          <p:spPr bwMode="auto">
            <a:xfrm>
              <a:off x="9058275" y="1575061"/>
              <a:ext cx="415925" cy="293687"/>
            </a:xfrm>
            <a:custGeom>
              <a:avLst/>
              <a:gdLst>
                <a:gd name="T0" fmla="*/ 32 w 262"/>
                <a:gd name="T1" fmla="*/ 185 h 185"/>
                <a:gd name="T2" fmla="*/ 0 w 262"/>
                <a:gd name="T3" fmla="*/ 115 h 185"/>
                <a:gd name="T4" fmla="*/ 227 w 262"/>
                <a:gd name="T5" fmla="*/ 0 h 185"/>
                <a:gd name="T6" fmla="*/ 262 w 262"/>
                <a:gd name="T7" fmla="*/ 69 h 185"/>
                <a:gd name="T8" fmla="*/ 32 w 262"/>
                <a:gd name="T9" fmla="*/ 185 h 185"/>
              </a:gdLst>
              <a:ahLst/>
              <a:cxnLst>
                <a:cxn ang="0">
                  <a:pos x="T0" y="T1"/>
                </a:cxn>
                <a:cxn ang="0">
                  <a:pos x="T2" y="T3"/>
                </a:cxn>
                <a:cxn ang="0">
                  <a:pos x="T4" y="T5"/>
                </a:cxn>
                <a:cxn ang="0">
                  <a:pos x="T6" y="T7"/>
                </a:cxn>
                <a:cxn ang="0">
                  <a:pos x="T8" y="T9"/>
                </a:cxn>
              </a:cxnLst>
              <a:rect l="0" t="0" r="r" b="b"/>
              <a:pathLst>
                <a:path w="262" h="185">
                  <a:moveTo>
                    <a:pt x="32" y="185"/>
                  </a:moveTo>
                  <a:lnTo>
                    <a:pt x="0" y="115"/>
                  </a:lnTo>
                  <a:lnTo>
                    <a:pt x="227" y="0"/>
                  </a:lnTo>
                  <a:lnTo>
                    <a:pt x="262" y="69"/>
                  </a:lnTo>
                  <a:lnTo>
                    <a:pt x="3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2" name="Line 175">
              <a:extLst>
                <a:ext uri="{FF2B5EF4-FFF2-40B4-BE49-F238E27FC236}">
                  <a16:creationId xmlns:a16="http://schemas.microsoft.com/office/drawing/2014/main" id="{5E5A4226-4C0B-4278-AA9A-088B050FA26F}"/>
                </a:ext>
              </a:extLst>
            </p:cNvPr>
            <p:cNvSpPr>
              <a:spLocks noChangeShapeType="1"/>
            </p:cNvSpPr>
            <p:nvPr/>
          </p:nvSpPr>
          <p:spPr bwMode="auto">
            <a:xfrm flipH="1">
              <a:off x="9109075" y="1684598"/>
              <a:ext cx="365125" cy="184150"/>
            </a:xfrm>
            <a:prstGeom prst="line">
              <a:avLst/>
            </a:prstGeom>
            <a:noFill/>
            <a:ln w="1905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3" name="Line 176">
              <a:extLst>
                <a:ext uri="{FF2B5EF4-FFF2-40B4-BE49-F238E27FC236}">
                  <a16:creationId xmlns:a16="http://schemas.microsoft.com/office/drawing/2014/main" id="{071C5AB8-BA0C-4E7A-B00B-D3DB3BE3CE0C}"/>
                </a:ext>
              </a:extLst>
            </p:cNvPr>
            <p:cNvSpPr>
              <a:spLocks noChangeShapeType="1"/>
            </p:cNvSpPr>
            <p:nvPr/>
          </p:nvSpPr>
          <p:spPr bwMode="auto">
            <a:xfrm flipV="1">
              <a:off x="9058275" y="1575061"/>
              <a:ext cx="360362" cy="182562"/>
            </a:xfrm>
            <a:prstGeom prst="line">
              <a:avLst/>
            </a:prstGeom>
            <a:noFill/>
            <a:ln w="1905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44" name="TextBox 143">
            <a:extLst>
              <a:ext uri="{FF2B5EF4-FFF2-40B4-BE49-F238E27FC236}">
                <a16:creationId xmlns:a16="http://schemas.microsoft.com/office/drawing/2014/main" id="{8B9D5627-7C53-3740-ADC0-F72BAEA52A78}"/>
              </a:ext>
            </a:extLst>
          </p:cNvPr>
          <p:cNvSpPr txBox="1"/>
          <p:nvPr/>
        </p:nvSpPr>
        <p:spPr>
          <a:xfrm>
            <a:off x="6572814" y="2554453"/>
            <a:ext cx="187552" cy="138499"/>
          </a:xfrm>
          <a:prstGeom prst="rect">
            <a:avLst/>
          </a:prstGeom>
          <a:noFill/>
        </p:spPr>
        <p:txBody>
          <a:bodyPr wrap="none" lIns="0" tIns="0" rIns="0" bIns="0" rtlCol="0">
            <a:spAutoFit/>
          </a:bodyPr>
          <a:lstStyle/>
          <a:p>
            <a:pPr algn="l"/>
            <a:r>
              <a:rPr lang="en-US" sz="900" dirty="0">
                <a:solidFill>
                  <a:schemeClr val="accent3"/>
                </a:solidFill>
              </a:rPr>
              <a:t>$80</a:t>
            </a:r>
          </a:p>
        </p:txBody>
      </p:sp>
      <p:sp>
        <p:nvSpPr>
          <p:cNvPr id="216" name="TextBox 215">
            <a:extLst>
              <a:ext uri="{FF2B5EF4-FFF2-40B4-BE49-F238E27FC236}">
                <a16:creationId xmlns:a16="http://schemas.microsoft.com/office/drawing/2014/main" id="{4D849760-5553-6B4C-B95F-09D8A39EA422}"/>
              </a:ext>
            </a:extLst>
          </p:cNvPr>
          <p:cNvSpPr txBox="1"/>
          <p:nvPr/>
        </p:nvSpPr>
        <p:spPr>
          <a:xfrm>
            <a:off x="6503540" y="2395704"/>
            <a:ext cx="250068" cy="138499"/>
          </a:xfrm>
          <a:prstGeom prst="rect">
            <a:avLst/>
          </a:prstGeom>
          <a:noFill/>
        </p:spPr>
        <p:txBody>
          <a:bodyPr wrap="none" lIns="0" tIns="0" rIns="0" bIns="0" rtlCol="0">
            <a:spAutoFit/>
          </a:bodyPr>
          <a:lstStyle/>
          <a:p>
            <a:pPr algn="l"/>
            <a:r>
              <a:rPr lang="en-US" sz="900" dirty="0">
                <a:solidFill>
                  <a:schemeClr val="accent3"/>
                </a:solidFill>
              </a:rPr>
              <a:t>$100</a:t>
            </a:r>
          </a:p>
        </p:txBody>
      </p:sp>
      <p:sp>
        <p:nvSpPr>
          <p:cNvPr id="145" name="TextBox 144">
            <a:extLst>
              <a:ext uri="{FF2B5EF4-FFF2-40B4-BE49-F238E27FC236}">
                <a16:creationId xmlns:a16="http://schemas.microsoft.com/office/drawing/2014/main" id="{6EF0C8B1-0721-5347-8FCC-E70800CF269B}"/>
              </a:ext>
            </a:extLst>
          </p:cNvPr>
          <p:cNvSpPr txBox="1"/>
          <p:nvPr/>
        </p:nvSpPr>
        <p:spPr>
          <a:xfrm rot="18933876">
            <a:off x="8209899" y="3986411"/>
            <a:ext cx="444032" cy="138499"/>
          </a:xfrm>
          <a:prstGeom prst="rect">
            <a:avLst/>
          </a:prstGeom>
          <a:noFill/>
        </p:spPr>
        <p:txBody>
          <a:bodyPr wrap="none" lIns="0" tIns="0" rIns="0" bIns="0" rtlCol="0">
            <a:spAutoFit/>
          </a:bodyPr>
          <a:lstStyle/>
          <a:p>
            <a:pPr algn="l"/>
            <a:r>
              <a:rPr lang="en-US" sz="900" dirty="0">
                <a:solidFill>
                  <a:schemeClr val="accent3"/>
                </a:solidFill>
              </a:rPr>
              <a:t>2x-Large</a:t>
            </a:r>
          </a:p>
        </p:txBody>
      </p:sp>
      <p:sp>
        <p:nvSpPr>
          <p:cNvPr id="217" name="TextBox 216">
            <a:extLst>
              <a:ext uri="{FF2B5EF4-FFF2-40B4-BE49-F238E27FC236}">
                <a16:creationId xmlns:a16="http://schemas.microsoft.com/office/drawing/2014/main" id="{4EA1F487-2F35-3247-BE46-A9118F2D67DB}"/>
              </a:ext>
            </a:extLst>
          </p:cNvPr>
          <p:cNvSpPr txBox="1"/>
          <p:nvPr/>
        </p:nvSpPr>
        <p:spPr>
          <a:xfrm rot="18933876">
            <a:off x="8695299" y="3995676"/>
            <a:ext cx="444032" cy="138499"/>
          </a:xfrm>
          <a:prstGeom prst="rect">
            <a:avLst/>
          </a:prstGeom>
          <a:noFill/>
        </p:spPr>
        <p:txBody>
          <a:bodyPr wrap="none" lIns="0" tIns="0" rIns="0" bIns="0" rtlCol="0">
            <a:spAutoFit/>
          </a:bodyPr>
          <a:lstStyle/>
          <a:p>
            <a:pPr algn="l"/>
            <a:r>
              <a:rPr lang="en-US" sz="900" dirty="0">
                <a:solidFill>
                  <a:schemeClr val="accent3"/>
                </a:solidFill>
              </a:rPr>
              <a:t>3x-Large</a:t>
            </a:r>
          </a:p>
        </p:txBody>
      </p:sp>
      <p:sp>
        <p:nvSpPr>
          <p:cNvPr id="218" name="TextBox 217">
            <a:extLst>
              <a:ext uri="{FF2B5EF4-FFF2-40B4-BE49-F238E27FC236}">
                <a16:creationId xmlns:a16="http://schemas.microsoft.com/office/drawing/2014/main" id="{3E76ADEF-F2FC-944C-87A3-FCBB0C5B2445}"/>
              </a:ext>
            </a:extLst>
          </p:cNvPr>
          <p:cNvSpPr txBox="1"/>
          <p:nvPr/>
        </p:nvSpPr>
        <p:spPr>
          <a:xfrm rot="18933876">
            <a:off x="9170619" y="3992651"/>
            <a:ext cx="444032" cy="138499"/>
          </a:xfrm>
          <a:prstGeom prst="rect">
            <a:avLst/>
          </a:prstGeom>
          <a:noFill/>
        </p:spPr>
        <p:txBody>
          <a:bodyPr wrap="square" lIns="0" tIns="0" rIns="0" bIns="0" rtlCol="0">
            <a:spAutoFit/>
          </a:bodyPr>
          <a:lstStyle/>
          <a:p>
            <a:pPr algn="l"/>
            <a:r>
              <a:rPr lang="en-US" sz="900" dirty="0">
                <a:solidFill>
                  <a:schemeClr val="accent3"/>
                </a:solidFill>
              </a:rPr>
              <a:t>4x-Large</a:t>
            </a:r>
          </a:p>
        </p:txBody>
      </p:sp>
      <p:sp>
        <p:nvSpPr>
          <p:cNvPr id="221" name="TextBox 220">
            <a:extLst>
              <a:ext uri="{FF2B5EF4-FFF2-40B4-BE49-F238E27FC236}">
                <a16:creationId xmlns:a16="http://schemas.microsoft.com/office/drawing/2014/main" id="{D138C34D-977C-664E-B08E-4F68D80D9A35}"/>
              </a:ext>
            </a:extLst>
          </p:cNvPr>
          <p:cNvSpPr txBox="1"/>
          <p:nvPr/>
        </p:nvSpPr>
        <p:spPr>
          <a:xfrm>
            <a:off x="6487992" y="2227913"/>
            <a:ext cx="250068" cy="138499"/>
          </a:xfrm>
          <a:prstGeom prst="rect">
            <a:avLst/>
          </a:prstGeom>
          <a:noFill/>
        </p:spPr>
        <p:txBody>
          <a:bodyPr wrap="none" lIns="0" tIns="0" rIns="0" bIns="0" rtlCol="0">
            <a:spAutoFit/>
          </a:bodyPr>
          <a:lstStyle/>
          <a:p>
            <a:pPr algn="l"/>
            <a:r>
              <a:rPr lang="en-US" sz="900" dirty="0">
                <a:solidFill>
                  <a:schemeClr val="accent3"/>
                </a:solidFill>
              </a:rPr>
              <a:t>$120</a:t>
            </a:r>
          </a:p>
        </p:txBody>
      </p:sp>
      <p:sp>
        <p:nvSpPr>
          <p:cNvPr id="222" name="TextBox 221">
            <a:extLst>
              <a:ext uri="{FF2B5EF4-FFF2-40B4-BE49-F238E27FC236}">
                <a16:creationId xmlns:a16="http://schemas.microsoft.com/office/drawing/2014/main" id="{99C56663-2359-B94E-A13B-F3FFD65B07B0}"/>
              </a:ext>
            </a:extLst>
          </p:cNvPr>
          <p:cNvSpPr txBox="1"/>
          <p:nvPr/>
        </p:nvSpPr>
        <p:spPr>
          <a:xfrm>
            <a:off x="6496127" y="2069164"/>
            <a:ext cx="250068" cy="138499"/>
          </a:xfrm>
          <a:prstGeom prst="rect">
            <a:avLst/>
          </a:prstGeom>
          <a:noFill/>
        </p:spPr>
        <p:txBody>
          <a:bodyPr wrap="none" lIns="0" tIns="0" rIns="0" bIns="0" rtlCol="0">
            <a:spAutoFit/>
          </a:bodyPr>
          <a:lstStyle/>
          <a:p>
            <a:pPr algn="l"/>
            <a:r>
              <a:rPr lang="en-US" sz="900" dirty="0">
                <a:solidFill>
                  <a:schemeClr val="accent3"/>
                </a:solidFill>
              </a:rPr>
              <a:t>$140</a:t>
            </a:r>
          </a:p>
        </p:txBody>
      </p:sp>
    </p:spTree>
    <p:extLst>
      <p:ext uri="{BB962C8B-B14F-4D97-AF65-F5344CB8AC3E}">
        <p14:creationId xmlns:p14="http://schemas.microsoft.com/office/powerpoint/2010/main" val="169196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3CA717DD-F715-754E-9FB2-FED1D4D53EE4}"/>
              </a:ext>
            </a:extLst>
          </p:cNvPr>
          <p:cNvCxnSpPr/>
          <p:nvPr/>
        </p:nvCxnSpPr>
        <p:spPr>
          <a:xfrm>
            <a:off x="7076448" y="2335380"/>
            <a:ext cx="4645862" cy="0"/>
          </a:xfrm>
          <a:prstGeom prst="line">
            <a:avLst/>
          </a:prstGeom>
          <a:ln w="952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B91E23D-EF33-F541-8380-25D0F4877F82}"/>
              </a:ext>
            </a:extLst>
          </p:cNvPr>
          <p:cNvCxnSpPr/>
          <p:nvPr/>
        </p:nvCxnSpPr>
        <p:spPr>
          <a:xfrm>
            <a:off x="7076448" y="1902824"/>
            <a:ext cx="4645862" cy="0"/>
          </a:xfrm>
          <a:prstGeom prst="line">
            <a:avLst/>
          </a:prstGeom>
          <a:ln w="952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0267401-D562-8442-B477-3CD3E001B4EB}"/>
              </a:ext>
            </a:extLst>
          </p:cNvPr>
          <p:cNvCxnSpPr/>
          <p:nvPr/>
        </p:nvCxnSpPr>
        <p:spPr>
          <a:xfrm>
            <a:off x="7076448" y="3200492"/>
            <a:ext cx="4645862" cy="0"/>
          </a:xfrm>
          <a:prstGeom prst="line">
            <a:avLst/>
          </a:prstGeom>
          <a:ln w="952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BB84BD-AF49-D747-BEC2-FDE2DACE169E}"/>
              </a:ext>
            </a:extLst>
          </p:cNvPr>
          <p:cNvCxnSpPr/>
          <p:nvPr/>
        </p:nvCxnSpPr>
        <p:spPr>
          <a:xfrm>
            <a:off x="7076448" y="2767936"/>
            <a:ext cx="4645862" cy="0"/>
          </a:xfrm>
          <a:prstGeom prst="line">
            <a:avLst/>
          </a:prstGeom>
          <a:ln w="952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ED414D9-AEB0-534D-84C3-2B8975C044A5}"/>
              </a:ext>
            </a:extLst>
          </p:cNvPr>
          <p:cNvCxnSpPr/>
          <p:nvPr/>
        </p:nvCxnSpPr>
        <p:spPr>
          <a:xfrm>
            <a:off x="7076448" y="4065604"/>
            <a:ext cx="4645862" cy="0"/>
          </a:xfrm>
          <a:prstGeom prst="line">
            <a:avLst/>
          </a:prstGeom>
          <a:ln w="952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250675-102B-8348-8035-1E05D0ABF4AA}"/>
              </a:ext>
            </a:extLst>
          </p:cNvPr>
          <p:cNvCxnSpPr/>
          <p:nvPr/>
        </p:nvCxnSpPr>
        <p:spPr>
          <a:xfrm>
            <a:off x="7076448" y="3633048"/>
            <a:ext cx="4645862" cy="0"/>
          </a:xfrm>
          <a:prstGeom prst="line">
            <a:avLst/>
          </a:prstGeom>
          <a:ln w="952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52F6C38-B6A2-2749-94EC-5BB907D5AD71}"/>
              </a:ext>
            </a:extLst>
          </p:cNvPr>
          <p:cNvCxnSpPr/>
          <p:nvPr/>
        </p:nvCxnSpPr>
        <p:spPr>
          <a:xfrm>
            <a:off x="7076448" y="4498160"/>
            <a:ext cx="4645862" cy="0"/>
          </a:xfrm>
          <a:prstGeom prst="line">
            <a:avLst/>
          </a:prstGeom>
          <a:ln w="952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ED9BCC3-84BD-419E-B0A4-08F8DA463A9C}"/>
              </a:ext>
            </a:extLst>
          </p:cNvPr>
          <p:cNvSpPr txBox="1"/>
          <p:nvPr/>
        </p:nvSpPr>
        <p:spPr>
          <a:xfrm>
            <a:off x="6858000" y="6263290"/>
            <a:ext cx="5199919" cy="107722"/>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a:ea typeface="+mn-ea"/>
                <a:cs typeface="+mn-cs"/>
              </a:rPr>
              <a:t>Results based on </a:t>
            </a:r>
            <a:r>
              <a:rPr kumimoji="0" lang="en-US" sz="700" b="0" i="0" u="none" strike="noStrike" kern="1200" cap="none" spc="0" normalizeH="0" baseline="0" noProof="0" dirty="0" err="1">
                <a:ln>
                  <a:noFill/>
                </a:ln>
                <a:solidFill>
                  <a:prstClr val="black"/>
                </a:solidFill>
                <a:effectLst/>
                <a:uLnTx/>
                <a:uFillTx/>
                <a:latin typeface="Segoe UI"/>
                <a:ea typeface="+mn-ea"/>
                <a:cs typeface="+mn-cs"/>
              </a:rPr>
              <a:t>GigaOm’s</a:t>
            </a:r>
            <a:r>
              <a:rPr kumimoji="0" lang="en-US" sz="700" b="0" i="0" u="none" strike="noStrike" kern="1200" cap="none" spc="0" normalizeH="0" baseline="0" noProof="0" dirty="0">
                <a:ln>
                  <a:noFill/>
                </a:ln>
                <a:solidFill>
                  <a:prstClr val="black"/>
                </a:solidFill>
                <a:effectLst/>
                <a:uLnTx/>
                <a:uFillTx/>
                <a:latin typeface="Segoe UI"/>
                <a:ea typeface="+mn-ea"/>
                <a:cs typeface="+mn-cs"/>
              </a:rPr>
              <a:t> TPC-DS results, published in February 2019</a:t>
            </a:r>
          </a:p>
        </p:txBody>
      </p:sp>
      <p:sp>
        <p:nvSpPr>
          <p:cNvPr id="15" name="Title 1">
            <a:extLst>
              <a:ext uri="{FF2B5EF4-FFF2-40B4-BE49-F238E27FC236}">
                <a16:creationId xmlns:a16="http://schemas.microsoft.com/office/drawing/2014/main" id="{5DE299AE-CDB4-6D43-AD14-6FB7D9627446}"/>
              </a:ext>
            </a:extLst>
          </p:cNvPr>
          <p:cNvSpPr>
            <a:spLocks noGrp="1"/>
          </p:cNvSpPr>
          <p:nvPr>
            <p:ph type="title"/>
          </p:nvPr>
        </p:nvSpPr>
        <p:spPr>
          <a:xfrm>
            <a:off x="424140" y="3475818"/>
            <a:ext cx="5146331" cy="984885"/>
          </a:xfrm>
        </p:spPr>
        <p:txBody>
          <a:bodyPr/>
          <a:lstStyle/>
          <a:p>
            <a:pPr algn="ctr"/>
            <a:r>
              <a:rPr lang="en-US" sz="3200" dirty="0">
                <a:solidFill>
                  <a:schemeClr val="accent2"/>
                </a:solidFill>
              </a:rPr>
              <a:t>Best-in-class</a:t>
            </a:r>
            <a:r>
              <a:rPr lang="en-US" sz="3200" dirty="0">
                <a:solidFill>
                  <a:schemeClr val="accent1"/>
                </a:solidFill>
              </a:rPr>
              <a:t> </a:t>
            </a:r>
            <a:r>
              <a:rPr lang="en-US" sz="3200" dirty="0"/>
              <a:t>price</a:t>
            </a:r>
            <a:br>
              <a:rPr lang="en-US" sz="3200" dirty="0"/>
            </a:br>
            <a:r>
              <a:rPr lang="en-US" sz="3200" dirty="0"/>
              <a:t>per performance</a:t>
            </a:r>
          </a:p>
        </p:txBody>
      </p:sp>
      <p:grpSp>
        <p:nvGrpSpPr>
          <p:cNvPr id="21" name="Group 331">
            <a:extLst>
              <a:ext uri="{FF2B5EF4-FFF2-40B4-BE49-F238E27FC236}">
                <a16:creationId xmlns:a16="http://schemas.microsoft.com/office/drawing/2014/main" id="{FE69A638-CD79-814B-93C3-89410B29D516}"/>
              </a:ext>
            </a:extLst>
          </p:cNvPr>
          <p:cNvGrpSpPr>
            <a:grpSpLocks noChangeAspect="1"/>
          </p:cNvGrpSpPr>
          <p:nvPr/>
        </p:nvGrpSpPr>
        <p:grpSpPr bwMode="auto">
          <a:xfrm>
            <a:off x="2263335" y="1922557"/>
            <a:ext cx="1468727" cy="1219227"/>
            <a:chOff x="2204" y="2803"/>
            <a:chExt cx="312" cy="259"/>
          </a:xfrm>
        </p:grpSpPr>
        <p:sp>
          <p:nvSpPr>
            <p:cNvPr id="22" name="Freeform 332">
              <a:extLst>
                <a:ext uri="{FF2B5EF4-FFF2-40B4-BE49-F238E27FC236}">
                  <a16:creationId xmlns:a16="http://schemas.microsoft.com/office/drawing/2014/main" id="{59C04716-148E-794F-A2F3-67C177364D3D}"/>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Freeform 333">
              <a:extLst>
                <a:ext uri="{FF2B5EF4-FFF2-40B4-BE49-F238E27FC236}">
                  <a16:creationId xmlns:a16="http://schemas.microsoft.com/office/drawing/2014/main" id="{870805A1-D062-B04D-BCA6-532ABE133522}"/>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5" name="Freeform 334">
              <a:extLst>
                <a:ext uri="{FF2B5EF4-FFF2-40B4-BE49-F238E27FC236}">
                  <a16:creationId xmlns:a16="http://schemas.microsoft.com/office/drawing/2014/main" id="{7454A010-5B1D-1948-8830-CCC9BDC96E03}"/>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Freeform 335">
              <a:extLst>
                <a:ext uri="{FF2B5EF4-FFF2-40B4-BE49-F238E27FC236}">
                  <a16:creationId xmlns:a16="http://schemas.microsoft.com/office/drawing/2014/main" id="{A21995E4-F6D9-7249-8019-9709B8B5F6D3}"/>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Freeform 336">
              <a:extLst>
                <a:ext uri="{FF2B5EF4-FFF2-40B4-BE49-F238E27FC236}">
                  <a16:creationId xmlns:a16="http://schemas.microsoft.com/office/drawing/2014/main" id="{CDAB7E27-78FA-8243-88F0-AC22431FDBB5}"/>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Freeform 337">
              <a:extLst>
                <a:ext uri="{FF2B5EF4-FFF2-40B4-BE49-F238E27FC236}">
                  <a16:creationId xmlns:a16="http://schemas.microsoft.com/office/drawing/2014/main" id="{0FC6841E-CC7B-EE4F-BB85-6DA922221E58}"/>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Oval 338">
              <a:extLst>
                <a:ext uri="{FF2B5EF4-FFF2-40B4-BE49-F238E27FC236}">
                  <a16:creationId xmlns:a16="http://schemas.microsoft.com/office/drawing/2014/main" id="{8DF9ED67-9B9D-EF4C-9950-C23BE45B2578}"/>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Freeform 339">
              <a:extLst>
                <a:ext uri="{FF2B5EF4-FFF2-40B4-BE49-F238E27FC236}">
                  <a16:creationId xmlns:a16="http://schemas.microsoft.com/office/drawing/2014/main" id="{8638B1B8-67F5-8C42-A372-BD136720D9E0}"/>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2" name="TextBox 31">
            <a:extLst>
              <a:ext uri="{FF2B5EF4-FFF2-40B4-BE49-F238E27FC236}">
                <a16:creationId xmlns:a16="http://schemas.microsoft.com/office/drawing/2014/main" id="{DF29C767-3212-8F41-AADE-941FE16A446F}"/>
              </a:ext>
            </a:extLst>
          </p:cNvPr>
          <p:cNvSpPr txBox="1"/>
          <p:nvPr/>
        </p:nvSpPr>
        <p:spPr>
          <a:xfrm>
            <a:off x="588263" y="6245150"/>
            <a:ext cx="5191214" cy="107722"/>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Segoe UI"/>
                <a:ea typeface="+mn-ea"/>
                <a:cs typeface="+mn-cs"/>
              </a:rPr>
              <a:t>Price-performance is calculated by </a:t>
            </a:r>
            <a:r>
              <a:rPr kumimoji="0" lang="en-US" sz="700" b="0" i="0" u="none" strike="noStrike" kern="1200" cap="none" spc="0" normalizeH="0" baseline="0" noProof="0" dirty="0" err="1">
                <a:ln>
                  <a:noFill/>
                </a:ln>
                <a:solidFill>
                  <a:prstClr val="white"/>
                </a:solidFill>
                <a:effectLst/>
                <a:uLnTx/>
                <a:uFillTx/>
                <a:latin typeface="Segoe UI"/>
                <a:ea typeface="+mn-ea"/>
                <a:cs typeface="+mn-cs"/>
              </a:rPr>
              <a:t>GigaOm</a:t>
            </a:r>
            <a:r>
              <a:rPr kumimoji="0" lang="en-US" sz="700" b="0" i="0" u="none" strike="noStrike" kern="1200" cap="none" spc="0" normalizeH="0" baseline="0" noProof="0" dirty="0">
                <a:ln>
                  <a:noFill/>
                </a:ln>
                <a:solidFill>
                  <a:prstClr val="white"/>
                </a:solidFill>
                <a:effectLst/>
                <a:uLnTx/>
                <a:uFillTx/>
                <a:latin typeface="Segoe UI"/>
                <a:ea typeface="+mn-ea"/>
                <a:cs typeface="+mn-cs"/>
              </a:rPr>
              <a:t> as the TPC-H metric of cost of ownership divided by composite query. </a:t>
            </a:r>
          </a:p>
        </p:txBody>
      </p:sp>
      <p:sp>
        <p:nvSpPr>
          <p:cNvPr id="33" name="TextBox 32">
            <a:extLst>
              <a:ext uri="{FF2B5EF4-FFF2-40B4-BE49-F238E27FC236}">
                <a16:creationId xmlns:a16="http://schemas.microsoft.com/office/drawing/2014/main" id="{C6A82C65-C1E2-4B41-AF76-D747992240B0}"/>
              </a:ext>
            </a:extLst>
          </p:cNvPr>
          <p:cNvSpPr txBox="1"/>
          <p:nvPr/>
        </p:nvSpPr>
        <p:spPr>
          <a:xfrm>
            <a:off x="8165835" y="1121741"/>
            <a:ext cx="188045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Price-performance @ 30TB</a:t>
            </a:r>
          </a:p>
        </p:txBody>
      </p:sp>
      <p:sp>
        <p:nvSpPr>
          <p:cNvPr id="34" name="TextBox 33">
            <a:extLst>
              <a:ext uri="{FF2B5EF4-FFF2-40B4-BE49-F238E27FC236}">
                <a16:creationId xmlns:a16="http://schemas.microsoft.com/office/drawing/2014/main" id="{934BC23E-5788-2B45-8ECE-AEA238DB0C92}"/>
              </a:ext>
            </a:extLst>
          </p:cNvPr>
          <p:cNvSpPr txBox="1"/>
          <p:nvPr/>
        </p:nvSpPr>
        <p:spPr>
          <a:xfrm>
            <a:off x="8687676" y="1399283"/>
            <a:ext cx="836768"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Lower is Better</a:t>
            </a:r>
          </a:p>
        </p:txBody>
      </p:sp>
      <p:pic>
        <p:nvPicPr>
          <p:cNvPr id="35" name="Picture 34">
            <a:extLst>
              <a:ext uri="{FF2B5EF4-FFF2-40B4-BE49-F238E27FC236}">
                <a16:creationId xmlns:a16="http://schemas.microsoft.com/office/drawing/2014/main" id="{82A8451B-FBD6-BD49-9899-09AF119C2232}"/>
              </a:ext>
            </a:extLst>
          </p:cNvPr>
          <p:cNvPicPr>
            <a:picLocks noChangeAspect="1"/>
          </p:cNvPicPr>
          <p:nvPr/>
        </p:nvPicPr>
        <p:blipFill rotWithShape="1">
          <a:blip r:embed="rId3">
            <a:extLst>
              <a:ext uri="{28A0092B-C50C-407E-A947-70E740481C1C}">
                <a14:useLocalDpi xmlns:a14="http://schemas.microsoft.com/office/drawing/2010/main" val="0"/>
              </a:ext>
            </a:extLst>
          </a:blip>
          <a:srcRect b="25708"/>
          <a:stretch/>
        </p:blipFill>
        <p:spPr>
          <a:xfrm>
            <a:off x="7260141" y="4989820"/>
            <a:ext cx="235634" cy="220298"/>
          </a:xfrm>
          <a:prstGeom prst="rect">
            <a:avLst/>
          </a:prstGeom>
        </p:spPr>
      </p:pic>
      <p:pic>
        <p:nvPicPr>
          <p:cNvPr id="36" name="Picture 35">
            <a:extLst>
              <a:ext uri="{FF2B5EF4-FFF2-40B4-BE49-F238E27FC236}">
                <a16:creationId xmlns:a16="http://schemas.microsoft.com/office/drawing/2014/main" id="{7156145A-DB23-A344-83F9-6279C2E33F76}"/>
              </a:ext>
            </a:extLst>
          </p:cNvPr>
          <p:cNvPicPr>
            <a:picLocks noChangeAspect="1"/>
          </p:cNvPicPr>
          <p:nvPr/>
        </p:nvPicPr>
        <p:blipFill rotWithShape="1">
          <a:blip r:embed="rId4"/>
          <a:srcRect t="30227" r="77321" b="36758"/>
          <a:stretch/>
        </p:blipFill>
        <p:spPr>
          <a:xfrm>
            <a:off x="10437666" y="4977803"/>
            <a:ext cx="340991" cy="244332"/>
          </a:xfrm>
          <a:prstGeom prst="rect">
            <a:avLst/>
          </a:prstGeom>
        </p:spPr>
      </p:pic>
      <p:pic>
        <p:nvPicPr>
          <p:cNvPr id="37" name="Picture 36">
            <a:extLst>
              <a:ext uri="{FF2B5EF4-FFF2-40B4-BE49-F238E27FC236}">
                <a16:creationId xmlns:a16="http://schemas.microsoft.com/office/drawing/2014/main" id="{7E52155F-B877-D04B-AF09-C20C822057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2465" y="4966599"/>
            <a:ext cx="266740" cy="266740"/>
          </a:xfrm>
          <a:prstGeom prst="rect">
            <a:avLst/>
          </a:prstGeom>
        </p:spPr>
      </p:pic>
      <p:sp>
        <p:nvSpPr>
          <p:cNvPr id="38" name="TextBox 37">
            <a:extLst>
              <a:ext uri="{FF2B5EF4-FFF2-40B4-BE49-F238E27FC236}">
                <a16:creationId xmlns:a16="http://schemas.microsoft.com/office/drawing/2014/main" id="{EB5DCC23-4C6F-9647-840F-E0D267C160C0}"/>
              </a:ext>
            </a:extLst>
          </p:cNvPr>
          <p:cNvSpPr txBox="1"/>
          <p:nvPr/>
        </p:nvSpPr>
        <p:spPr>
          <a:xfrm>
            <a:off x="7805673" y="4651068"/>
            <a:ext cx="731650"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Amazon Redshift</a:t>
            </a:r>
          </a:p>
        </p:txBody>
      </p:sp>
      <p:sp>
        <p:nvSpPr>
          <p:cNvPr id="39" name="Rectangle 38">
            <a:extLst>
              <a:ext uri="{FF2B5EF4-FFF2-40B4-BE49-F238E27FC236}">
                <a16:creationId xmlns:a16="http://schemas.microsoft.com/office/drawing/2014/main" id="{AD8FD555-149F-984F-8574-CC417DFC59C3}"/>
              </a:ext>
            </a:extLst>
          </p:cNvPr>
          <p:cNvSpPr/>
          <p:nvPr/>
        </p:nvSpPr>
        <p:spPr>
          <a:xfrm>
            <a:off x="10130588" y="4602997"/>
            <a:ext cx="963725"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Google </a:t>
            </a:r>
            <a:r>
              <a:rPr kumimoji="0" lang="en-US" sz="8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BigQuery</a:t>
            </a:r>
            <a:endParaRPr kumimoji="0" lang="en-US" sz="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Flat Rate </a:t>
            </a:r>
            <a:endParaRPr kumimoji="0" lang="en-US" sz="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4EBC8FF1-E538-2342-9F86-D8A7CABCFFFB}"/>
              </a:ext>
            </a:extLst>
          </p:cNvPr>
          <p:cNvSpPr/>
          <p:nvPr/>
        </p:nvSpPr>
        <p:spPr>
          <a:xfrm>
            <a:off x="6813699" y="4602319"/>
            <a:ext cx="1128518"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Azure Synapse Analytics </a:t>
            </a:r>
            <a:endParaRPr kumimoji="0" lang="en-US" sz="8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41" name="Picture 40">
            <a:extLst>
              <a:ext uri="{FF2B5EF4-FFF2-40B4-BE49-F238E27FC236}">
                <a16:creationId xmlns:a16="http://schemas.microsoft.com/office/drawing/2014/main" id="{00D48C28-A6D3-5A44-8E2C-58006DB63FDF}"/>
              </a:ext>
            </a:extLst>
          </p:cNvPr>
          <p:cNvPicPr>
            <a:picLocks noChangeAspect="1"/>
          </p:cNvPicPr>
          <p:nvPr/>
        </p:nvPicPr>
        <p:blipFill rotWithShape="1">
          <a:blip r:embed="rId4"/>
          <a:srcRect t="30227" r="77321" b="36758"/>
          <a:stretch/>
        </p:blipFill>
        <p:spPr>
          <a:xfrm>
            <a:off x="11245255" y="4977803"/>
            <a:ext cx="340991" cy="244332"/>
          </a:xfrm>
          <a:prstGeom prst="rect">
            <a:avLst/>
          </a:prstGeom>
        </p:spPr>
      </p:pic>
      <p:sp>
        <p:nvSpPr>
          <p:cNvPr id="42" name="Rectangle 41">
            <a:extLst>
              <a:ext uri="{FF2B5EF4-FFF2-40B4-BE49-F238E27FC236}">
                <a16:creationId xmlns:a16="http://schemas.microsoft.com/office/drawing/2014/main" id="{05E1820C-6C44-8749-8822-105846628712}"/>
              </a:ext>
            </a:extLst>
          </p:cNvPr>
          <p:cNvSpPr/>
          <p:nvPr/>
        </p:nvSpPr>
        <p:spPr>
          <a:xfrm>
            <a:off x="10935802" y="4602997"/>
            <a:ext cx="963725"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Google </a:t>
            </a:r>
            <a:r>
              <a:rPr kumimoji="0" lang="en-US" sz="8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BigQuery</a:t>
            </a:r>
            <a:endParaRPr kumimoji="0" lang="en-US" sz="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Flat Rate </a:t>
            </a:r>
            <a:endParaRPr kumimoji="0" lang="en-US" sz="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a:extLst>
              <a:ext uri="{FF2B5EF4-FFF2-40B4-BE49-F238E27FC236}">
                <a16:creationId xmlns:a16="http://schemas.microsoft.com/office/drawing/2014/main" id="{E1EC498E-A039-4B4A-80CF-47A309A6975E}"/>
              </a:ext>
            </a:extLst>
          </p:cNvPr>
          <p:cNvSpPr txBox="1"/>
          <p:nvPr/>
        </p:nvSpPr>
        <p:spPr>
          <a:xfrm>
            <a:off x="8536308" y="4650375"/>
            <a:ext cx="828711"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Snowflake Standard</a:t>
            </a:r>
          </a:p>
        </p:txBody>
      </p:sp>
      <p:sp>
        <p:nvSpPr>
          <p:cNvPr id="48" name="Rectangle 148">
            <a:extLst>
              <a:ext uri="{FF2B5EF4-FFF2-40B4-BE49-F238E27FC236}">
                <a16:creationId xmlns:a16="http://schemas.microsoft.com/office/drawing/2014/main" id="{EC0FF656-222A-3146-A46C-3FEE5F8B25E1}"/>
              </a:ext>
            </a:extLst>
          </p:cNvPr>
          <p:cNvSpPr>
            <a:spLocks noChangeArrowheads="1"/>
          </p:cNvSpPr>
          <p:nvPr/>
        </p:nvSpPr>
        <p:spPr bwMode="auto">
          <a:xfrm>
            <a:off x="11267437" y="1535618"/>
            <a:ext cx="300457" cy="295586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Rectangle 149">
            <a:extLst>
              <a:ext uri="{FF2B5EF4-FFF2-40B4-BE49-F238E27FC236}">
                <a16:creationId xmlns:a16="http://schemas.microsoft.com/office/drawing/2014/main" id="{A2B789C0-DFB1-6C4D-A8E3-43FC38C9433D}"/>
              </a:ext>
            </a:extLst>
          </p:cNvPr>
          <p:cNvSpPr>
            <a:spLocks noChangeArrowheads="1"/>
          </p:cNvSpPr>
          <p:nvPr/>
        </p:nvSpPr>
        <p:spPr bwMode="auto">
          <a:xfrm>
            <a:off x="10459885" y="2031304"/>
            <a:ext cx="296554" cy="246017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174">
            <a:extLst>
              <a:ext uri="{FF2B5EF4-FFF2-40B4-BE49-F238E27FC236}">
                <a16:creationId xmlns:a16="http://schemas.microsoft.com/office/drawing/2014/main" id="{00BD94D8-B1F6-C540-B9FE-69E373308DC9}"/>
              </a:ext>
            </a:extLst>
          </p:cNvPr>
          <p:cNvSpPr>
            <a:spLocks/>
          </p:cNvSpPr>
          <p:nvPr/>
        </p:nvSpPr>
        <p:spPr bwMode="auto">
          <a:xfrm>
            <a:off x="11116526" y="1681588"/>
            <a:ext cx="578822" cy="408709"/>
          </a:xfrm>
          <a:custGeom>
            <a:avLst/>
            <a:gdLst>
              <a:gd name="T0" fmla="*/ 32 w 262"/>
              <a:gd name="T1" fmla="*/ 185 h 185"/>
              <a:gd name="T2" fmla="*/ 0 w 262"/>
              <a:gd name="T3" fmla="*/ 115 h 185"/>
              <a:gd name="T4" fmla="*/ 227 w 262"/>
              <a:gd name="T5" fmla="*/ 0 h 185"/>
              <a:gd name="T6" fmla="*/ 262 w 262"/>
              <a:gd name="T7" fmla="*/ 69 h 185"/>
              <a:gd name="T8" fmla="*/ 32 w 262"/>
              <a:gd name="T9" fmla="*/ 185 h 185"/>
            </a:gdLst>
            <a:ahLst/>
            <a:cxnLst>
              <a:cxn ang="0">
                <a:pos x="T0" y="T1"/>
              </a:cxn>
              <a:cxn ang="0">
                <a:pos x="T2" y="T3"/>
              </a:cxn>
              <a:cxn ang="0">
                <a:pos x="T4" y="T5"/>
              </a:cxn>
              <a:cxn ang="0">
                <a:pos x="T6" y="T7"/>
              </a:cxn>
              <a:cxn ang="0">
                <a:pos x="T8" y="T9"/>
              </a:cxn>
            </a:cxnLst>
            <a:rect l="0" t="0" r="r" b="b"/>
            <a:pathLst>
              <a:path w="262" h="185">
                <a:moveTo>
                  <a:pt x="32" y="185"/>
                </a:moveTo>
                <a:lnTo>
                  <a:pt x="0" y="115"/>
                </a:lnTo>
                <a:lnTo>
                  <a:pt x="227" y="0"/>
                </a:lnTo>
                <a:lnTo>
                  <a:pt x="262" y="69"/>
                </a:lnTo>
                <a:lnTo>
                  <a:pt x="3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Line 175">
            <a:extLst>
              <a:ext uri="{FF2B5EF4-FFF2-40B4-BE49-F238E27FC236}">
                <a16:creationId xmlns:a16="http://schemas.microsoft.com/office/drawing/2014/main" id="{E2DF6381-19E8-1B47-8DDD-AF93FA6ADF16}"/>
              </a:ext>
            </a:extLst>
          </p:cNvPr>
          <p:cNvSpPr>
            <a:spLocks noChangeShapeType="1"/>
          </p:cNvSpPr>
          <p:nvPr/>
        </p:nvSpPr>
        <p:spPr bwMode="auto">
          <a:xfrm flipH="1">
            <a:off x="11187222" y="1833748"/>
            <a:ext cx="508126" cy="256272"/>
          </a:xfrm>
          <a:prstGeom prst="line">
            <a:avLst/>
          </a:prstGeom>
          <a:noFill/>
          <a:ln w="1905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6" name="Line 176">
            <a:extLst>
              <a:ext uri="{FF2B5EF4-FFF2-40B4-BE49-F238E27FC236}">
                <a16:creationId xmlns:a16="http://schemas.microsoft.com/office/drawing/2014/main" id="{3C857E78-3DE4-2F43-BAB3-0242E0AF2D26}"/>
              </a:ext>
            </a:extLst>
          </p:cNvPr>
          <p:cNvSpPr>
            <a:spLocks noChangeShapeType="1"/>
          </p:cNvSpPr>
          <p:nvPr/>
        </p:nvSpPr>
        <p:spPr bwMode="auto">
          <a:xfrm flipV="1">
            <a:off x="11138287" y="1674093"/>
            <a:ext cx="501497" cy="254062"/>
          </a:xfrm>
          <a:prstGeom prst="line">
            <a:avLst/>
          </a:prstGeom>
          <a:noFill/>
          <a:ln w="1905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 name="TextBox 2">
            <a:extLst>
              <a:ext uri="{FF2B5EF4-FFF2-40B4-BE49-F238E27FC236}">
                <a16:creationId xmlns:a16="http://schemas.microsoft.com/office/drawing/2014/main" id="{2AC33CD4-D2EF-7D4D-87AF-3E44F2BD199A}"/>
              </a:ext>
            </a:extLst>
          </p:cNvPr>
          <p:cNvSpPr txBox="1"/>
          <p:nvPr/>
        </p:nvSpPr>
        <p:spPr>
          <a:xfrm>
            <a:off x="11245255" y="1378681"/>
            <a:ext cx="314189"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$1310</a:t>
            </a:r>
          </a:p>
        </p:txBody>
      </p:sp>
      <p:sp>
        <p:nvSpPr>
          <p:cNvPr id="57" name="TextBox 56">
            <a:extLst>
              <a:ext uri="{FF2B5EF4-FFF2-40B4-BE49-F238E27FC236}">
                <a16:creationId xmlns:a16="http://schemas.microsoft.com/office/drawing/2014/main" id="{3109F4A3-432E-F74A-BA19-3ACD00F3E0BB}"/>
              </a:ext>
            </a:extLst>
          </p:cNvPr>
          <p:cNvSpPr txBox="1"/>
          <p:nvPr/>
        </p:nvSpPr>
        <p:spPr>
          <a:xfrm>
            <a:off x="10457849" y="1862009"/>
            <a:ext cx="280526"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$570</a:t>
            </a:r>
          </a:p>
        </p:txBody>
      </p:sp>
      <p:sp>
        <p:nvSpPr>
          <p:cNvPr id="58" name="Rectangle 149">
            <a:extLst>
              <a:ext uri="{FF2B5EF4-FFF2-40B4-BE49-F238E27FC236}">
                <a16:creationId xmlns:a16="http://schemas.microsoft.com/office/drawing/2014/main" id="{299742BD-4309-D54A-9D3F-3CB52C7C036D}"/>
              </a:ext>
            </a:extLst>
          </p:cNvPr>
          <p:cNvSpPr>
            <a:spLocks noChangeArrowheads="1"/>
          </p:cNvSpPr>
          <p:nvPr/>
        </p:nvSpPr>
        <p:spPr bwMode="auto">
          <a:xfrm>
            <a:off x="9652334" y="3072872"/>
            <a:ext cx="296554" cy="1418609"/>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4"/>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89349D3D-3DB1-9A4F-B4C4-EF97EEC614F2}"/>
              </a:ext>
            </a:extLst>
          </p:cNvPr>
          <p:cNvSpPr txBox="1"/>
          <p:nvPr/>
        </p:nvSpPr>
        <p:spPr>
          <a:xfrm>
            <a:off x="9639666" y="2898926"/>
            <a:ext cx="28373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$309</a:t>
            </a:r>
          </a:p>
        </p:txBody>
      </p:sp>
      <p:sp>
        <p:nvSpPr>
          <p:cNvPr id="60" name="Rectangle 149">
            <a:extLst>
              <a:ext uri="{FF2B5EF4-FFF2-40B4-BE49-F238E27FC236}">
                <a16:creationId xmlns:a16="http://schemas.microsoft.com/office/drawing/2014/main" id="{825ED0D2-397B-BD42-91A9-A0244B31499C}"/>
              </a:ext>
            </a:extLst>
          </p:cNvPr>
          <p:cNvSpPr>
            <a:spLocks noChangeArrowheads="1"/>
          </p:cNvSpPr>
          <p:nvPr/>
        </p:nvSpPr>
        <p:spPr bwMode="auto">
          <a:xfrm>
            <a:off x="8844783" y="3458546"/>
            <a:ext cx="296554" cy="1032935"/>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4"/>
              </a:solidFill>
              <a:effectLst/>
              <a:uLnTx/>
              <a:uFillTx/>
              <a:latin typeface="Segoe UI"/>
              <a:ea typeface="+mn-ea"/>
              <a:cs typeface="+mn-cs"/>
            </a:endParaRPr>
          </a:p>
        </p:txBody>
      </p:sp>
      <p:sp>
        <p:nvSpPr>
          <p:cNvPr id="61" name="TextBox 60">
            <a:extLst>
              <a:ext uri="{FF2B5EF4-FFF2-40B4-BE49-F238E27FC236}">
                <a16:creationId xmlns:a16="http://schemas.microsoft.com/office/drawing/2014/main" id="{1DF4179C-546D-E849-B62A-14D921A3C945}"/>
              </a:ext>
            </a:extLst>
          </p:cNvPr>
          <p:cNvSpPr txBox="1"/>
          <p:nvPr/>
        </p:nvSpPr>
        <p:spPr>
          <a:xfrm>
            <a:off x="8844331" y="3283877"/>
            <a:ext cx="362252" cy="153888"/>
          </a:xfrm>
          <a:prstGeom prst="rect">
            <a:avLst/>
          </a:prstGeom>
          <a:solidFill>
            <a:schemeClr val="bg1"/>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$206</a:t>
            </a:r>
          </a:p>
        </p:txBody>
      </p:sp>
      <p:sp>
        <p:nvSpPr>
          <p:cNvPr id="62" name="Rectangle 149">
            <a:extLst>
              <a:ext uri="{FF2B5EF4-FFF2-40B4-BE49-F238E27FC236}">
                <a16:creationId xmlns:a16="http://schemas.microsoft.com/office/drawing/2014/main" id="{751B85DE-3444-D040-81E7-3D72094C3BCE}"/>
              </a:ext>
            </a:extLst>
          </p:cNvPr>
          <p:cNvSpPr>
            <a:spLocks noChangeArrowheads="1"/>
          </p:cNvSpPr>
          <p:nvPr/>
        </p:nvSpPr>
        <p:spPr bwMode="auto">
          <a:xfrm>
            <a:off x="8037232" y="3277198"/>
            <a:ext cx="296554" cy="121428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TextBox 62">
            <a:extLst>
              <a:ext uri="{FF2B5EF4-FFF2-40B4-BE49-F238E27FC236}">
                <a16:creationId xmlns:a16="http://schemas.microsoft.com/office/drawing/2014/main" id="{1768617F-11E2-CB40-B0A7-AB2BD75A76CD}"/>
              </a:ext>
            </a:extLst>
          </p:cNvPr>
          <p:cNvSpPr txBox="1"/>
          <p:nvPr/>
        </p:nvSpPr>
        <p:spPr>
          <a:xfrm>
            <a:off x="8041627" y="3101407"/>
            <a:ext cx="28373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$286</a:t>
            </a:r>
          </a:p>
        </p:txBody>
      </p:sp>
      <p:sp>
        <p:nvSpPr>
          <p:cNvPr id="64" name="Rectangle 149">
            <a:extLst>
              <a:ext uri="{FF2B5EF4-FFF2-40B4-BE49-F238E27FC236}">
                <a16:creationId xmlns:a16="http://schemas.microsoft.com/office/drawing/2014/main" id="{09E0A520-0C48-2042-A394-322627255A18}"/>
              </a:ext>
            </a:extLst>
          </p:cNvPr>
          <p:cNvSpPr>
            <a:spLocks noChangeArrowheads="1"/>
          </p:cNvSpPr>
          <p:nvPr/>
        </p:nvSpPr>
        <p:spPr bwMode="auto">
          <a:xfrm>
            <a:off x="7229681" y="3783531"/>
            <a:ext cx="296554" cy="7079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TextBox 64">
            <a:extLst>
              <a:ext uri="{FF2B5EF4-FFF2-40B4-BE49-F238E27FC236}">
                <a16:creationId xmlns:a16="http://schemas.microsoft.com/office/drawing/2014/main" id="{CE55D89F-2709-344B-938F-836807AB1FEA}"/>
              </a:ext>
            </a:extLst>
          </p:cNvPr>
          <p:cNvSpPr txBox="1"/>
          <p:nvPr/>
        </p:nvSpPr>
        <p:spPr>
          <a:xfrm>
            <a:off x="7256508" y="3629773"/>
            <a:ext cx="26289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$153</a:t>
            </a:r>
          </a:p>
        </p:txBody>
      </p:sp>
      <p:sp>
        <p:nvSpPr>
          <p:cNvPr id="66" name="TextBox 65">
            <a:extLst>
              <a:ext uri="{FF2B5EF4-FFF2-40B4-BE49-F238E27FC236}">
                <a16:creationId xmlns:a16="http://schemas.microsoft.com/office/drawing/2014/main" id="{50938F0F-48AE-9746-8259-BA9D0C0F105B}"/>
              </a:ext>
            </a:extLst>
          </p:cNvPr>
          <p:cNvSpPr txBox="1"/>
          <p:nvPr/>
        </p:nvSpPr>
        <p:spPr>
          <a:xfrm>
            <a:off x="6836886" y="4443208"/>
            <a:ext cx="115416"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$0</a:t>
            </a:r>
          </a:p>
        </p:txBody>
      </p:sp>
      <p:sp>
        <p:nvSpPr>
          <p:cNvPr id="67" name="TextBox 66">
            <a:extLst>
              <a:ext uri="{FF2B5EF4-FFF2-40B4-BE49-F238E27FC236}">
                <a16:creationId xmlns:a16="http://schemas.microsoft.com/office/drawing/2014/main" id="{49684962-00BE-C249-9B23-39C24D5111BB}"/>
              </a:ext>
            </a:extLst>
          </p:cNvPr>
          <p:cNvSpPr txBox="1"/>
          <p:nvPr/>
        </p:nvSpPr>
        <p:spPr>
          <a:xfrm>
            <a:off x="6737500" y="4009819"/>
            <a:ext cx="214802"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$100</a:t>
            </a:r>
          </a:p>
        </p:txBody>
      </p:sp>
      <p:sp>
        <p:nvSpPr>
          <p:cNvPr id="68" name="TextBox 67">
            <a:extLst>
              <a:ext uri="{FF2B5EF4-FFF2-40B4-BE49-F238E27FC236}">
                <a16:creationId xmlns:a16="http://schemas.microsoft.com/office/drawing/2014/main" id="{34970070-FF54-0E4B-8974-DD8F94935E8B}"/>
              </a:ext>
            </a:extLst>
          </p:cNvPr>
          <p:cNvSpPr txBox="1"/>
          <p:nvPr/>
        </p:nvSpPr>
        <p:spPr>
          <a:xfrm>
            <a:off x="6721470" y="3576428"/>
            <a:ext cx="230832"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$200</a:t>
            </a:r>
          </a:p>
        </p:txBody>
      </p:sp>
      <p:sp>
        <p:nvSpPr>
          <p:cNvPr id="69" name="TextBox 68">
            <a:extLst>
              <a:ext uri="{FF2B5EF4-FFF2-40B4-BE49-F238E27FC236}">
                <a16:creationId xmlns:a16="http://schemas.microsoft.com/office/drawing/2014/main" id="{5EF8B707-CF04-824F-999E-2BCBBB6553E9}"/>
              </a:ext>
            </a:extLst>
          </p:cNvPr>
          <p:cNvSpPr txBox="1"/>
          <p:nvPr/>
        </p:nvSpPr>
        <p:spPr>
          <a:xfrm>
            <a:off x="6721470" y="3143037"/>
            <a:ext cx="230832"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$300</a:t>
            </a:r>
          </a:p>
        </p:txBody>
      </p:sp>
      <p:sp>
        <p:nvSpPr>
          <p:cNvPr id="70" name="TextBox 69">
            <a:extLst>
              <a:ext uri="{FF2B5EF4-FFF2-40B4-BE49-F238E27FC236}">
                <a16:creationId xmlns:a16="http://schemas.microsoft.com/office/drawing/2014/main" id="{8F413325-93D4-9C4B-A135-EF884EFD32C4}"/>
              </a:ext>
            </a:extLst>
          </p:cNvPr>
          <p:cNvSpPr txBox="1"/>
          <p:nvPr/>
        </p:nvSpPr>
        <p:spPr>
          <a:xfrm>
            <a:off x="6719866" y="2709646"/>
            <a:ext cx="232436"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$400</a:t>
            </a:r>
          </a:p>
        </p:txBody>
      </p:sp>
      <p:sp>
        <p:nvSpPr>
          <p:cNvPr id="71" name="TextBox 70">
            <a:extLst>
              <a:ext uri="{FF2B5EF4-FFF2-40B4-BE49-F238E27FC236}">
                <a16:creationId xmlns:a16="http://schemas.microsoft.com/office/drawing/2014/main" id="{FC938D88-3848-3B42-9645-33FEC24DE7C9}"/>
              </a:ext>
            </a:extLst>
          </p:cNvPr>
          <p:cNvSpPr txBox="1"/>
          <p:nvPr/>
        </p:nvSpPr>
        <p:spPr>
          <a:xfrm>
            <a:off x="6721470" y="2276255"/>
            <a:ext cx="230832"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$500</a:t>
            </a:r>
          </a:p>
        </p:txBody>
      </p:sp>
      <p:sp>
        <p:nvSpPr>
          <p:cNvPr id="72" name="TextBox 71">
            <a:extLst>
              <a:ext uri="{FF2B5EF4-FFF2-40B4-BE49-F238E27FC236}">
                <a16:creationId xmlns:a16="http://schemas.microsoft.com/office/drawing/2014/main" id="{93D57AA3-3B1E-2242-8037-C6A29BB3697D}"/>
              </a:ext>
            </a:extLst>
          </p:cNvPr>
          <p:cNvSpPr txBox="1"/>
          <p:nvPr/>
        </p:nvSpPr>
        <p:spPr>
          <a:xfrm>
            <a:off x="6721470" y="1842864"/>
            <a:ext cx="230832"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$600</a:t>
            </a:r>
          </a:p>
        </p:txBody>
      </p:sp>
      <p:pic>
        <p:nvPicPr>
          <p:cNvPr id="8" name="Picture 7" descr="A picture containing object, clock&#10;&#10;Description automatically generated">
            <a:extLst>
              <a:ext uri="{FF2B5EF4-FFF2-40B4-BE49-F238E27FC236}">
                <a16:creationId xmlns:a16="http://schemas.microsoft.com/office/drawing/2014/main" id="{68C650F3-E91C-3240-B538-4A4F2566008A}"/>
              </a:ext>
            </a:extLst>
          </p:cNvPr>
          <p:cNvPicPr>
            <a:picLocks noChangeAspect="1"/>
          </p:cNvPicPr>
          <p:nvPr/>
        </p:nvPicPr>
        <p:blipFill rotWithShape="1">
          <a:blip r:embed="rId6">
            <a:extLst>
              <a:ext uri="{28A0092B-C50C-407E-A947-70E740481C1C}">
                <a14:useLocalDpi xmlns:a14="http://schemas.microsoft.com/office/drawing/2010/main" val="0"/>
              </a:ext>
            </a:extLst>
          </a:blip>
          <a:srcRect t="-5955" r="75788"/>
          <a:stretch/>
        </p:blipFill>
        <p:spPr>
          <a:xfrm>
            <a:off x="8835895" y="4972863"/>
            <a:ext cx="257925" cy="260476"/>
          </a:xfrm>
          <a:prstGeom prst="rect">
            <a:avLst/>
          </a:prstGeom>
        </p:spPr>
      </p:pic>
      <p:sp>
        <p:nvSpPr>
          <p:cNvPr id="79" name="TextBox 78">
            <a:extLst>
              <a:ext uri="{FF2B5EF4-FFF2-40B4-BE49-F238E27FC236}">
                <a16:creationId xmlns:a16="http://schemas.microsoft.com/office/drawing/2014/main" id="{9943AE11-EA73-9641-B49C-88108B7221DE}"/>
              </a:ext>
            </a:extLst>
          </p:cNvPr>
          <p:cNvSpPr txBox="1"/>
          <p:nvPr/>
        </p:nvSpPr>
        <p:spPr>
          <a:xfrm>
            <a:off x="9388519" y="4645260"/>
            <a:ext cx="828711"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Snowflake Standard</a:t>
            </a:r>
          </a:p>
        </p:txBody>
      </p:sp>
      <p:pic>
        <p:nvPicPr>
          <p:cNvPr id="80" name="Picture 79" descr="A picture containing object, clock&#10;&#10;Description automatically generated">
            <a:extLst>
              <a:ext uri="{FF2B5EF4-FFF2-40B4-BE49-F238E27FC236}">
                <a16:creationId xmlns:a16="http://schemas.microsoft.com/office/drawing/2014/main" id="{EAFA581B-A82C-064C-BB9B-34B726A8E306}"/>
              </a:ext>
            </a:extLst>
          </p:cNvPr>
          <p:cNvPicPr>
            <a:picLocks noChangeAspect="1"/>
          </p:cNvPicPr>
          <p:nvPr/>
        </p:nvPicPr>
        <p:blipFill rotWithShape="1">
          <a:blip r:embed="rId6">
            <a:extLst>
              <a:ext uri="{28A0092B-C50C-407E-A947-70E740481C1C}">
                <a14:useLocalDpi xmlns:a14="http://schemas.microsoft.com/office/drawing/2010/main" val="0"/>
              </a:ext>
            </a:extLst>
          </a:blip>
          <a:srcRect t="-5955" r="75788"/>
          <a:stretch/>
        </p:blipFill>
        <p:spPr>
          <a:xfrm>
            <a:off x="9688106" y="4990233"/>
            <a:ext cx="257925" cy="260476"/>
          </a:xfrm>
          <a:prstGeom prst="rect">
            <a:avLst/>
          </a:prstGeom>
        </p:spPr>
      </p:pic>
    </p:spTree>
    <p:extLst>
      <p:ext uri="{BB962C8B-B14F-4D97-AF65-F5344CB8AC3E}">
        <p14:creationId xmlns:p14="http://schemas.microsoft.com/office/powerpoint/2010/main" val="95822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xfrm>
            <a:off x="642329" y="3474079"/>
            <a:ext cx="4983772" cy="984885"/>
          </a:xfrm>
        </p:spPr>
        <p:txBody>
          <a:bodyPr/>
          <a:lstStyle/>
          <a:p>
            <a:pPr algn="ctr"/>
            <a:r>
              <a:rPr lang="en-US" sz="3200" dirty="0">
                <a:solidFill>
                  <a:schemeClr val="accent2"/>
                </a:solidFill>
              </a:rPr>
              <a:t>Most secure </a:t>
            </a:r>
            <a:r>
              <a:rPr lang="en-US" sz="3200" dirty="0"/>
              <a:t>data warehouse in the cloud</a:t>
            </a:r>
          </a:p>
        </p:txBody>
      </p:sp>
      <p:sp>
        <p:nvSpPr>
          <p:cNvPr id="3" name="TextBox 2">
            <a:extLst>
              <a:ext uri="{FF2B5EF4-FFF2-40B4-BE49-F238E27FC236}">
                <a16:creationId xmlns:a16="http://schemas.microsoft.com/office/drawing/2014/main" id="{4285F4EC-AAD1-45C7-BD2D-B3DC5CAA721B}"/>
              </a:ext>
            </a:extLst>
          </p:cNvPr>
          <p:cNvSpPr txBox="1"/>
          <p:nvPr/>
        </p:nvSpPr>
        <p:spPr>
          <a:xfrm>
            <a:off x="7293051" y="5611113"/>
            <a:ext cx="3953958" cy="492443"/>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mn-cs"/>
              </a:rPr>
              <a:t>Multiple levels of security between the user and the data warehouse</a:t>
            </a:r>
          </a:p>
        </p:txBody>
      </p:sp>
      <p:sp>
        <p:nvSpPr>
          <p:cNvPr id="6" name="TextBox 5">
            <a:extLst>
              <a:ext uri="{FF2B5EF4-FFF2-40B4-BE49-F238E27FC236}">
                <a16:creationId xmlns:a16="http://schemas.microsoft.com/office/drawing/2014/main" id="{33B255B6-B6D9-48D6-A998-C95954E10F5E}"/>
              </a:ext>
            </a:extLst>
          </p:cNvPr>
          <p:cNvSpPr txBox="1"/>
          <p:nvPr/>
        </p:nvSpPr>
        <p:spPr>
          <a:xfrm>
            <a:off x="6638409" y="6252973"/>
            <a:ext cx="5263243" cy="246221"/>
          </a:xfrm>
          <a:prstGeom prst="rect">
            <a:avLst/>
          </a:prstGeom>
          <a:solidFill>
            <a:schemeClr val="bg1"/>
          </a:solidFill>
          <a:ln>
            <a:noFill/>
          </a:ln>
        </p:spPr>
        <p:style>
          <a:lnRef idx="3">
            <a:schemeClr val="lt1"/>
          </a:lnRef>
          <a:fillRef idx="1">
            <a:schemeClr val="accent1"/>
          </a:fillRef>
          <a:effectRef idx="1">
            <a:schemeClr val="accent1"/>
          </a:effectRef>
          <a:fontRef idx="minor">
            <a:schemeClr val="lt1"/>
          </a:fontRef>
        </p:style>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...at no additional cost</a:t>
            </a:r>
          </a:p>
        </p:txBody>
      </p:sp>
      <p:pic>
        <p:nvPicPr>
          <p:cNvPr id="19" name="Picture 18">
            <a:extLst>
              <a:ext uri="{FF2B5EF4-FFF2-40B4-BE49-F238E27FC236}">
                <a16:creationId xmlns:a16="http://schemas.microsoft.com/office/drawing/2014/main" id="{43A9A5F9-4EC1-43EB-90A9-4C92DA20640F}"/>
              </a:ext>
            </a:extLst>
          </p:cNvPr>
          <p:cNvPicPr>
            <a:picLocks noChangeAspect="1"/>
          </p:cNvPicPr>
          <p:nvPr/>
        </p:nvPicPr>
        <p:blipFill>
          <a:blip r:embed="rId3"/>
          <a:stretch>
            <a:fillRect/>
          </a:stretch>
        </p:blipFill>
        <p:spPr>
          <a:xfrm rot="10800000">
            <a:off x="7353826" y="754444"/>
            <a:ext cx="3745211" cy="3121879"/>
          </a:xfrm>
          <a:prstGeom prst="rect">
            <a:avLst/>
          </a:prstGeom>
        </p:spPr>
      </p:pic>
      <p:grpSp>
        <p:nvGrpSpPr>
          <p:cNvPr id="8" name="Group 7">
            <a:extLst>
              <a:ext uri="{FF2B5EF4-FFF2-40B4-BE49-F238E27FC236}">
                <a16:creationId xmlns:a16="http://schemas.microsoft.com/office/drawing/2014/main" id="{53C06A86-6F33-4944-A7DE-36D9DA46A66C}"/>
              </a:ext>
            </a:extLst>
          </p:cNvPr>
          <p:cNvGrpSpPr/>
          <p:nvPr/>
        </p:nvGrpSpPr>
        <p:grpSpPr>
          <a:xfrm rot="10800000">
            <a:off x="7860498" y="1005758"/>
            <a:ext cx="2731869" cy="3276327"/>
            <a:chOff x="5087734" y="3264604"/>
            <a:chExt cx="2996247" cy="3593396"/>
          </a:xfrm>
        </p:grpSpPr>
        <p:sp>
          <p:nvSpPr>
            <p:cNvPr id="18" name="TextBox 17">
              <a:extLst>
                <a:ext uri="{FF2B5EF4-FFF2-40B4-BE49-F238E27FC236}">
                  <a16:creationId xmlns:a16="http://schemas.microsoft.com/office/drawing/2014/main" id="{F4876A58-D433-44A1-B53B-104A1FCC1E07}"/>
                </a:ext>
              </a:extLst>
            </p:cNvPr>
            <p:cNvSpPr txBox="1"/>
            <p:nvPr/>
          </p:nvSpPr>
          <p:spPr>
            <a:xfrm rot="10800000">
              <a:off x="5087734" y="6452926"/>
              <a:ext cx="2996247" cy="405074"/>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mn-cs"/>
                </a:rPr>
                <a:t>Threat Protection</a:t>
              </a:r>
            </a:p>
          </p:txBody>
        </p:sp>
        <p:sp>
          <p:nvSpPr>
            <p:cNvPr id="20" name="TextBox 19">
              <a:extLst>
                <a:ext uri="{FF2B5EF4-FFF2-40B4-BE49-F238E27FC236}">
                  <a16:creationId xmlns:a16="http://schemas.microsoft.com/office/drawing/2014/main" id="{25157C9F-BA5D-4428-8AF9-7BE706824A33}"/>
                </a:ext>
              </a:extLst>
            </p:cNvPr>
            <p:cNvSpPr txBox="1"/>
            <p:nvPr/>
          </p:nvSpPr>
          <p:spPr>
            <a:xfrm rot="10800000">
              <a:off x="5225689" y="5643240"/>
              <a:ext cx="2720339" cy="405074"/>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mn-cs"/>
                </a:rPr>
                <a:t>Network Security</a:t>
              </a:r>
            </a:p>
          </p:txBody>
        </p:sp>
        <p:sp>
          <p:nvSpPr>
            <p:cNvPr id="21" name="TextBox 20">
              <a:extLst>
                <a:ext uri="{FF2B5EF4-FFF2-40B4-BE49-F238E27FC236}">
                  <a16:creationId xmlns:a16="http://schemas.microsoft.com/office/drawing/2014/main" id="{CEF866A2-8963-4039-90EB-EC6AA1A979AD}"/>
                </a:ext>
              </a:extLst>
            </p:cNvPr>
            <p:cNvSpPr txBox="1"/>
            <p:nvPr/>
          </p:nvSpPr>
          <p:spPr>
            <a:xfrm rot="10800000">
              <a:off x="5363902" y="4833518"/>
              <a:ext cx="2443911" cy="405074"/>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Authentication</a:t>
              </a:r>
            </a:p>
          </p:txBody>
        </p:sp>
        <p:sp>
          <p:nvSpPr>
            <p:cNvPr id="22" name="TextBox 21">
              <a:extLst>
                <a:ext uri="{FF2B5EF4-FFF2-40B4-BE49-F238E27FC236}">
                  <a16:creationId xmlns:a16="http://schemas.microsoft.com/office/drawing/2014/main" id="{D3C5FFBD-7B31-48FA-9E9A-8869C5A20D26}"/>
                </a:ext>
              </a:extLst>
            </p:cNvPr>
            <p:cNvSpPr txBox="1"/>
            <p:nvPr/>
          </p:nvSpPr>
          <p:spPr>
            <a:xfrm rot="10800000">
              <a:off x="5546855" y="4074024"/>
              <a:ext cx="2078004" cy="405074"/>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Access Control</a:t>
              </a:r>
            </a:p>
          </p:txBody>
        </p:sp>
        <p:sp>
          <p:nvSpPr>
            <p:cNvPr id="23" name="TextBox 22">
              <a:extLst>
                <a:ext uri="{FF2B5EF4-FFF2-40B4-BE49-F238E27FC236}">
                  <a16:creationId xmlns:a16="http://schemas.microsoft.com/office/drawing/2014/main" id="{A155A2E9-613B-4590-8267-384A0880501D}"/>
                </a:ext>
              </a:extLst>
            </p:cNvPr>
            <p:cNvSpPr txBox="1"/>
            <p:nvPr/>
          </p:nvSpPr>
          <p:spPr>
            <a:xfrm rot="10800000">
              <a:off x="5738404" y="3264604"/>
              <a:ext cx="1694909" cy="405074"/>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mn-cs"/>
                </a:rPr>
                <a:t>Data Protection</a:t>
              </a:r>
            </a:p>
          </p:txBody>
        </p:sp>
      </p:grpSp>
      <p:sp>
        <p:nvSpPr>
          <p:cNvPr id="24" name="TextBox 23">
            <a:extLst>
              <a:ext uri="{FF2B5EF4-FFF2-40B4-BE49-F238E27FC236}">
                <a16:creationId xmlns:a16="http://schemas.microsoft.com/office/drawing/2014/main" id="{DCDAF99A-E31B-49F2-B0A5-DC0410100189}"/>
              </a:ext>
            </a:extLst>
          </p:cNvPr>
          <p:cNvSpPr txBox="1"/>
          <p:nvPr/>
        </p:nvSpPr>
        <p:spPr>
          <a:xfrm>
            <a:off x="8591692" y="4827896"/>
            <a:ext cx="1269481"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Customer Data</a:t>
            </a:r>
          </a:p>
        </p:txBody>
      </p:sp>
      <p:grpSp>
        <p:nvGrpSpPr>
          <p:cNvPr id="41" name="Group 40">
            <a:extLst>
              <a:ext uri="{FF2B5EF4-FFF2-40B4-BE49-F238E27FC236}">
                <a16:creationId xmlns:a16="http://schemas.microsoft.com/office/drawing/2014/main" id="{EA95E32B-C690-DD4E-8F45-68129538F796}"/>
              </a:ext>
            </a:extLst>
          </p:cNvPr>
          <p:cNvGrpSpPr/>
          <p:nvPr/>
        </p:nvGrpSpPr>
        <p:grpSpPr>
          <a:xfrm>
            <a:off x="2541075" y="1922557"/>
            <a:ext cx="943348" cy="1164214"/>
            <a:chOff x="1980078" y="253998"/>
            <a:chExt cx="3830386" cy="4727197"/>
          </a:xfrm>
          <a:solidFill>
            <a:schemeClr val="accent2"/>
          </a:solidFill>
        </p:grpSpPr>
        <p:sp>
          <p:nvSpPr>
            <p:cNvPr id="42" name="Rectangle 27">
              <a:extLst>
                <a:ext uri="{FF2B5EF4-FFF2-40B4-BE49-F238E27FC236}">
                  <a16:creationId xmlns:a16="http://schemas.microsoft.com/office/drawing/2014/main" id="{13B250A4-C182-2E44-ACE4-BEC0D016EC58}"/>
                </a:ext>
              </a:extLst>
            </p:cNvPr>
            <p:cNvSpPr>
              <a:spLocks noChangeArrowheads="1"/>
            </p:cNvSpPr>
            <p:nvPr/>
          </p:nvSpPr>
          <p:spPr bwMode="auto">
            <a:xfrm>
              <a:off x="1980078" y="2169196"/>
              <a:ext cx="3830386" cy="2811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3" name="Freeform 29">
              <a:extLst>
                <a:ext uri="{FF2B5EF4-FFF2-40B4-BE49-F238E27FC236}">
                  <a16:creationId xmlns:a16="http://schemas.microsoft.com/office/drawing/2014/main" id="{875FE5BF-D62B-FD4B-AD0B-23BCB8157D9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4" name="Freeform 30">
              <a:extLst>
                <a:ext uri="{FF2B5EF4-FFF2-40B4-BE49-F238E27FC236}">
                  <a16:creationId xmlns:a16="http://schemas.microsoft.com/office/drawing/2014/main" id="{3B29D60E-06D3-1D4C-98B3-5DE0736F472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5" name="Freeform: Shape 110">
              <a:extLst>
                <a:ext uri="{FF2B5EF4-FFF2-40B4-BE49-F238E27FC236}">
                  <a16:creationId xmlns:a16="http://schemas.microsoft.com/office/drawing/2014/main" id="{14953A92-1C6C-A441-8F2B-2CB302548E4D}"/>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99F1098A-D299-2849-9558-881A52FEB7BA}"/>
              </a:ext>
            </a:extLst>
          </p:cNvPr>
          <p:cNvGrpSpPr/>
          <p:nvPr/>
        </p:nvGrpSpPr>
        <p:grpSpPr>
          <a:xfrm>
            <a:off x="9056170" y="4346432"/>
            <a:ext cx="387633" cy="387633"/>
            <a:chOff x="1608138" y="1585913"/>
            <a:chExt cx="495300" cy="495300"/>
          </a:xfrm>
        </p:grpSpPr>
        <p:sp>
          <p:nvSpPr>
            <p:cNvPr id="57" name="Rectangle 25">
              <a:extLst>
                <a:ext uri="{FF2B5EF4-FFF2-40B4-BE49-F238E27FC236}">
                  <a16:creationId xmlns:a16="http://schemas.microsoft.com/office/drawing/2014/main" id="{12230757-D22F-D24B-A53D-2A459C1B54C0}"/>
                </a:ext>
              </a:extLst>
            </p:cNvPr>
            <p:cNvSpPr>
              <a:spLocks noChangeArrowheads="1"/>
            </p:cNvSpPr>
            <p:nvPr/>
          </p:nvSpPr>
          <p:spPr bwMode="auto">
            <a:xfrm>
              <a:off x="1608138"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8" name="Rectangle 26">
              <a:extLst>
                <a:ext uri="{FF2B5EF4-FFF2-40B4-BE49-F238E27FC236}">
                  <a16:creationId xmlns:a16="http://schemas.microsoft.com/office/drawing/2014/main" id="{DE8213B2-C319-D44C-B35B-C088F0203B80}"/>
                </a:ext>
              </a:extLst>
            </p:cNvPr>
            <p:cNvSpPr>
              <a:spLocks noChangeArrowheads="1"/>
            </p:cNvSpPr>
            <p:nvPr/>
          </p:nvSpPr>
          <p:spPr bwMode="auto">
            <a:xfrm>
              <a:off x="1716088" y="1849438"/>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Rectangle 27">
              <a:extLst>
                <a:ext uri="{FF2B5EF4-FFF2-40B4-BE49-F238E27FC236}">
                  <a16:creationId xmlns:a16="http://schemas.microsoft.com/office/drawing/2014/main" id="{46F3E544-CCB8-6647-B395-45FF38437500}"/>
                </a:ext>
              </a:extLst>
            </p:cNvPr>
            <p:cNvSpPr>
              <a:spLocks noChangeArrowheads="1"/>
            </p:cNvSpPr>
            <p:nvPr/>
          </p:nvSpPr>
          <p:spPr bwMode="auto">
            <a:xfrm>
              <a:off x="1793876" y="1849438"/>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Rectangle 28">
              <a:extLst>
                <a:ext uri="{FF2B5EF4-FFF2-40B4-BE49-F238E27FC236}">
                  <a16:creationId xmlns:a16="http://schemas.microsoft.com/office/drawing/2014/main" id="{05A0DB96-F74D-B540-9A2A-164942CB13BE}"/>
                </a:ext>
              </a:extLst>
            </p:cNvPr>
            <p:cNvSpPr>
              <a:spLocks noChangeArrowheads="1"/>
            </p:cNvSpPr>
            <p:nvPr/>
          </p:nvSpPr>
          <p:spPr bwMode="auto">
            <a:xfrm>
              <a:off x="1716088" y="1925638"/>
              <a:ext cx="47625"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1" name="Rectangle 29">
              <a:extLst>
                <a:ext uri="{FF2B5EF4-FFF2-40B4-BE49-F238E27FC236}">
                  <a16:creationId xmlns:a16="http://schemas.microsoft.com/office/drawing/2014/main" id="{DA6C17C3-38B6-0443-85F6-CF6B51654E6D}"/>
                </a:ext>
              </a:extLst>
            </p:cNvPr>
            <p:cNvSpPr>
              <a:spLocks noChangeArrowheads="1"/>
            </p:cNvSpPr>
            <p:nvPr/>
          </p:nvSpPr>
          <p:spPr bwMode="auto">
            <a:xfrm>
              <a:off x="1793876"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Rectangle 30">
              <a:extLst>
                <a:ext uri="{FF2B5EF4-FFF2-40B4-BE49-F238E27FC236}">
                  <a16:creationId xmlns:a16="http://schemas.microsoft.com/office/drawing/2014/main" id="{D3F1B097-946D-DC44-BB58-C184A573402F}"/>
                </a:ext>
              </a:extLst>
            </p:cNvPr>
            <p:cNvSpPr>
              <a:spLocks noChangeArrowheads="1"/>
            </p:cNvSpPr>
            <p:nvPr/>
          </p:nvSpPr>
          <p:spPr bwMode="auto">
            <a:xfrm>
              <a:off x="1871663" y="184943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3" name="Rectangle 31">
              <a:extLst>
                <a:ext uri="{FF2B5EF4-FFF2-40B4-BE49-F238E27FC236}">
                  <a16:creationId xmlns:a16="http://schemas.microsoft.com/office/drawing/2014/main" id="{D10C52A9-4CFF-E14A-A3DA-7AFBD2994F27}"/>
                </a:ext>
              </a:extLst>
            </p:cNvPr>
            <p:cNvSpPr>
              <a:spLocks noChangeArrowheads="1"/>
            </p:cNvSpPr>
            <p:nvPr/>
          </p:nvSpPr>
          <p:spPr bwMode="auto">
            <a:xfrm>
              <a:off x="1716088" y="1771651"/>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4" name="Rectangle 32">
              <a:extLst>
                <a:ext uri="{FF2B5EF4-FFF2-40B4-BE49-F238E27FC236}">
                  <a16:creationId xmlns:a16="http://schemas.microsoft.com/office/drawing/2014/main" id="{4EE9A062-B18B-A849-8051-EFF7133C322E}"/>
                </a:ext>
              </a:extLst>
            </p:cNvPr>
            <p:cNvSpPr>
              <a:spLocks noChangeArrowheads="1"/>
            </p:cNvSpPr>
            <p:nvPr/>
          </p:nvSpPr>
          <p:spPr bwMode="auto">
            <a:xfrm>
              <a:off x="1793876" y="177165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5" name="Rectangle 33">
              <a:extLst>
                <a:ext uri="{FF2B5EF4-FFF2-40B4-BE49-F238E27FC236}">
                  <a16:creationId xmlns:a16="http://schemas.microsoft.com/office/drawing/2014/main" id="{B07689ED-D7F1-1144-B7A6-081587E166A2}"/>
                </a:ext>
              </a:extLst>
            </p:cNvPr>
            <p:cNvSpPr>
              <a:spLocks noChangeArrowheads="1"/>
            </p:cNvSpPr>
            <p:nvPr/>
          </p:nvSpPr>
          <p:spPr bwMode="auto">
            <a:xfrm>
              <a:off x="1716088" y="1693863"/>
              <a:ext cx="47625"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Rectangle 34">
              <a:extLst>
                <a:ext uri="{FF2B5EF4-FFF2-40B4-BE49-F238E27FC236}">
                  <a16:creationId xmlns:a16="http://schemas.microsoft.com/office/drawing/2014/main" id="{30816216-388C-424D-8CF8-38B267AD43BF}"/>
                </a:ext>
              </a:extLst>
            </p:cNvPr>
            <p:cNvSpPr>
              <a:spLocks noChangeArrowheads="1"/>
            </p:cNvSpPr>
            <p:nvPr/>
          </p:nvSpPr>
          <p:spPr bwMode="auto">
            <a:xfrm>
              <a:off x="1871663"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Rectangle 35">
              <a:extLst>
                <a:ext uri="{FF2B5EF4-FFF2-40B4-BE49-F238E27FC236}">
                  <a16:creationId xmlns:a16="http://schemas.microsoft.com/office/drawing/2014/main" id="{2D77FC9F-6E5A-D940-9693-A95923994809}"/>
                </a:ext>
              </a:extLst>
            </p:cNvPr>
            <p:cNvSpPr>
              <a:spLocks noChangeArrowheads="1"/>
            </p:cNvSpPr>
            <p:nvPr/>
          </p:nvSpPr>
          <p:spPr bwMode="auto">
            <a:xfrm>
              <a:off x="1947863" y="1925638"/>
              <a:ext cx="4762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192024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able 28">
            <a:extLst>
              <a:ext uri="{FF2B5EF4-FFF2-40B4-BE49-F238E27FC236}">
                <a16:creationId xmlns:a16="http://schemas.microsoft.com/office/drawing/2014/main" id="{A47F466B-5416-A34F-90F7-4988119FA8AE}"/>
              </a:ext>
            </a:extLst>
          </p:cNvPr>
          <p:cNvGraphicFramePr>
            <a:graphicFrameLocks noGrp="1"/>
          </p:cNvGraphicFramePr>
          <p:nvPr>
            <p:extLst>
              <p:ext uri="{D42A27DB-BD31-4B8C-83A1-F6EECF244321}">
                <p14:modId xmlns:p14="http://schemas.microsoft.com/office/powerpoint/2010/main" val="2064344733"/>
              </p:ext>
            </p:extLst>
          </p:nvPr>
        </p:nvGraphicFramePr>
        <p:xfrm>
          <a:off x="6545220" y="588307"/>
          <a:ext cx="5117038" cy="5475891"/>
        </p:xfrm>
        <a:graphic>
          <a:graphicData uri="http://schemas.openxmlformats.org/drawingml/2006/table">
            <a:tbl>
              <a:tblPr firstRow="1" bandRow="1">
                <a:tableStyleId>{93296810-A885-4BE3-A3E7-6D5BEEA58F35}</a:tableStyleId>
              </a:tblPr>
              <a:tblGrid>
                <a:gridCol w="1463765">
                  <a:extLst>
                    <a:ext uri="{9D8B030D-6E8A-4147-A177-3AD203B41FA5}">
                      <a16:colId xmlns:a16="http://schemas.microsoft.com/office/drawing/2014/main" val="1800549672"/>
                    </a:ext>
                  </a:extLst>
                </a:gridCol>
                <a:gridCol w="2606271">
                  <a:extLst>
                    <a:ext uri="{9D8B030D-6E8A-4147-A177-3AD203B41FA5}">
                      <a16:colId xmlns:a16="http://schemas.microsoft.com/office/drawing/2014/main" val="1897046179"/>
                    </a:ext>
                  </a:extLst>
                </a:gridCol>
                <a:gridCol w="1047002">
                  <a:extLst>
                    <a:ext uri="{9D8B030D-6E8A-4147-A177-3AD203B41FA5}">
                      <a16:colId xmlns:a16="http://schemas.microsoft.com/office/drawing/2014/main" val="3750875118"/>
                    </a:ext>
                  </a:extLst>
                </a:gridCol>
              </a:tblGrid>
              <a:tr h="480142">
                <a:tc>
                  <a:txBody>
                    <a:bodyPr/>
                    <a:lstStyle/>
                    <a:p>
                      <a:r>
                        <a:rPr kumimoji="0" lang="en-US" sz="1200" b="0" i="0" u="none" strike="noStrike" kern="1200" cap="none" normalizeH="0" baseline="0" noProof="0" dirty="0">
                          <a:ln>
                            <a:noFill/>
                          </a:ln>
                          <a:solidFill>
                            <a:srgbClr val="0078D4"/>
                          </a:solidFill>
                          <a:effectLst/>
                          <a:uLnTx/>
                          <a:uFillTx/>
                          <a:latin typeface="+mj-lt"/>
                          <a:ea typeface="+mn-ea"/>
                          <a:cs typeface="Segoe UI" panose="020B0502040204020203" pitchFamily="34" charset="0"/>
                        </a:rPr>
                        <a:t>Category</a:t>
                      </a:r>
                      <a:endParaRPr lang="en-US" sz="1200" b="0" dirty="0">
                        <a:latin typeface="+mj-lt"/>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en-US" sz="1200" b="0" i="0" u="none" strike="noStrike" kern="1200" cap="none" normalizeH="0" baseline="0" noProof="0" dirty="0">
                          <a:ln>
                            <a:noFill/>
                          </a:ln>
                          <a:solidFill>
                            <a:srgbClr val="0078D4"/>
                          </a:solidFill>
                          <a:effectLst/>
                          <a:uLnTx/>
                          <a:uFillTx/>
                          <a:latin typeface="+mj-lt"/>
                          <a:ea typeface="+mn-ea"/>
                          <a:cs typeface="Segoe UI" panose="020B0502040204020203" pitchFamily="34" charset="0"/>
                        </a:rPr>
                        <a:t>Feature</a:t>
                      </a:r>
                      <a:endParaRPr lang="en-US" sz="1200" b="0" dirty="0">
                        <a:latin typeface="+mj-lt"/>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67" rtl="0" eaLnBrk="1" fontAlgn="ctr" latinLnBrk="0" hangingPunct="1">
                        <a:lnSpc>
                          <a:spcPct val="100000"/>
                        </a:lnSpc>
                        <a:spcBef>
                          <a:spcPts val="0"/>
                        </a:spcBef>
                        <a:spcAft>
                          <a:spcPts val="0"/>
                        </a:spcAft>
                        <a:buClrTx/>
                        <a:buSzTx/>
                        <a:buFontTx/>
                        <a:buNone/>
                        <a:tabLst/>
                        <a:defRPr/>
                      </a:pPr>
                      <a:r>
                        <a:rPr kumimoji="0" lang="en-US" sz="1200" b="0" i="0" u="none" strike="noStrike" kern="1200" cap="none" normalizeH="0" baseline="0" noProof="0" dirty="0">
                          <a:ln>
                            <a:noFill/>
                          </a:ln>
                          <a:solidFill>
                            <a:srgbClr val="0078D4"/>
                          </a:solidFill>
                          <a:effectLst/>
                          <a:uLnTx/>
                          <a:uFillTx/>
                          <a:latin typeface="+mj-lt"/>
                          <a:ea typeface="+mn-ea"/>
                          <a:cs typeface="Segoe UI" panose="020B0502040204020203" pitchFamily="34" charset="0"/>
                        </a:rPr>
                        <a:t>Synapse Analytics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4190599"/>
                  </a:ext>
                </a:extLst>
              </a:tr>
              <a:tr h="278283">
                <a:tc row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Data Protection</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Data In Transit</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9619974"/>
                  </a:ext>
                </a:extLst>
              </a:tr>
              <a:tr h="463804">
                <a:tc vMerge="1">
                  <a:txBody>
                    <a:bodyPr/>
                    <a:lstStyle/>
                    <a:p>
                      <a:endParaRPr lang="en-US" sz="1200" dirty="0"/>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Data encryption at rest </a:t>
                      </a:r>
                      <a:br>
                        <a:rPr kumimoji="0" lang="en-US" sz="1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b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(Service &amp; User Managed Keys)</a:t>
                      </a:r>
                      <a:endParaRPr lang="en-US" sz="1000"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364611"/>
                  </a:ext>
                </a:extLst>
              </a:tr>
              <a:tr h="278283">
                <a:tc vMerge="1">
                  <a:txBody>
                    <a:bodyPr/>
                    <a:lstStyle/>
                    <a:p>
                      <a:endParaRPr lang="en-US" sz="1200" dirty="0"/>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Data Discovery and Classification</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1572088"/>
                  </a:ext>
                </a:extLst>
              </a:tr>
              <a:tr h="317321">
                <a:tc rowSpan="4">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Access Control</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Native Row Level Security</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5847351"/>
                  </a:ext>
                </a:extLst>
              </a:tr>
              <a:tr h="307080">
                <a:tc vMerge="1">
                  <a:txBody>
                    <a:bodyPr/>
                    <a:lstStyle/>
                    <a:p>
                      <a:endParaRPr lang="en-US" sz="1200" dirty="0"/>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Table and View Security (GRANT / DENY)</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3621769"/>
                  </a:ext>
                </a:extLst>
              </a:tr>
              <a:tr h="278283">
                <a:tc vMerge="1">
                  <a:txBody>
                    <a:bodyPr/>
                    <a:lstStyle/>
                    <a:p>
                      <a:endParaRPr lang="en-US" sz="1200" dirty="0"/>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Column Level Security</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7413656"/>
                  </a:ext>
                </a:extLst>
              </a:tr>
              <a:tr h="278283">
                <a:tc vMerge="1">
                  <a:txBody>
                    <a:bodyPr/>
                    <a:lstStyle/>
                    <a:p>
                      <a:endParaRPr lang="en-US" sz="1200" dirty="0"/>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Segoe UI" panose="020B0502040204020203" pitchFamily="34" charset="0"/>
                          <a:cs typeface="Segoe UI" panose="020B0502040204020203" pitchFamily="34" charset="0"/>
                        </a:rPr>
                        <a:t>Dynamic Data Masking</a:t>
                      </a:r>
                      <a:endParaRPr kumimoji="0" lang="en-US" sz="1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6213588"/>
                  </a:ext>
                </a:extLst>
              </a:tr>
              <a:tr h="278283">
                <a:tc rowSpan="4">
                  <a:txBody>
                    <a:bodyPr/>
                    <a:lstStyle/>
                    <a:p>
                      <a:r>
                        <a:rPr kumimoji="0" lang="en-US" sz="1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Authentication</a:t>
                      </a:r>
                      <a:endParaRPr lang="en-US" sz="1000"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SQL Authentication</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1770383"/>
                  </a:ext>
                </a:extLst>
              </a:tr>
              <a:tr h="278283">
                <a:tc vMerge="1">
                  <a:txBody>
                    <a:bodyPr/>
                    <a:lstStyle/>
                    <a:p>
                      <a:endParaRPr lang="en-US" sz="1200" dirty="0"/>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Native Azure Active Directory</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3765401"/>
                  </a:ext>
                </a:extLst>
              </a:tr>
              <a:tr h="285886">
                <a:tc vMerge="1">
                  <a:txBody>
                    <a:bodyPr/>
                    <a:lstStyle/>
                    <a:p>
                      <a:endParaRPr lang="en-US" sz="1200" dirty="0"/>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Integrated Security</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285740"/>
                  </a:ext>
                </a:extLst>
              </a:tr>
              <a:tr h="278283">
                <a:tc vMerge="1">
                  <a:txBody>
                    <a:bodyPr/>
                    <a:lstStyle/>
                    <a:p>
                      <a:endParaRPr lang="en-US" sz="1200" dirty="0"/>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Multi-Factor Authentication</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4848512"/>
                  </a:ext>
                </a:extLst>
              </a:tr>
              <a:tr h="278283">
                <a:tc row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Network Security</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Virtual Network (VNET)</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7638460"/>
                  </a:ext>
                </a:extLst>
              </a:tr>
              <a:tr h="278283">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SQL Firewall (server)</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9305563"/>
                  </a:ext>
                </a:extLst>
              </a:tr>
              <a:tr h="287899">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Integration with ExpressRoute</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75141996"/>
                  </a:ext>
                </a:extLst>
              </a:tr>
              <a:tr h="290057">
                <a:tc row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Threat Protection</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SQL Threat Detection</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solidFill>
                            <a:schemeClr val="accent1"/>
                          </a:solidFill>
                          <a:latin typeface="+mj-lt"/>
                        </a:rPr>
                        <a:t>Yes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1531896"/>
                  </a:ext>
                </a:extLst>
              </a:tr>
              <a:tr h="278283">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SQL Auditing</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solidFill>
                            <a:schemeClr val="accent1"/>
                          </a:solidFill>
                          <a:latin typeface="+mj-lt"/>
                        </a:rPr>
                        <a:t>Yes</a:t>
                      </a:r>
                      <a:endParaRPr lang="en-US" sz="1000" dirty="0">
                        <a:latin typeface="+mj-lt"/>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6145702"/>
                  </a:ext>
                </a:extLst>
              </a:tr>
              <a:tr h="260872">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Vulnerability Assessment</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solidFill>
                            <a:schemeClr val="accent1"/>
                          </a:solidFill>
                          <a:latin typeface="+mj-lt"/>
                        </a:rPr>
                        <a:t>Yes</a:t>
                      </a:r>
                      <a:endParaRPr lang="en-US" sz="1000" dirty="0">
                        <a:latin typeface="+mj-lt"/>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8550336"/>
                  </a:ext>
                </a:extLst>
              </a:tr>
            </a:tbl>
          </a:graphicData>
        </a:graphic>
      </p:graphicFrame>
      <p:sp>
        <p:nvSpPr>
          <p:cNvPr id="5" name="Rectangle 4">
            <a:extLst>
              <a:ext uri="{FF2B5EF4-FFF2-40B4-BE49-F238E27FC236}">
                <a16:creationId xmlns:a16="http://schemas.microsoft.com/office/drawing/2014/main" id="{ABEE7764-2615-4D10-BEAB-8D1BD3A314B9}"/>
              </a:ext>
            </a:extLst>
          </p:cNvPr>
          <p:cNvSpPr/>
          <p:nvPr/>
        </p:nvSpPr>
        <p:spPr bwMode="auto">
          <a:xfrm>
            <a:off x="6545219" y="2076138"/>
            <a:ext cx="5117038" cy="1176728"/>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itle 1">
            <a:extLst>
              <a:ext uri="{FF2B5EF4-FFF2-40B4-BE49-F238E27FC236}">
                <a16:creationId xmlns:a16="http://schemas.microsoft.com/office/drawing/2014/main" id="{AE747741-63F5-4575-98F8-77A40D9A59AF}"/>
              </a:ext>
            </a:extLst>
          </p:cNvPr>
          <p:cNvSpPr txBox="1">
            <a:spLocks/>
          </p:cNvSpPr>
          <p:nvPr/>
        </p:nvSpPr>
        <p:spPr>
          <a:xfrm>
            <a:off x="996931" y="3474361"/>
            <a:ext cx="4102138" cy="98488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Access control </a:t>
            </a:r>
            <a:r>
              <a:rPr kumimoji="0" lang="en-US" sz="3200" b="0" i="0" u="none" strike="noStrike" kern="1200" cap="none" spc="-50" normalizeH="0" baseline="0" noProof="0" dirty="0">
                <a:ln w="3175">
                  <a:noFill/>
                </a:ln>
                <a:solidFill>
                  <a:prstClr val="white"/>
                </a:solidFill>
                <a:effectLst/>
                <a:uLnTx/>
                <a:uFillTx/>
                <a:latin typeface="Segoe UI Semibold"/>
                <a:ea typeface="+mn-ea"/>
                <a:cs typeface="Segoe UI" pitchFamily="34" charset="0"/>
              </a:rPr>
              <a:t>for complete security</a:t>
            </a:r>
          </a:p>
        </p:txBody>
      </p:sp>
      <p:grpSp>
        <p:nvGrpSpPr>
          <p:cNvPr id="24" name="Group 23">
            <a:extLst>
              <a:ext uri="{FF2B5EF4-FFF2-40B4-BE49-F238E27FC236}">
                <a16:creationId xmlns:a16="http://schemas.microsoft.com/office/drawing/2014/main" id="{BEE11F4B-05C2-5A4B-8081-2202A692B83D}"/>
              </a:ext>
            </a:extLst>
          </p:cNvPr>
          <p:cNvGrpSpPr/>
          <p:nvPr/>
        </p:nvGrpSpPr>
        <p:grpSpPr>
          <a:xfrm>
            <a:off x="2541075" y="1922557"/>
            <a:ext cx="943348" cy="1164214"/>
            <a:chOff x="1980078" y="253998"/>
            <a:chExt cx="3830386" cy="4727197"/>
          </a:xfrm>
          <a:solidFill>
            <a:schemeClr val="accent2"/>
          </a:solidFill>
        </p:grpSpPr>
        <p:sp>
          <p:nvSpPr>
            <p:cNvPr id="25" name="Rectangle 27">
              <a:extLst>
                <a:ext uri="{FF2B5EF4-FFF2-40B4-BE49-F238E27FC236}">
                  <a16:creationId xmlns:a16="http://schemas.microsoft.com/office/drawing/2014/main" id="{AED2F00C-0019-3A44-B334-7BAE99959EEC}"/>
                </a:ext>
              </a:extLst>
            </p:cNvPr>
            <p:cNvSpPr>
              <a:spLocks noChangeArrowheads="1"/>
            </p:cNvSpPr>
            <p:nvPr/>
          </p:nvSpPr>
          <p:spPr bwMode="auto">
            <a:xfrm>
              <a:off x="1980078" y="2169196"/>
              <a:ext cx="3830386" cy="2811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6" name="Freeform 29">
              <a:extLst>
                <a:ext uri="{FF2B5EF4-FFF2-40B4-BE49-F238E27FC236}">
                  <a16:creationId xmlns:a16="http://schemas.microsoft.com/office/drawing/2014/main" id="{98F5113D-19E3-2D49-A6BA-966D011D6877}"/>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Freeform 30">
              <a:extLst>
                <a:ext uri="{FF2B5EF4-FFF2-40B4-BE49-F238E27FC236}">
                  <a16:creationId xmlns:a16="http://schemas.microsoft.com/office/drawing/2014/main" id="{F9572194-7919-5C43-87A6-8C44A747007D}"/>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Freeform: Shape 110">
              <a:extLst>
                <a:ext uri="{FF2B5EF4-FFF2-40B4-BE49-F238E27FC236}">
                  <a16:creationId xmlns:a16="http://schemas.microsoft.com/office/drawing/2014/main" id="{1742AC60-6767-8C43-9EAE-236B5B47471A}"/>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4199686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xfrm>
            <a:off x="82446" y="3486136"/>
            <a:ext cx="6013554" cy="1477328"/>
          </a:xfrm>
        </p:spPr>
        <p:txBody>
          <a:bodyPr/>
          <a:lstStyle/>
          <a:p>
            <a:pPr algn="ctr"/>
            <a:r>
              <a:rPr lang="en-US" sz="3200" dirty="0">
                <a:solidFill>
                  <a:schemeClr val="accent2"/>
                </a:solidFill>
              </a:rPr>
              <a:t>Prioritize</a:t>
            </a:r>
            <a:r>
              <a:rPr lang="en-US" sz="3200" dirty="0">
                <a:solidFill>
                  <a:schemeClr val="accent1"/>
                </a:solidFill>
              </a:rPr>
              <a:t> </a:t>
            </a:r>
            <a:r>
              <a:rPr lang="en-US" sz="3200" dirty="0"/>
              <a:t>your </a:t>
            </a:r>
            <a:br>
              <a:rPr lang="en-US" sz="3200" dirty="0"/>
            </a:br>
            <a:r>
              <a:rPr lang="en-US" sz="3200" dirty="0"/>
              <a:t>workloads using </a:t>
            </a:r>
            <a:br>
              <a:rPr lang="en-US" sz="3200" dirty="0"/>
            </a:br>
            <a:r>
              <a:rPr lang="en-US" sz="3200" dirty="0"/>
              <a:t>workload management </a:t>
            </a:r>
          </a:p>
        </p:txBody>
      </p:sp>
      <p:sp>
        <p:nvSpPr>
          <p:cNvPr id="42" name="Text Placeholder 2">
            <a:extLst>
              <a:ext uri="{FF2B5EF4-FFF2-40B4-BE49-F238E27FC236}">
                <a16:creationId xmlns:a16="http://schemas.microsoft.com/office/drawing/2014/main" id="{FF970F18-2D70-4A8D-AB28-42F116690837}"/>
              </a:ext>
            </a:extLst>
          </p:cNvPr>
          <p:cNvSpPr txBox="1">
            <a:spLocks/>
          </p:cNvSpPr>
          <p:nvPr/>
        </p:nvSpPr>
        <p:spPr>
          <a:xfrm>
            <a:off x="7010252" y="1964058"/>
            <a:ext cx="4621621" cy="2308324"/>
          </a:xfrm>
          <a:prstGeom prst="rect">
            <a:avLst/>
          </a:prstGeom>
        </p:spPr>
        <p:txBody>
          <a:bodyPr vert="horz" wrap="square" lIns="0" tIns="0" rIns="0" bIns="0" rtlCol="0" anchor="ctr">
            <a:spAutoFit/>
          </a:bodyPr>
          <a:lstStyle>
            <a:lvl1pPr marL="400050" marR="0" indent="-40005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2336"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Segoe UI"/>
              </a:rPr>
              <a:t>Maximize your ROI through granular workload control</a:t>
            </a:r>
          </a:p>
          <a:p>
            <a:pPr marL="402336"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Segoe UI"/>
              </a:rPr>
              <a:t>Dynamically allocate your data warehouse resources using classifiers</a:t>
            </a:r>
          </a:p>
          <a:p>
            <a:pPr marL="402336"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Segoe UI"/>
              </a:rPr>
              <a:t>Prioritize your most essential tasks with workload importance</a:t>
            </a:r>
          </a:p>
        </p:txBody>
      </p:sp>
      <p:grpSp>
        <p:nvGrpSpPr>
          <p:cNvPr id="43" name="Group 42">
            <a:extLst>
              <a:ext uri="{FF2B5EF4-FFF2-40B4-BE49-F238E27FC236}">
                <a16:creationId xmlns:a16="http://schemas.microsoft.com/office/drawing/2014/main" id="{3E79CE3C-9AA6-48DC-8F0B-6B878DBFBACC}"/>
              </a:ext>
            </a:extLst>
          </p:cNvPr>
          <p:cNvGrpSpPr/>
          <p:nvPr/>
        </p:nvGrpSpPr>
        <p:grpSpPr>
          <a:xfrm>
            <a:off x="6858000" y="1965204"/>
            <a:ext cx="350722" cy="350338"/>
            <a:chOff x="2454274" y="4329114"/>
            <a:chExt cx="419100" cy="419100"/>
          </a:xfrm>
          <a:solidFill>
            <a:schemeClr val="accent2"/>
          </a:solidFill>
        </p:grpSpPr>
        <p:sp>
          <p:nvSpPr>
            <p:cNvPr id="44" name="Freeform 37">
              <a:extLst>
                <a:ext uri="{FF2B5EF4-FFF2-40B4-BE49-F238E27FC236}">
                  <a16:creationId xmlns:a16="http://schemas.microsoft.com/office/drawing/2014/main" id="{01B6C1D4-C5B4-4A08-A96F-5C4A876C4543}"/>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38">
              <a:extLst>
                <a:ext uri="{FF2B5EF4-FFF2-40B4-BE49-F238E27FC236}">
                  <a16:creationId xmlns:a16="http://schemas.microsoft.com/office/drawing/2014/main" id="{CA8BE67B-2606-4A0B-90BF-AC6A1DD1FD1F}"/>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0D9478AD-DBA5-4E6F-B6AF-47F656116924}"/>
              </a:ext>
            </a:extLst>
          </p:cNvPr>
          <p:cNvGrpSpPr/>
          <p:nvPr/>
        </p:nvGrpSpPr>
        <p:grpSpPr>
          <a:xfrm>
            <a:off x="6858000" y="2823359"/>
            <a:ext cx="350722" cy="350338"/>
            <a:chOff x="2454274" y="4329114"/>
            <a:chExt cx="419100" cy="419100"/>
          </a:xfrm>
          <a:solidFill>
            <a:schemeClr val="accent2"/>
          </a:solidFill>
        </p:grpSpPr>
        <p:sp>
          <p:nvSpPr>
            <p:cNvPr id="47" name="Freeform 37">
              <a:extLst>
                <a:ext uri="{FF2B5EF4-FFF2-40B4-BE49-F238E27FC236}">
                  <a16:creationId xmlns:a16="http://schemas.microsoft.com/office/drawing/2014/main" id="{32B3D90D-431F-4045-BE7D-87965D9D7F10}"/>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38">
              <a:extLst>
                <a:ext uri="{FF2B5EF4-FFF2-40B4-BE49-F238E27FC236}">
                  <a16:creationId xmlns:a16="http://schemas.microsoft.com/office/drawing/2014/main" id="{A3E986AB-5AB2-4E10-A421-E6ECEB71694D}"/>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8E3791DE-F818-45C6-B30E-26D3C3475294}"/>
              </a:ext>
            </a:extLst>
          </p:cNvPr>
          <p:cNvGrpSpPr/>
          <p:nvPr/>
        </p:nvGrpSpPr>
        <p:grpSpPr>
          <a:xfrm>
            <a:off x="6858000" y="3661267"/>
            <a:ext cx="350722" cy="350338"/>
            <a:chOff x="2454274" y="4329114"/>
            <a:chExt cx="419100" cy="419100"/>
          </a:xfrm>
          <a:solidFill>
            <a:schemeClr val="accent2"/>
          </a:solidFill>
        </p:grpSpPr>
        <p:sp>
          <p:nvSpPr>
            <p:cNvPr id="50" name="Freeform 37">
              <a:extLst>
                <a:ext uri="{FF2B5EF4-FFF2-40B4-BE49-F238E27FC236}">
                  <a16:creationId xmlns:a16="http://schemas.microsoft.com/office/drawing/2014/main" id="{E15481BE-D303-4780-BFBC-279D1C670E77}"/>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Freeform 38">
              <a:extLst>
                <a:ext uri="{FF2B5EF4-FFF2-40B4-BE49-F238E27FC236}">
                  <a16:creationId xmlns:a16="http://schemas.microsoft.com/office/drawing/2014/main" id="{A57CD037-08C0-4023-901B-316AA38DD88B}"/>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5" name="Group 230">
            <a:extLst>
              <a:ext uri="{FF2B5EF4-FFF2-40B4-BE49-F238E27FC236}">
                <a16:creationId xmlns:a16="http://schemas.microsoft.com/office/drawing/2014/main" id="{305ABFE6-EA4C-3649-9BA3-0EC760142650}"/>
              </a:ext>
            </a:extLst>
          </p:cNvPr>
          <p:cNvGrpSpPr>
            <a:grpSpLocks noChangeAspect="1"/>
          </p:cNvGrpSpPr>
          <p:nvPr/>
        </p:nvGrpSpPr>
        <p:grpSpPr bwMode="auto">
          <a:xfrm>
            <a:off x="2623258" y="1872133"/>
            <a:ext cx="1112814" cy="1193121"/>
            <a:chOff x="5227" y="2781"/>
            <a:chExt cx="291" cy="312"/>
          </a:xfrm>
        </p:grpSpPr>
        <p:sp>
          <p:nvSpPr>
            <p:cNvPr id="29" name="Freeform 231">
              <a:extLst>
                <a:ext uri="{FF2B5EF4-FFF2-40B4-BE49-F238E27FC236}">
                  <a16:creationId xmlns:a16="http://schemas.microsoft.com/office/drawing/2014/main" id="{C2F39DDC-5944-3941-A106-5EBC34F72CC1}"/>
                </a:ext>
              </a:extLst>
            </p:cNvPr>
            <p:cNvSpPr>
              <a:spLocks/>
            </p:cNvSpPr>
            <p:nvPr/>
          </p:nvSpPr>
          <p:spPr bwMode="auto">
            <a:xfrm>
              <a:off x="5227" y="2781"/>
              <a:ext cx="291" cy="312"/>
            </a:xfrm>
            <a:custGeom>
              <a:avLst/>
              <a:gdLst>
                <a:gd name="T0" fmla="*/ 233 w 291"/>
                <a:gd name="T1" fmla="*/ 161 h 312"/>
                <a:gd name="T2" fmla="*/ 214 w 291"/>
                <a:gd name="T3" fmla="*/ 180 h 312"/>
                <a:gd name="T4" fmla="*/ 239 w 291"/>
                <a:gd name="T5" fmla="*/ 207 h 312"/>
                <a:gd name="T6" fmla="*/ 159 w 291"/>
                <a:gd name="T7" fmla="*/ 207 h 312"/>
                <a:gd name="T8" fmla="*/ 159 w 291"/>
                <a:gd name="T9" fmla="*/ 52 h 312"/>
                <a:gd name="T10" fmla="*/ 184 w 291"/>
                <a:gd name="T11" fmla="*/ 77 h 312"/>
                <a:gd name="T12" fmla="*/ 204 w 291"/>
                <a:gd name="T13" fmla="*/ 58 h 312"/>
                <a:gd name="T14" fmla="*/ 146 w 291"/>
                <a:gd name="T15" fmla="*/ 0 h 312"/>
                <a:gd name="T16" fmla="*/ 88 w 291"/>
                <a:gd name="T17" fmla="*/ 58 h 312"/>
                <a:gd name="T18" fmla="*/ 107 w 291"/>
                <a:gd name="T19" fmla="*/ 77 h 312"/>
                <a:gd name="T20" fmla="*/ 132 w 291"/>
                <a:gd name="T21" fmla="*/ 52 h 312"/>
                <a:gd name="T22" fmla="*/ 132 w 291"/>
                <a:gd name="T23" fmla="*/ 132 h 312"/>
                <a:gd name="T24" fmla="*/ 52 w 291"/>
                <a:gd name="T25" fmla="*/ 132 h 312"/>
                <a:gd name="T26" fmla="*/ 77 w 291"/>
                <a:gd name="T27" fmla="*/ 107 h 312"/>
                <a:gd name="T28" fmla="*/ 58 w 291"/>
                <a:gd name="T29" fmla="*/ 88 h 312"/>
                <a:gd name="T30" fmla="*/ 0 w 291"/>
                <a:gd name="T31" fmla="*/ 146 h 312"/>
                <a:gd name="T32" fmla="*/ 58 w 291"/>
                <a:gd name="T33" fmla="*/ 204 h 312"/>
                <a:gd name="T34" fmla="*/ 77 w 291"/>
                <a:gd name="T35" fmla="*/ 184 h 312"/>
                <a:gd name="T36" fmla="*/ 52 w 291"/>
                <a:gd name="T37" fmla="*/ 159 h 312"/>
                <a:gd name="T38" fmla="*/ 132 w 291"/>
                <a:gd name="T39" fmla="*/ 159 h 312"/>
                <a:gd name="T40" fmla="*/ 132 w 291"/>
                <a:gd name="T41" fmla="*/ 312 h 312"/>
                <a:gd name="T42" fmla="*/ 159 w 291"/>
                <a:gd name="T43" fmla="*/ 312 h 312"/>
                <a:gd name="T44" fmla="*/ 159 w 291"/>
                <a:gd name="T45" fmla="*/ 235 h 312"/>
                <a:gd name="T46" fmla="*/ 239 w 291"/>
                <a:gd name="T47" fmla="*/ 235 h 312"/>
                <a:gd name="T48" fmla="*/ 214 w 291"/>
                <a:gd name="T49" fmla="*/ 257 h 312"/>
                <a:gd name="T50" fmla="*/ 233 w 291"/>
                <a:gd name="T51" fmla="*/ 277 h 312"/>
                <a:gd name="T52" fmla="*/ 291 w 291"/>
                <a:gd name="T53" fmla="*/ 219 h 312"/>
                <a:gd name="T54" fmla="*/ 233 w 291"/>
                <a:gd name="T55"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312">
                  <a:moveTo>
                    <a:pt x="233" y="161"/>
                  </a:moveTo>
                  <a:lnTo>
                    <a:pt x="214" y="180"/>
                  </a:lnTo>
                  <a:lnTo>
                    <a:pt x="239" y="207"/>
                  </a:lnTo>
                  <a:lnTo>
                    <a:pt x="159" y="207"/>
                  </a:lnTo>
                  <a:lnTo>
                    <a:pt x="159" y="52"/>
                  </a:lnTo>
                  <a:lnTo>
                    <a:pt x="184" y="77"/>
                  </a:lnTo>
                  <a:lnTo>
                    <a:pt x="204" y="58"/>
                  </a:lnTo>
                  <a:lnTo>
                    <a:pt x="146" y="0"/>
                  </a:lnTo>
                  <a:lnTo>
                    <a:pt x="88" y="58"/>
                  </a:lnTo>
                  <a:lnTo>
                    <a:pt x="107" y="77"/>
                  </a:lnTo>
                  <a:lnTo>
                    <a:pt x="132" y="52"/>
                  </a:lnTo>
                  <a:lnTo>
                    <a:pt x="132" y="132"/>
                  </a:lnTo>
                  <a:lnTo>
                    <a:pt x="52" y="132"/>
                  </a:lnTo>
                  <a:lnTo>
                    <a:pt x="77" y="107"/>
                  </a:lnTo>
                  <a:lnTo>
                    <a:pt x="58" y="88"/>
                  </a:lnTo>
                  <a:lnTo>
                    <a:pt x="0" y="146"/>
                  </a:lnTo>
                  <a:lnTo>
                    <a:pt x="58" y="204"/>
                  </a:lnTo>
                  <a:lnTo>
                    <a:pt x="77" y="184"/>
                  </a:lnTo>
                  <a:lnTo>
                    <a:pt x="52" y="159"/>
                  </a:lnTo>
                  <a:lnTo>
                    <a:pt x="132" y="159"/>
                  </a:lnTo>
                  <a:lnTo>
                    <a:pt x="132" y="312"/>
                  </a:lnTo>
                  <a:lnTo>
                    <a:pt x="159" y="312"/>
                  </a:lnTo>
                  <a:lnTo>
                    <a:pt x="159" y="235"/>
                  </a:lnTo>
                  <a:lnTo>
                    <a:pt x="239" y="235"/>
                  </a:lnTo>
                  <a:lnTo>
                    <a:pt x="214" y="257"/>
                  </a:lnTo>
                  <a:lnTo>
                    <a:pt x="233" y="277"/>
                  </a:lnTo>
                  <a:lnTo>
                    <a:pt x="291" y="219"/>
                  </a:lnTo>
                  <a:lnTo>
                    <a:pt x="233" y="1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Freeform 232">
              <a:extLst>
                <a:ext uri="{FF2B5EF4-FFF2-40B4-BE49-F238E27FC236}">
                  <a16:creationId xmlns:a16="http://schemas.microsoft.com/office/drawing/2014/main" id="{6C4F68E0-5698-2744-ABCC-5494EAD407C1}"/>
                </a:ext>
              </a:extLst>
            </p:cNvPr>
            <p:cNvSpPr>
              <a:spLocks/>
            </p:cNvSpPr>
            <p:nvPr/>
          </p:nvSpPr>
          <p:spPr bwMode="auto">
            <a:xfrm>
              <a:off x="5386" y="2942"/>
              <a:ext cx="132" cy="116"/>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09729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xfrm>
            <a:off x="459267" y="3532860"/>
            <a:ext cx="5262610" cy="1969770"/>
          </a:xfrm>
        </p:spPr>
        <p:txBody>
          <a:bodyPr/>
          <a:lstStyle/>
          <a:p>
            <a:pPr algn="ctr"/>
            <a:r>
              <a:rPr lang="en-US" sz="3200" dirty="0">
                <a:solidFill>
                  <a:schemeClr val="accent2"/>
                </a:solidFill>
              </a:rPr>
              <a:t>What if you want to </a:t>
            </a:r>
            <a:r>
              <a:rPr lang="en-US" sz="3200" spc="0" dirty="0"/>
              <a:t>prioritize the workloads that get access to resources?</a:t>
            </a:r>
            <a:br>
              <a:rPr lang="en-US" sz="3200" spc="0" dirty="0">
                <a:solidFill>
                  <a:schemeClr val="accent1"/>
                </a:solidFill>
              </a:rPr>
            </a:br>
            <a:endParaRPr lang="en-US" sz="3200" spc="0" dirty="0">
              <a:solidFill>
                <a:schemeClr val="accent1"/>
              </a:solidFill>
            </a:endParaRPr>
          </a:p>
        </p:txBody>
      </p:sp>
      <p:grpSp>
        <p:nvGrpSpPr>
          <p:cNvPr id="46" name="Group 230">
            <a:extLst>
              <a:ext uri="{FF2B5EF4-FFF2-40B4-BE49-F238E27FC236}">
                <a16:creationId xmlns:a16="http://schemas.microsoft.com/office/drawing/2014/main" id="{7DC44FF4-1C6A-2946-A94A-F44AF53829F0}"/>
              </a:ext>
            </a:extLst>
          </p:cNvPr>
          <p:cNvGrpSpPr>
            <a:grpSpLocks noChangeAspect="1"/>
          </p:cNvGrpSpPr>
          <p:nvPr/>
        </p:nvGrpSpPr>
        <p:grpSpPr bwMode="auto">
          <a:xfrm>
            <a:off x="2623258" y="1872133"/>
            <a:ext cx="1112814" cy="1193121"/>
            <a:chOff x="5227" y="2781"/>
            <a:chExt cx="291" cy="312"/>
          </a:xfrm>
        </p:grpSpPr>
        <p:sp>
          <p:nvSpPr>
            <p:cNvPr id="47" name="Freeform 231">
              <a:extLst>
                <a:ext uri="{FF2B5EF4-FFF2-40B4-BE49-F238E27FC236}">
                  <a16:creationId xmlns:a16="http://schemas.microsoft.com/office/drawing/2014/main" id="{0505EF87-7D7F-1D4E-A422-16AE1E28B4E4}"/>
                </a:ext>
              </a:extLst>
            </p:cNvPr>
            <p:cNvSpPr>
              <a:spLocks/>
            </p:cNvSpPr>
            <p:nvPr/>
          </p:nvSpPr>
          <p:spPr bwMode="auto">
            <a:xfrm>
              <a:off x="5227" y="2781"/>
              <a:ext cx="291" cy="312"/>
            </a:xfrm>
            <a:custGeom>
              <a:avLst/>
              <a:gdLst>
                <a:gd name="T0" fmla="*/ 233 w 291"/>
                <a:gd name="T1" fmla="*/ 161 h 312"/>
                <a:gd name="T2" fmla="*/ 214 w 291"/>
                <a:gd name="T3" fmla="*/ 180 h 312"/>
                <a:gd name="T4" fmla="*/ 239 w 291"/>
                <a:gd name="T5" fmla="*/ 207 h 312"/>
                <a:gd name="T6" fmla="*/ 159 w 291"/>
                <a:gd name="T7" fmla="*/ 207 h 312"/>
                <a:gd name="T8" fmla="*/ 159 w 291"/>
                <a:gd name="T9" fmla="*/ 52 h 312"/>
                <a:gd name="T10" fmla="*/ 184 w 291"/>
                <a:gd name="T11" fmla="*/ 77 h 312"/>
                <a:gd name="T12" fmla="*/ 204 w 291"/>
                <a:gd name="T13" fmla="*/ 58 h 312"/>
                <a:gd name="T14" fmla="*/ 146 w 291"/>
                <a:gd name="T15" fmla="*/ 0 h 312"/>
                <a:gd name="T16" fmla="*/ 88 w 291"/>
                <a:gd name="T17" fmla="*/ 58 h 312"/>
                <a:gd name="T18" fmla="*/ 107 w 291"/>
                <a:gd name="T19" fmla="*/ 77 h 312"/>
                <a:gd name="T20" fmla="*/ 132 w 291"/>
                <a:gd name="T21" fmla="*/ 52 h 312"/>
                <a:gd name="T22" fmla="*/ 132 w 291"/>
                <a:gd name="T23" fmla="*/ 132 h 312"/>
                <a:gd name="T24" fmla="*/ 52 w 291"/>
                <a:gd name="T25" fmla="*/ 132 h 312"/>
                <a:gd name="T26" fmla="*/ 77 w 291"/>
                <a:gd name="T27" fmla="*/ 107 h 312"/>
                <a:gd name="T28" fmla="*/ 58 w 291"/>
                <a:gd name="T29" fmla="*/ 88 h 312"/>
                <a:gd name="T30" fmla="*/ 0 w 291"/>
                <a:gd name="T31" fmla="*/ 146 h 312"/>
                <a:gd name="T32" fmla="*/ 58 w 291"/>
                <a:gd name="T33" fmla="*/ 204 h 312"/>
                <a:gd name="T34" fmla="*/ 77 w 291"/>
                <a:gd name="T35" fmla="*/ 184 h 312"/>
                <a:gd name="T36" fmla="*/ 52 w 291"/>
                <a:gd name="T37" fmla="*/ 159 h 312"/>
                <a:gd name="T38" fmla="*/ 132 w 291"/>
                <a:gd name="T39" fmla="*/ 159 h 312"/>
                <a:gd name="T40" fmla="*/ 132 w 291"/>
                <a:gd name="T41" fmla="*/ 312 h 312"/>
                <a:gd name="T42" fmla="*/ 159 w 291"/>
                <a:gd name="T43" fmla="*/ 312 h 312"/>
                <a:gd name="T44" fmla="*/ 159 w 291"/>
                <a:gd name="T45" fmla="*/ 235 h 312"/>
                <a:gd name="T46" fmla="*/ 239 w 291"/>
                <a:gd name="T47" fmla="*/ 235 h 312"/>
                <a:gd name="T48" fmla="*/ 214 w 291"/>
                <a:gd name="T49" fmla="*/ 257 h 312"/>
                <a:gd name="T50" fmla="*/ 233 w 291"/>
                <a:gd name="T51" fmla="*/ 277 h 312"/>
                <a:gd name="T52" fmla="*/ 291 w 291"/>
                <a:gd name="T53" fmla="*/ 219 h 312"/>
                <a:gd name="T54" fmla="*/ 233 w 291"/>
                <a:gd name="T55"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312">
                  <a:moveTo>
                    <a:pt x="233" y="161"/>
                  </a:moveTo>
                  <a:lnTo>
                    <a:pt x="214" y="180"/>
                  </a:lnTo>
                  <a:lnTo>
                    <a:pt x="239" y="207"/>
                  </a:lnTo>
                  <a:lnTo>
                    <a:pt x="159" y="207"/>
                  </a:lnTo>
                  <a:lnTo>
                    <a:pt x="159" y="52"/>
                  </a:lnTo>
                  <a:lnTo>
                    <a:pt x="184" y="77"/>
                  </a:lnTo>
                  <a:lnTo>
                    <a:pt x="204" y="58"/>
                  </a:lnTo>
                  <a:lnTo>
                    <a:pt x="146" y="0"/>
                  </a:lnTo>
                  <a:lnTo>
                    <a:pt x="88" y="58"/>
                  </a:lnTo>
                  <a:lnTo>
                    <a:pt x="107" y="77"/>
                  </a:lnTo>
                  <a:lnTo>
                    <a:pt x="132" y="52"/>
                  </a:lnTo>
                  <a:lnTo>
                    <a:pt x="132" y="132"/>
                  </a:lnTo>
                  <a:lnTo>
                    <a:pt x="52" y="132"/>
                  </a:lnTo>
                  <a:lnTo>
                    <a:pt x="77" y="107"/>
                  </a:lnTo>
                  <a:lnTo>
                    <a:pt x="58" y="88"/>
                  </a:lnTo>
                  <a:lnTo>
                    <a:pt x="0" y="146"/>
                  </a:lnTo>
                  <a:lnTo>
                    <a:pt x="58" y="204"/>
                  </a:lnTo>
                  <a:lnTo>
                    <a:pt x="77" y="184"/>
                  </a:lnTo>
                  <a:lnTo>
                    <a:pt x="52" y="159"/>
                  </a:lnTo>
                  <a:lnTo>
                    <a:pt x="132" y="159"/>
                  </a:lnTo>
                  <a:lnTo>
                    <a:pt x="132" y="312"/>
                  </a:lnTo>
                  <a:lnTo>
                    <a:pt x="159" y="312"/>
                  </a:lnTo>
                  <a:lnTo>
                    <a:pt x="159" y="235"/>
                  </a:lnTo>
                  <a:lnTo>
                    <a:pt x="239" y="235"/>
                  </a:lnTo>
                  <a:lnTo>
                    <a:pt x="214" y="257"/>
                  </a:lnTo>
                  <a:lnTo>
                    <a:pt x="233" y="277"/>
                  </a:lnTo>
                  <a:lnTo>
                    <a:pt x="291" y="219"/>
                  </a:lnTo>
                  <a:lnTo>
                    <a:pt x="233" y="1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Freeform 232">
              <a:extLst>
                <a:ext uri="{FF2B5EF4-FFF2-40B4-BE49-F238E27FC236}">
                  <a16:creationId xmlns:a16="http://schemas.microsoft.com/office/drawing/2014/main" id="{B7EE259C-8B50-3D41-B258-F591FD4D9E8D}"/>
                </a:ext>
              </a:extLst>
            </p:cNvPr>
            <p:cNvSpPr>
              <a:spLocks/>
            </p:cNvSpPr>
            <p:nvPr/>
          </p:nvSpPr>
          <p:spPr bwMode="auto">
            <a:xfrm>
              <a:off x="5386" y="2942"/>
              <a:ext cx="132" cy="116"/>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49" name="Rectangle 48">
            <a:extLst>
              <a:ext uri="{FF2B5EF4-FFF2-40B4-BE49-F238E27FC236}">
                <a16:creationId xmlns:a16="http://schemas.microsoft.com/office/drawing/2014/main" id="{490F6CD1-7AB2-4044-8A0C-5D90C2ACB4D3}"/>
              </a:ext>
            </a:extLst>
          </p:cNvPr>
          <p:cNvSpPr/>
          <p:nvPr/>
        </p:nvSpPr>
        <p:spPr>
          <a:xfrm>
            <a:off x="6182346" y="1713284"/>
            <a:ext cx="5943600" cy="2892056"/>
          </a:xfrm>
          <a:prstGeom prst="rect">
            <a:avLst/>
          </a:prstGeom>
          <a:solidFill>
            <a:schemeClr val="bg1"/>
          </a:solidFill>
          <a:ln w="31750" cap="flat" cmpd="sng" algn="ctr">
            <a:noFill/>
            <a:prstDash val="solid"/>
            <a:miter lim="800000"/>
          </a:ln>
          <a:effectLst>
            <a:softEdge rad="25400"/>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BFE83F08-C126-CF43-A465-41B702155E8F}"/>
              </a:ext>
            </a:extLst>
          </p:cNvPr>
          <p:cNvSpPr/>
          <p:nvPr/>
        </p:nvSpPr>
        <p:spPr>
          <a:xfrm>
            <a:off x="6393542" y="2514600"/>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a:t>
            </a:r>
          </a:p>
        </p:txBody>
      </p:sp>
      <p:sp>
        <p:nvSpPr>
          <p:cNvPr id="51" name="Rectangle 50">
            <a:extLst>
              <a:ext uri="{FF2B5EF4-FFF2-40B4-BE49-F238E27FC236}">
                <a16:creationId xmlns:a16="http://schemas.microsoft.com/office/drawing/2014/main" id="{D4E57905-42C7-BD48-97F2-C370626D2742}"/>
              </a:ext>
            </a:extLst>
          </p:cNvPr>
          <p:cNvSpPr/>
          <p:nvPr/>
        </p:nvSpPr>
        <p:spPr>
          <a:xfrm>
            <a:off x="6850742" y="2514600"/>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2</a:t>
            </a:r>
          </a:p>
        </p:txBody>
      </p:sp>
      <p:sp>
        <p:nvSpPr>
          <p:cNvPr id="72" name="Rectangle 71">
            <a:extLst>
              <a:ext uri="{FF2B5EF4-FFF2-40B4-BE49-F238E27FC236}">
                <a16:creationId xmlns:a16="http://schemas.microsoft.com/office/drawing/2014/main" id="{F34D1D3B-E4C9-3848-9BEB-6FBB512A097F}"/>
              </a:ext>
            </a:extLst>
          </p:cNvPr>
          <p:cNvSpPr/>
          <p:nvPr/>
        </p:nvSpPr>
        <p:spPr>
          <a:xfrm>
            <a:off x="10520112" y="2514600"/>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73" name="Rectangle 72">
            <a:extLst>
              <a:ext uri="{FF2B5EF4-FFF2-40B4-BE49-F238E27FC236}">
                <a16:creationId xmlns:a16="http://schemas.microsoft.com/office/drawing/2014/main" id="{F25243A4-5309-9045-A7DA-096C51FBB95B}"/>
              </a:ext>
            </a:extLst>
          </p:cNvPr>
          <p:cNvSpPr/>
          <p:nvPr/>
        </p:nvSpPr>
        <p:spPr>
          <a:xfrm>
            <a:off x="10977312" y="2514600"/>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11</a:t>
            </a:r>
          </a:p>
        </p:txBody>
      </p:sp>
      <p:sp>
        <p:nvSpPr>
          <p:cNvPr id="74" name="Right Brace 73">
            <a:extLst>
              <a:ext uri="{FF2B5EF4-FFF2-40B4-BE49-F238E27FC236}">
                <a16:creationId xmlns:a16="http://schemas.microsoft.com/office/drawing/2014/main" id="{0D2D6287-35D3-F84D-8E99-4238007475C5}"/>
              </a:ext>
            </a:extLst>
          </p:cNvPr>
          <p:cNvSpPr/>
          <p:nvPr/>
        </p:nvSpPr>
        <p:spPr>
          <a:xfrm rot="5400000">
            <a:off x="7996673" y="1928985"/>
            <a:ext cx="457200" cy="3657600"/>
          </a:xfrm>
          <a:prstGeom prst="rightBrace">
            <a:avLst>
              <a:gd name="adj1" fmla="val 52507"/>
              <a:gd name="adj2" fmla="val 50000"/>
            </a:avLst>
          </a:prstGeom>
          <a:noFill/>
          <a:ln w="12700" cap="flat" cmpd="sng" algn="ctr">
            <a:solidFill>
              <a:sysClr val="windowText" lastClr="000000"/>
            </a:solidFill>
            <a:prstDash val="solid"/>
            <a:bevel/>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5944BF5F-A19D-EA4C-9A9B-BC50EB3EF77D}"/>
              </a:ext>
            </a:extLst>
          </p:cNvPr>
          <p:cNvSpPr txBox="1"/>
          <p:nvPr/>
        </p:nvSpPr>
        <p:spPr>
          <a:xfrm>
            <a:off x="7798984" y="4073793"/>
            <a:ext cx="867545"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Running</a:t>
            </a:r>
          </a:p>
        </p:txBody>
      </p:sp>
      <p:sp>
        <p:nvSpPr>
          <p:cNvPr id="76" name="Right Brace 75">
            <a:extLst>
              <a:ext uri="{FF2B5EF4-FFF2-40B4-BE49-F238E27FC236}">
                <a16:creationId xmlns:a16="http://schemas.microsoft.com/office/drawing/2014/main" id="{4F53EA87-719C-1447-A1EA-B2833E775BC4}"/>
              </a:ext>
            </a:extLst>
          </p:cNvPr>
          <p:cNvSpPr/>
          <p:nvPr/>
        </p:nvSpPr>
        <p:spPr>
          <a:xfrm rot="5400000">
            <a:off x="10739928" y="2843385"/>
            <a:ext cx="457200" cy="1828800"/>
          </a:xfrm>
          <a:prstGeom prst="rightBrace">
            <a:avLst>
              <a:gd name="adj1" fmla="val 43836"/>
              <a:gd name="adj2" fmla="val 50000"/>
            </a:avLst>
          </a:prstGeom>
          <a:noFill/>
          <a:ln w="12700" cap="flat" cmpd="sng" algn="ctr">
            <a:solidFill>
              <a:sysClr val="windowText" lastClr="000000"/>
            </a:solidFill>
            <a:prstDash val="solid"/>
            <a:bevel/>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7" name="TextBox 76">
            <a:extLst>
              <a:ext uri="{FF2B5EF4-FFF2-40B4-BE49-F238E27FC236}">
                <a16:creationId xmlns:a16="http://schemas.microsoft.com/office/drawing/2014/main" id="{D851AB52-C894-224A-BA82-09FD9182641A}"/>
              </a:ext>
            </a:extLst>
          </p:cNvPr>
          <p:cNvSpPr txBox="1"/>
          <p:nvPr/>
        </p:nvSpPr>
        <p:spPr>
          <a:xfrm>
            <a:off x="10564327" y="4093255"/>
            <a:ext cx="829073"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Queued</a:t>
            </a:r>
          </a:p>
        </p:txBody>
      </p:sp>
      <p:sp>
        <p:nvSpPr>
          <p:cNvPr id="78" name="Rectangle 77">
            <a:extLst>
              <a:ext uri="{FF2B5EF4-FFF2-40B4-BE49-F238E27FC236}">
                <a16:creationId xmlns:a16="http://schemas.microsoft.com/office/drawing/2014/main" id="{966B42C1-5341-424A-991F-E5D025DB8D69}"/>
              </a:ext>
            </a:extLst>
          </p:cNvPr>
          <p:cNvSpPr/>
          <p:nvPr/>
        </p:nvSpPr>
        <p:spPr>
          <a:xfrm>
            <a:off x="7311572" y="2514600"/>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79" name="Rectangle 78">
            <a:extLst>
              <a:ext uri="{FF2B5EF4-FFF2-40B4-BE49-F238E27FC236}">
                <a16:creationId xmlns:a16="http://schemas.microsoft.com/office/drawing/2014/main" id="{BF6EED83-9106-0446-A206-BB3B42275E94}"/>
              </a:ext>
            </a:extLst>
          </p:cNvPr>
          <p:cNvSpPr/>
          <p:nvPr/>
        </p:nvSpPr>
        <p:spPr>
          <a:xfrm>
            <a:off x="7772402" y="2514600"/>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4</a:t>
            </a:r>
          </a:p>
        </p:txBody>
      </p:sp>
      <p:sp>
        <p:nvSpPr>
          <p:cNvPr id="80" name="Rectangle 79">
            <a:extLst>
              <a:ext uri="{FF2B5EF4-FFF2-40B4-BE49-F238E27FC236}">
                <a16:creationId xmlns:a16="http://schemas.microsoft.com/office/drawing/2014/main" id="{21B78438-6DD0-454B-A50B-B9F501530EE4}"/>
              </a:ext>
            </a:extLst>
          </p:cNvPr>
          <p:cNvSpPr/>
          <p:nvPr/>
        </p:nvSpPr>
        <p:spPr>
          <a:xfrm>
            <a:off x="8234361" y="2514600"/>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81" name="Rectangle 80">
            <a:extLst>
              <a:ext uri="{FF2B5EF4-FFF2-40B4-BE49-F238E27FC236}">
                <a16:creationId xmlns:a16="http://schemas.microsoft.com/office/drawing/2014/main" id="{589CAD93-44E2-AB4C-8F94-F443A05F8D80}"/>
              </a:ext>
            </a:extLst>
          </p:cNvPr>
          <p:cNvSpPr/>
          <p:nvPr/>
        </p:nvSpPr>
        <p:spPr>
          <a:xfrm>
            <a:off x="8691312" y="2514600"/>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6</a:t>
            </a:r>
          </a:p>
        </p:txBody>
      </p:sp>
      <p:sp>
        <p:nvSpPr>
          <p:cNvPr id="82" name="Rectangle 81">
            <a:extLst>
              <a:ext uri="{FF2B5EF4-FFF2-40B4-BE49-F238E27FC236}">
                <a16:creationId xmlns:a16="http://schemas.microsoft.com/office/drawing/2014/main" id="{120A7A6E-550B-384C-AFBC-EA5155BA3D25}"/>
              </a:ext>
            </a:extLst>
          </p:cNvPr>
          <p:cNvSpPr/>
          <p:nvPr/>
        </p:nvSpPr>
        <p:spPr>
          <a:xfrm>
            <a:off x="9143341" y="2514600"/>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7</a:t>
            </a:r>
          </a:p>
        </p:txBody>
      </p:sp>
      <p:sp>
        <p:nvSpPr>
          <p:cNvPr id="83" name="Rectangle 82">
            <a:extLst>
              <a:ext uri="{FF2B5EF4-FFF2-40B4-BE49-F238E27FC236}">
                <a16:creationId xmlns:a16="http://schemas.microsoft.com/office/drawing/2014/main" id="{985CBC79-58DF-D240-B6C5-3473BECF02F5}"/>
              </a:ext>
            </a:extLst>
          </p:cNvPr>
          <p:cNvSpPr/>
          <p:nvPr/>
        </p:nvSpPr>
        <p:spPr>
          <a:xfrm>
            <a:off x="10063909" y="2514600"/>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84" name="Rectangle 83">
            <a:extLst>
              <a:ext uri="{FF2B5EF4-FFF2-40B4-BE49-F238E27FC236}">
                <a16:creationId xmlns:a16="http://schemas.microsoft.com/office/drawing/2014/main" id="{DAD26D98-F305-FF49-B872-05328A9887FB}"/>
              </a:ext>
            </a:extLst>
          </p:cNvPr>
          <p:cNvSpPr/>
          <p:nvPr/>
        </p:nvSpPr>
        <p:spPr>
          <a:xfrm>
            <a:off x="9602356" y="2514600"/>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8</a:t>
            </a:r>
          </a:p>
        </p:txBody>
      </p:sp>
      <p:sp>
        <p:nvSpPr>
          <p:cNvPr id="85" name="Rectangle 84">
            <a:extLst>
              <a:ext uri="{FF2B5EF4-FFF2-40B4-BE49-F238E27FC236}">
                <a16:creationId xmlns:a16="http://schemas.microsoft.com/office/drawing/2014/main" id="{181589FA-4311-5C47-8154-BA91F5182E19}"/>
              </a:ext>
            </a:extLst>
          </p:cNvPr>
          <p:cNvSpPr/>
          <p:nvPr/>
        </p:nvSpPr>
        <p:spPr>
          <a:xfrm>
            <a:off x="11422568" y="2514600"/>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12</a:t>
            </a:r>
          </a:p>
        </p:txBody>
      </p:sp>
      <p:sp>
        <p:nvSpPr>
          <p:cNvPr id="86" name="Rectangle 85">
            <a:extLst>
              <a:ext uri="{FF2B5EF4-FFF2-40B4-BE49-F238E27FC236}">
                <a16:creationId xmlns:a16="http://schemas.microsoft.com/office/drawing/2014/main" id="{943A8E4B-EBBD-A842-9BB7-B59CFE581BF2}"/>
              </a:ext>
            </a:extLst>
          </p:cNvPr>
          <p:cNvSpPr/>
          <p:nvPr/>
        </p:nvSpPr>
        <p:spPr>
          <a:xfrm>
            <a:off x="10057937" y="2514600"/>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87" name="Rectangle 86">
            <a:extLst>
              <a:ext uri="{FF2B5EF4-FFF2-40B4-BE49-F238E27FC236}">
                <a16:creationId xmlns:a16="http://schemas.microsoft.com/office/drawing/2014/main" id="{26DCA1C1-44D5-8B4A-A48F-833E1F8C45C5}"/>
              </a:ext>
            </a:extLst>
          </p:cNvPr>
          <p:cNvSpPr/>
          <p:nvPr/>
        </p:nvSpPr>
        <p:spPr>
          <a:xfrm>
            <a:off x="10065758" y="2514600"/>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11</a:t>
            </a:r>
          </a:p>
        </p:txBody>
      </p:sp>
      <p:sp>
        <p:nvSpPr>
          <p:cNvPr id="88" name="Rectangle 87">
            <a:extLst>
              <a:ext uri="{FF2B5EF4-FFF2-40B4-BE49-F238E27FC236}">
                <a16:creationId xmlns:a16="http://schemas.microsoft.com/office/drawing/2014/main" id="{075C84AA-F03C-B042-AD9A-6D6F5A2CD1E3}"/>
              </a:ext>
            </a:extLst>
          </p:cNvPr>
          <p:cNvSpPr/>
          <p:nvPr/>
        </p:nvSpPr>
        <p:spPr>
          <a:xfrm>
            <a:off x="10511014" y="2514600"/>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12</a:t>
            </a:r>
          </a:p>
        </p:txBody>
      </p:sp>
      <p:grpSp>
        <p:nvGrpSpPr>
          <p:cNvPr id="89" name="Group 88">
            <a:extLst>
              <a:ext uri="{FF2B5EF4-FFF2-40B4-BE49-F238E27FC236}">
                <a16:creationId xmlns:a16="http://schemas.microsoft.com/office/drawing/2014/main" id="{7E07B8CF-C00E-0741-8973-B6C4675A7E9B}"/>
              </a:ext>
            </a:extLst>
          </p:cNvPr>
          <p:cNvGrpSpPr/>
          <p:nvPr/>
        </p:nvGrpSpPr>
        <p:grpSpPr>
          <a:xfrm>
            <a:off x="6393542" y="1605001"/>
            <a:ext cx="4077710" cy="460056"/>
            <a:chOff x="6379288" y="1411115"/>
            <a:chExt cx="4077710" cy="460056"/>
          </a:xfrm>
        </p:grpSpPr>
        <p:pic>
          <p:nvPicPr>
            <p:cNvPr id="90" name="Graphic 89">
              <a:extLst>
                <a:ext uri="{FF2B5EF4-FFF2-40B4-BE49-F238E27FC236}">
                  <a16:creationId xmlns:a16="http://schemas.microsoft.com/office/drawing/2014/main" id="{E540C03D-67CC-744A-8B9F-6F960914F4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9288" y="1413971"/>
              <a:ext cx="457200" cy="457200"/>
            </a:xfrm>
            <a:prstGeom prst="rect">
              <a:avLst/>
            </a:prstGeom>
          </p:spPr>
        </p:pic>
        <p:sp>
          <p:nvSpPr>
            <p:cNvPr id="91" name="TextBox 90">
              <a:extLst>
                <a:ext uri="{FF2B5EF4-FFF2-40B4-BE49-F238E27FC236}">
                  <a16:creationId xmlns:a16="http://schemas.microsoft.com/office/drawing/2014/main" id="{D8EF11C8-977C-6A4D-971F-66336D8EBF61}"/>
                </a:ext>
              </a:extLst>
            </p:cNvPr>
            <p:cNvSpPr txBox="1"/>
            <p:nvPr/>
          </p:nvSpPr>
          <p:spPr>
            <a:xfrm>
              <a:off x="6872362" y="1411115"/>
              <a:ext cx="3584636" cy="40011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Scheduler without </a:t>
              </a:r>
              <a:r>
                <a:rPr lang="en-US" sz="2000" kern="0" spc="-50" dirty="0">
                  <a:solidFill>
                    <a:srgbClr val="0078D4"/>
                  </a:solidFill>
                  <a:latin typeface="Segoe UI Semibold" panose="020B0702040204020203" pitchFamily="34" charset="0"/>
                  <a:cs typeface="Segoe UI Semibold" panose="020B0702040204020203" pitchFamily="34" charset="0"/>
                </a:rPr>
                <a:t>i</a:t>
              </a:r>
              <a:r>
                <a:rPr kumimoji="0" lang="en-US" sz="2000" b="0" i="0" u="none" strike="noStrike" kern="0" cap="none" spc="-50" normalizeH="0" baseline="0" noProof="0" dirty="0" err="1">
                  <a:ln>
                    <a:noFill/>
                  </a:ln>
                  <a:solidFill>
                    <a:srgbClr val="0078D4"/>
                  </a:solidFill>
                  <a:effectLst/>
                  <a:uLnTx/>
                  <a:uFillTx/>
                  <a:latin typeface="Segoe UI Semibold" panose="020B0702040204020203" pitchFamily="34" charset="0"/>
                  <a:ea typeface="+mn-ea"/>
                  <a:cs typeface="Segoe UI Semibold" panose="020B0702040204020203" pitchFamily="34" charset="0"/>
                </a:rPr>
                <a:t>mportance</a:t>
              </a:r>
              <a:endParaRPr kumimoji="0" lang="en-US" sz="2000" b="0" i="0" u="none" strike="noStrike" kern="0" cap="none" spc="-5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sp>
        <p:nvSpPr>
          <p:cNvPr id="92" name="Arrow: Right 41">
            <a:extLst>
              <a:ext uri="{FF2B5EF4-FFF2-40B4-BE49-F238E27FC236}">
                <a16:creationId xmlns:a16="http://schemas.microsoft.com/office/drawing/2014/main" id="{B543B2C2-24E0-F742-8437-5443098CD9E2}"/>
              </a:ext>
            </a:extLst>
          </p:cNvPr>
          <p:cNvSpPr/>
          <p:nvPr/>
        </p:nvSpPr>
        <p:spPr>
          <a:xfrm rot="10800000">
            <a:off x="6396471" y="2144120"/>
            <a:ext cx="5483295" cy="186511"/>
          </a:xfrm>
          <a:prstGeom prst="rightArrow">
            <a:avLst/>
          </a:prstGeom>
          <a:solidFill>
            <a:srgbClr val="50E6F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947A0A2E-629C-9040-B693-75CC98C3D8E1}"/>
              </a:ext>
            </a:extLst>
          </p:cNvPr>
          <p:cNvSpPr/>
          <p:nvPr/>
        </p:nvSpPr>
        <p:spPr>
          <a:xfrm>
            <a:off x="7311789" y="2514600"/>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9</a:t>
            </a:r>
          </a:p>
        </p:txBody>
      </p:sp>
      <p:sp>
        <p:nvSpPr>
          <p:cNvPr id="94" name="Rectangle 93">
            <a:extLst>
              <a:ext uri="{FF2B5EF4-FFF2-40B4-BE49-F238E27FC236}">
                <a16:creationId xmlns:a16="http://schemas.microsoft.com/office/drawing/2014/main" id="{CB0AE18A-9A7B-AD47-8858-2223CBBE052A}"/>
              </a:ext>
            </a:extLst>
          </p:cNvPr>
          <p:cNvSpPr/>
          <p:nvPr/>
        </p:nvSpPr>
        <p:spPr>
          <a:xfrm>
            <a:off x="8239266" y="2514600"/>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10</a:t>
            </a:r>
          </a:p>
        </p:txBody>
      </p:sp>
      <p:sp>
        <p:nvSpPr>
          <p:cNvPr id="95" name="Right Brace 94">
            <a:extLst>
              <a:ext uri="{FF2B5EF4-FFF2-40B4-BE49-F238E27FC236}">
                <a16:creationId xmlns:a16="http://schemas.microsoft.com/office/drawing/2014/main" id="{6C8764EA-490E-A14D-B66F-E01426DE5F9D}"/>
              </a:ext>
            </a:extLst>
          </p:cNvPr>
          <p:cNvSpPr/>
          <p:nvPr/>
        </p:nvSpPr>
        <p:spPr>
          <a:xfrm rot="5400000">
            <a:off x="10508113" y="3072040"/>
            <a:ext cx="457200" cy="1371491"/>
          </a:xfrm>
          <a:prstGeom prst="rightBrace">
            <a:avLst>
              <a:gd name="adj1" fmla="val 44857"/>
              <a:gd name="adj2" fmla="val 50000"/>
            </a:avLst>
          </a:prstGeom>
          <a:noFill/>
          <a:ln w="12700" cap="flat" cmpd="sng" algn="ctr">
            <a:solidFill>
              <a:sysClr val="windowText" lastClr="000000"/>
            </a:solidFill>
            <a:prstDash val="solid"/>
            <a:bevel/>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E907310A-62D6-7943-9348-EBE19BC29CBE}"/>
              </a:ext>
            </a:extLst>
          </p:cNvPr>
          <p:cNvSpPr txBox="1"/>
          <p:nvPr/>
        </p:nvSpPr>
        <p:spPr>
          <a:xfrm>
            <a:off x="10326334" y="4090767"/>
            <a:ext cx="829073"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Queued</a:t>
            </a:r>
          </a:p>
        </p:txBody>
      </p:sp>
      <p:sp>
        <p:nvSpPr>
          <p:cNvPr id="97" name="Right Brace 96">
            <a:extLst>
              <a:ext uri="{FF2B5EF4-FFF2-40B4-BE49-F238E27FC236}">
                <a16:creationId xmlns:a16="http://schemas.microsoft.com/office/drawing/2014/main" id="{E071A33C-8753-2D41-938F-B6A6DC39A9E4}"/>
              </a:ext>
            </a:extLst>
          </p:cNvPr>
          <p:cNvSpPr/>
          <p:nvPr/>
        </p:nvSpPr>
        <p:spPr>
          <a:xfrm rot="5400000">
            <a:off x="10285540" y="3294613"/>
            <a:ext cx="457200" cy="926344"/>
          </a:xfrm>
          <a:prstGeom prst="rightBrace">
            <a:avLst>
              <a:gd name="adj1" fmla="val 42434"/>
              <a:gd name="adj2" fmla="val 50000"/>
            </a:avLst>
          </a:prstGeom>
          <a:noFill/>
          <a:ln w="12700" cap="flat" cmpd="sng" algn="ctr">
            <a:solidFill>
              <a:sysClr val="windowText" lastClr="000000"/>
            </a:solidFill>
            <a:prstDash val="solid"/>
            <a:bevel/>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5421CF29-4652-7C4F-9488-1003CAEE051C}"/>
              </a:ext>
            </a:extLst>
          </p:cNvPr>
          <p:cNvSpPr txBox="1"/>
          <p:nvPr/>
        </p:nvSpPr>
        <p:spPr>
          <a:xfrm>
            <a:off x="10094774" y="4090767"/>
            <a:ext cx="829073"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Queued</a:t>
            </a:r>
          </a:p>
        </p:txBody>
      </p:sp>
      <p:pic>
        <p:nvPicPr>
          <p:cNvPr id="99" name="Graphic 98" descr="Smiling Face with No Fill">
            <a:extLst>
              <a:ext uri="{FF2B5EF4-FFF2-40B4-BE49-F238E27FC236}">
                <a16:creationId xmlns:a16="http://schemas.microsoft.com/office/drawing/2014/main" id="{477E77BD-C3D8-0D42-A5D3-561318C393C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68288" y="2522254"/>
            <a:ext cx="365760" cy="365760"/>
          </a:xfrm>
          <a:prstGeom prst="rect">
            <a:avLst/>
          </a:prstGeom>
        </p:spPr>
      </p:pic>
      <p:sp>
        <p:nvSpPr>
          <p:cNvPr id="100" name="TextBox 99">
            <a:extLst>
              <a:ext uri="{FF2B5EF4-FFF2-40B4-BE49-F238E27FC236}">
                <a16:creationId xmlns:a16="http://schemas.microsoft.com/office/drawing/2014/main" id="{8A035AC3-B84B-C340-9E92-C4BD7F92B9AA}"/>
              </a:ext>
            </a:extLst>
          </p:cNvPr>
          <p:cNvSpPr txBox="1"/>
          <p:nvPr/>
        </p:nvSpPr>
        <p:spPr>
          <a:xfrm>
            <a:off x="11434508" y="2275484"/>
            <a:ext cx="445147"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CEO</a:t>
            </a:r>
          </a:p>
        </p:txBody>
      </p:sp>
      <p:pic>
        <p:nvPicPr>
          <p:cNvPr id="101" name="Graphic 100" descr="Neutral Face with No Fill">
            <a:extLst>
              <a:ext uri="{FF2B5EF4-FFF2-40B4-BE49-F238E27FC236}">
                <a16:creationId xmlns:a16="http://schemas.microsoft.com/office/drawing/2014/main" id="{1060B5E2-25B1-0C4D-8353-A93784A2BB2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22608" y="2522254"/>
            <a:ext cx="365760" cy="365760"/>
          </a:xfrm>
          <a:prstGeom prst="rect">
            <a:avLst/>
          </a:prstGeom>
        </p:spPr>
      </p:pic>
      <p:sp>
        <p:nvSpPr>
          <p:cNvPr id="102" name="TextBox 101">
            <a:extLst>
              <a:ext uri="{FF2B5EF4-FFF2-40B4-BE49-F238E27FC236}">
                <a16:creationId xmlns:a16="http://schemas.microsoft.com/office/drawing/2014/main" id="{E98DA121-8703-DD43-A1EE-15D1388F34E1}"/>
              </a:ext>
            </a:extLst>
          </p:cNvPr>
          <p:cNvSpPr txBox="1"/>
          <p:nvPr/>
        </p:nvSpPr>
        <p:spPr>
          <a:xfrm>
            <a:off x="10977311" y="2275484"/>
            <a:ext cx="445147"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CEO</a:t>
            </a:r>
          </a:p>
        </p:txBody>
      </p:sp>
      <p:pic>
        <p:nvPicPr>
          <p:cNvPr id="103" name="Graphic 102" descr="Angry Face with No Fill">
            <a:extLst>
              <a:ext uri="{FF2B5EF4-FFF2-40B4-BE49-F238E27FC236}">
                <a16:creationId xmlns:a16="http://schemas.microsoft.com/office/drawing/2014/main" id="{C739D14C-B42C-5441-92FF-81C5A424910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59568" y="2522254"/>
            <a:ext cx="365760" cy="365760"/>
          </a:xfrm>
          <a:prstGeom prst="rect">
            <a:avLst/>
          </a:prstGeom>
        </p:spPr>
      </p:pic>
      <p:sp>
        <p:nvSpPr>
          <p:cNvPr id="104" name="TextBox 103">
            <a:extLst>
              <a:ext uri="{FF2B5EF4-FFF2-40B4-BE49-F238E27FC236}">
                <a16:creationId xmlns:a16="http://schemas.microsoft.com/office/drawing/2014/main" id="{B9DC39B3-AFC0-8C43-83ED-D925035897DB}"/>
              </a:ext>
            </a:extLst>
          </p:cNvPr>
          <p:cNvSpPr txBox="1"/>
          <p:nvPr/>
        </p:nvSpPr>
        <p:spPr>
          <a:xfrm>
            <a:off x="10520113" y="2275484"/>
            <a:ext cx="457200"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CEO</a:t>
            </a:r>
          </a:p>
        </p:txBody>
      </p:sp>
      <p:grpSp>
        <p:nvGrpSpPr>
          <p:cNvPr id="105" name="Group 104">
            <a:extLst>
              <a:ext uri="{FF2B5EF4-FFF2-40B4-BE49-F238E27FC236}">
                <a16:creationId xmlns:a16="http://schemas.microsoft.com/office/drawing/2014/main" id="{A4BFBD8D-0707-F944-886C-58B3840746B3}"/>
              </a:ext>
            </a:extLst>
          </p:cNvPr>
          <p:cNvGrpSpPr/>
          <p:nvPr/>
        </p:nvGrpSpPr>
        <p:grpSpPr>
          <a:xfrm>
            <a:off x="6393542" y="4605340"/>
            <a:ext cx="5486113" cy="712484"/>
            <a:chOff x="5486638" y="5231116"/>
            <a:chExt cx="5486113" cy="712484"/>
          </a:xfrm>
          <a:solidFill>
            <a:schemeClr val="bg1"/>
          </a:solidFill>
          <a:effectLst>
            <a:outerShdw blurRad="190500" dist="50800" dir="2400000" algn="tl" rotWithShape="0">
              <a:prstClr val="black">
                <a:alpha val="40000"/>
              </a:prstClr>
            </a:outerShdw>
          </a:effectLst>
        </p:grpSpPr>
        <p:sp>
          <p:nvSpPr>
            <p:cNvPr id="106" name="Rectangle 105">
              <a:extLst>
                <a:ext uri="{FF2B5EF4-FFF2-40B4-BE49-F238E27FC236}">
                  <a16:creationId xmlns:a16="http://schemas.microsoft.com/office/drawing/2014/main" id="{62A20540-6D53-1445-B038-3FFBC4854976}"/>
                </a:ext>
              </a:extLst>
            </p:cNvPr>
            <p:cNvSpPr/>
            <p:nvPr/>
          </p:nvSpPr>
          <p:spPr bwMode="auto">
            <a:xfrm>
              <a:off x="5486638" y="5399589"/>
              <a:ext cx="5486113" cy="5440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By default, workloads are run on a first-in first out basis.</a:t>
              </a:r>
            </a:p>
          </p:txBody>
        </p:sp>
        <p:sp>
          <p:nvSpPr>
            <p:cNvPr id="107" name="Triangle 106">
              <a:extLst>
                <a:ext uri="{FF2B5EF4-FFF2-40B4-BE49-F238E27FC236}">
                  <a16:creationId xmlns:a16="http://schemas.microsoft.com/office/drawing/2014/main" id="{278692E0-7D0E-9C4B-996D-3576CD3D3EB2}"/>
                </a:ext>
              </a:extLst>
            </p:cNvPr>
            <p:cNvSpPr/>
            <p:nvPr/>
          </p:nvSpPr>
          <p:spPr bwMode="auto">
            <a:xfrm>
              <a:off x="8091262" y="5231116"/>
              <a:ext cx="276863" cy="238675"/>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6783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animEffect transition="in" filter="fade">
                                      <p:cBhvr>
                                        <p:cTn id="9" dur="250"/>
                                        <p:tgtEl>
                                          <p:spTgt spid="50"/>
                                        </p:tgtEl>
                                      </p:cBhvr>
                                    </p:animEffect>
                                  </p:childTnLst>
                                </p:cTn>
                              </p:par>
                            </p:childTnLst>
                          </p:cTn>
                        </p:par>
                        <p:par>
                          <p:cTn id="10" fill="hold">
                            <p:stCondLst>
                              <p:cond delay="250"/>
                            </p:stCondLst>
                            <p:childTnLst>
                              <p:par>
                                <p:cTn id="11" presetID="10" presetClass="entr" presetSubtype="0" fill="hold" grpId="0" nodeType="after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25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250"/>
                                        <p:tgtEl>
                                          <p:spTgt spid="78"/>
                                        </p:tgtEl>
                                      </p:cBhvr>
                                    </p:animEffect>
                                  </p:childTnLst>
                                </p:cTn>
                              </p:par>
                            </p:childTnLst>
                          </p:cTn>
                        </p:par>
                        <p:par>
                          <p:cTn id="18" fill="hold">
                            <p:stCondLst>
                              <p:cond delay="750"/>
                            </p:stCondLst>
                            <p:childTnLst>
                              <p:par>
                                <p:cTn id="19" presetID="10" presetClass="entr" presetSubtype="0" fill="hold" grpId="0" nodeType="after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fade">
                                      <p:cBhvr>
                                        <p:cTn id="21" dur="250"/>
                                        <p:tgtEl>
                                          <p:spTgt spid="79"/>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250"/>
                                        <p:tgtEl>
                                          <p:spTgt spid="80"/>
                                        </p:tgtEl>
                                      </p:cBhvr>
                                    </p:animEffect>
                                  </p:childTnLst>
                                </p:cTn>
                              </p:par>
                            </p:childTnLst>
                          </p:cTn>
                        </p:par>
                        <p:par>
                          <p:cTn id="26" fill="hold">
                            <p:stCondLst>
                              <p:cond delay="1250"/>
                            </p:stCondLst>
                            <p:childTnLst>
                              <p:par>
                                <p:cTn id="27" presetID="10" presetClass="entr" presetSubtype="0" fill="hold" grpId="0" nodeType="after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fade">
                                      <p:cBhvr>
                                        <p:cTn id="29" dur="250"/>
                                        <p:tgtEl>
                                          <p:spTgt spid="81"/>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fade">
                                      <p:cBhvr>
                                        <p:cTn id="33" dur="250"/>
                                        <p:tgtEl>
                                          <p:spTgt spid="8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fade">
                                      <p:cBhvr>
                                        <p:cTn id="36" dur="250"/>
                                        <p:tgtEl>
                                          <p:spTgt spid="8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250"/>
                                        <p:tgtEl>
                                          <p:spTgt spid="74"/>
                                        </p:tgtEl>
                                      </p:cBhvr>
                                    </p:animEffect>
                                  </p:childTnLst>
                                </p:cTn>
                              </p:par>
                            </p:childTnLst>
                          </p:cTn>
                        </p:par>
                        <p:par>
                          <p:cTn id="40" fill="hold">
                            <p:stCondLst>
                              <p:cond delay="1750"/>
                            </p:stCondLst>
                            <p:childTnLst>
                              <p:par>
                                <p:cTn id="41" presetID="10" presetClass="entr" presetSubtype="0" fill="hold" grpId="0"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250"/>
                                        <p:tgtEl>
                                          <p:spTgt spid="75"/>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fade">
                                      <p:cBhvr>
                                        <p:cTn id="47" dur="250"/>
                                        <p:tgtEl>
                                          <p:spTgt spid="83"/>
                                        </p:tgtEl>
                                      </p:cBhvr>
                                    </p:animEffect>
                                  </p:childTnLst>
                                </p:cTn>
                              </p:par>
                            </p:childTnLst>
                          </p:cTn>
                        </p:par>
                        <p:par>
                          <p:cTn id="48" fill="hold">
                            <p:stCondLst>
                              <p:cond delay="2250"/>
                            </p:stCondLst>
                            <p:childTnLst>
                              <p:par>
                                <p:cTn id="49" presetID="10" presetClass="entr" presetSubtype="0" fill="hold" grpId="0" nodeType="after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fade">
                                      <p:cBhvr>
                                        <p:cTn id="51" dur="250"/>
                                        <p:tgtEl>
                                          <p:spTgt spid="72"/>
                                        </p:tgtEl>
                                      </p:cBhvr>
                                    </p:animEffect>
                                  </p:childTnLst>
                                </p:cTn>
                              </p:par>
                            </p:childTnLst>
                          </p:cTn>
                        </p:par>
                        <p:par>
                          <p:cTn id="52" fill="hold">
                            <p:stCondLst>
                              <p:cond delay="2500"/>
                            </p:stCondLst>
                            <p:childTnLst>
                              <p:par>
                                <p:cTn id="53" presetID="10" presetClass="entr" presetSubtype="0" fill="hold" grpId="0" nodeType="after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fade">
                                      <p:cBhvr>
                                        <p:cTn id="55" dur="250"/>
                                        <p:tgtEl>
                                          <p:spTgt spid="73"/>
                                        </p:tgtEl>
                                      </p:cBhvr>
                                    </p:animEffect>
                                  </p:childTnLst>
                                </p:cTn>
                              </p:par>
                            </p:childTnLst>
                          </p:cTn>
                        </p:par>
                        <p:par>
                          <p:cTn id="56" fill="hold">
                            <p:stCondLst>
                              <p:cond delay="2750"/>
                            </p:stCondLst>
                            <p:childTnLst>
                              <p:par>
                                <p:cTn id="57" presetID="10" presetClass="entr" presetSubtype="0" fill="hold" grpId="0" nodeType="after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250"/>
                                        <p:tgtEl>
                                          <p:spTgt spid="85"/>
                                        </p:tgtEl>
                                      </p:cBhvr>
                                    </p:animEffect>
                                  </p:childTnLst>
                                </p:cTn>
                              </p:par>
                            </p:childTnLst>
                          </p:cTn>
                        </p:par>
                        <p:par>
                          <p:cTn id="60" fill="hold">
                            <p:stCondLst>
                              <p:cond delay="3000"/>
                            </p:stCondLst>
                            <p:childTnLst>
                              <p:par>
                                <p:cTn id="61" presetID="10" presetClass="entr" presetSubtype="0" fill="hold" grpId="0" nodeType="after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fade">
                                      <p:cBhvr>
                                        <p:cTn id="63" dur="250"/>
                                        <p:tgtEl>
                                          <p:spTgt spid="7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7"/>
                                        </p:tgtEl>
                                        <p:attrNameLst>
                                          <p:attrName>style.visibility</p:attrName>
                                        </p:attrNameLst>
                                      </p:cBhvr>
                                      <p:to>
                                        <p:strVal val="visible"/>
                                      </p:to>
                                    </p:set>
                                    <p:animEffect transition="in" filter="fade">
                                      <p:cBhvr>
                                        <p:cTn id="66" dur="250"/>
                                        <p:tgtEl>
                                          <p:spTgt spid="7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250"/>
                                        <p:tgtEl>
                                          <p:spTgt spid="92"/>
                                        </p:tgtEl>
                                      </p:cBhvr>
                                    </p:animEffect>
                                  </p:childTnLst>
                                </p:cTn>
                              </p:par>
                            </p:childTnLst>
                          </p:cTn>
                        </p:par>
                        <p:par>
                          <p:cTn id="70" fill="hold">
                            <p:stCondLst>
                              <p:cond delay="3250"/>
                            </p:stCondLst>
                            <p:childTnLst>
                              <p:par>
                                <p:cTn id="71" presetID="10" presetClass="entr" presetSubtype="0" fill="hold" grpId="0" nodeType="afterEffect">
                                  <p:stCondLst>
                                    <p:cond delay="0"/>
                                  </p:stCondLst>
                                  <p:childTnLst>
                                    <p:set>
                                      <p:cBhvr>
                                        <p:cTn id="72" dur="1" fill="hold">
                                          <p:stCondLst>
                                            <p:cond delay="0"/>
                                          </p:stCondLst>
                                        </p:cTn>
                                        <p:tgtEl>
                                          <p:spTgt spid="100"/>
                                        </p:tgtEl>
                                        <p:attrNameLst>
                                          <p:attrName>style.visibility</p:attrName>
                                        </p:attrNameLst>
                                      </p:cBhvr>
                                      <p:to>
                                        <p:strVal val="visible"/>
                                      </p:to>
                                    </p:set>
                                    <p:animEffect transition="in" filter="fade">
                                      <p:cBhvr>
                                        <p:cTn id="73" dur="500"/>
                                        <p:tgtEl>
                                          <p:spTgt spid="100"/>
                                        </p:tgtEl>
                                      </p:cBhvr>
                                    </p:animEffect>
                                  </p:childTnLst>
                                </p:cTn>
                              </p:par>
                              <p:par>
                                <p:cTn id="74" presetID="10" presetClass="entr" presetSubtype="0" fill="hold" nodeType="with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500"/>
                                        <p:tgtEl>
                                          <p:spTgt spid="99"/>
                                        </p:tgtEl>
                                      </p:cBhvr>
                                    </p:animEffect>
                                  </p:childTnLst>
                                </p:cTn>
                              </p:par>
                              <p:par>
                                <p:cTn id="77" presetID="26" presetClass="emph" presetSubtype="0" fill="hold" nodeType="withEffect">
                                  <p:stCondLst>
                                    <p:cond delay="0"/>
                                  </p:stCondLst>
                                  <p:childTnLst>
                                    <p:animEffect transition="out" filter="fade">
                                      <p:cBhvr>
                                        <p:cTn id="78" dur="500" tmFilter="0, 0; .2, .5; .8, .5; 1, 0"/>
                                        <p:tgtEl>
                                          <p:spTgt spid="99"/>
                                        </p:tgtEl>
                                      </p:cBhvr>
                                    </p:animEffect>
                                    <p:animScale>
                                      <p:cBhvr>
                                        <p:cTn id="79" dur="250" autoRev="1" fill="hold"/>
                                        <p:tgtEl>
                                          <p:spTgt spid="99"/>
                                        </p:tgtEl>
                                      </p:cBhvr>
                                      <p:by x="105000" y="105000"/>
                                    </p:animScale>
                                  </p:childTnLst>
                                </p:cTn>
                              </p:par>
                            </p:childTnLst>
                          </p:cTn>
                        </p:par>
                        <p:par>
                          <p:cTn id="80" fill="hold">
                            <p:stCondLst>
                              <p:cond delay="3750"/>
                            </p:stCondLst>
                            <p:childTnLst>
                              <p:par>
                                <p:cTn id="81" presetID="10" presetClass="entr" presetSubtype="0" fill="hold" nodeType="afterEffect">
                                  <p:stCondLst>
                                    <p:cond delay="0"/>
                                  </p:stCondLst>
                                  <p:childTnLst>
                                    <p:set>
                                      <p:cBhvr>
                                        <p:cTn id="82" dur="1" fill="hold">
                                          <p:stCondLst>
                                            <p:cond delay="0"/>
                                          </p:stCondLst>
                                        </p:cTn>
                                        <p:tgtEl>
                                          <p:spTgt spid="105"/>
                                        </p:tgtEl>
                                        <p:attrNameLst>
                                          <p:attrName>style.visibility</p:attrName>
                                        </p:attrNameLst>
                                      </p:cBhvr>
                                      <p:to>
                                        <p:strVal val="visible"/>
                                      </p:to>
                                    </p:set>
                                    <p:animEffect transition="in" filter="fade">
                                      <p:cBhvr>
                                        <p:cTn id="83" dur="500"/>
                                        <p:tgtEl>
                                          <p:spTgt spid="10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92"/>
                                        </p:tgtEl>
                                      </p:cBhvr>
                                    </p:animEffect>
                                    <p:set>
                                      <p:cBhvr>
                                        <p:cTn id="88" dur="1" fill="hold">
                                          <p:stCondLst>
                                            <p:cond delay="499"/>
                                          </p:stCondLst>
                                        </p:cTn>
                                        <p:tgtEl>
                                          <p:spTgt spid="92"/>
                                        </p:tgtEl>
                                        <p:attrNameLst>
                                          <p:attrName>style.visibility</p:attrName>
                                        </p:attrNameLst>
                                      </p:cBhvr>
                                      <p:to>
                                        <p:strVal val="hidden"/>
                                      </p:to>
                                    </p:set>
                                  </p:childTnLst>
                                </p:cTn>
                              </p:par>
                              <p:par>
                                <p:cTn id="89" presetID="26" presetClass="emph" presetSubtype="0" fill="hold" grpId="1" nodeType="withEffect">
                                  <p:stCondLst>
                                    <p:cond delay="0"/>
                                  </p:stCondLst>
                                  <p:childTnLst>
                                    <p:animEffect transition="out" filter="fade">
                                      <p:cBhvr>
                                        <p:cTn id="90" dur="500" tmFilter="0, 0; .2, .5; .8, .5; 1, 0"/>
                                        <p:tgtEl>
                                          <p:spTgt spid="78"/>
                                        </p:tgtEl>
                                      </p:cBhvr>
                                    </p:animEffect>
                                    <p:animScale>
                                      <p:cBhvr>
                                        <p:cTn id="91" dur="250" autoRev="1" fill="hold"/>
                                        <p:tgtEl>
                                          <p:spTgt spid="78"/>
                                        </p:tgtEl>
                                      </p:cBhvr>
                                      <p:by x="105000" y="105000"/>
                                    </p:animScale>
                                  </p:childTnLst>
                                </p:cTn>
                              </p:par>
                            </p:childTnLst>
                          </p:cTn>
                        </p:par>
                        <p:par>
                          <p:cTn id="92" fill="hold">
                            <p:stCondLst>
                              <p:cond delay="500"/>
                            </p:stCondLst>
                            <p:childTnLst>
                              <p:par>
                                <p:cTn id="93" presetID="10" presetClass="exit" presetSubtype="0" fill="hold" grpId="2" nodeType="afterEffect">
                                  <p:stCondLst>
                                    <p:cond delay="0"/>
                                  </p:stCondLst>
                                  <p:childTnLst>
                                    <p:animEffect transition="out" filter="fade">
                                      <p:cBhvr>
                                        <p:cTn id="94" dur="1000"/>
                                        <p:tgtEl>
                                          <p:spTgt spid="78"/>
                                        </p:tgtEl>
                                      </p:cBhvr>
                                    </p:animEffect>
                                    <p:set>
                                      <p:cBhvr>
                                        <p:cTn id="95" dur="1" fill="hold">
                                          <p:stCondLst>
                                            <p:cond delay="999"/>
                                          </p:stCondLst>
                                        </p:cTn>
                                        <p:tgtEl>
                                          <p:spTgt spid="78"/>
                                        </p:tgtEl>
                                        <p:attrNameLst>
                                          <p:attrName>style.visibility</p:attrName>
                                        </p:attrNameLst>
                                      </p:cBhvr>
                                      <p:to>
                                        <p:strVal val="hidden"/>
                                      </p:to>
                                    </p:set>
                                  </p:childTnLst>
                                </p:cTn>
                              </p:par>
                            </p:childTnLst>
                          </p:cTn>
                        </p:par>
                        <p:par>
                          <p:cTn id="96" fill="hold">
                            <p:stCondLst>
                              <p:cond delay="1500"/>
                            </p:stCondLst>
                            <p:childTnLst>
                              <p:par>
                                <p:cTn id="97" presetID="37" presetClass="path" presetSubtype="0" accel="50000" decel="50000" fill="hold" grpId="1" nodeType="afterEffect">
                                  <p:stCondLst>
                                    <p:cond delay="0"/>
                                  </p:stCondLst>
                                  <p:childTnLst>
                                    <p:animMotion origin="layout" path="M -6.25E-7 -3.33333E-6 L -0.06068 -0.12014 C -0.07331 -0.14699 -0.09219 -0.16111 -0.11211 -0.16111 C -0.13463 -0.16111 -0.15273 -0.14699 -0.16536 -0.12014 L -0.22591 -3.33333E-6 " pathEditMode="relative" rAng="0" ptsTypes="AAAAA">
                                      <p:cBhvr>
                                        <p:cTn id="98" dur="2000" fill="hold"/>
                                        <p:tgtEl>
                                          <p:spTgt spid="83"/>
                                        </p:tgtEl>
                                        <p:attrNameLst>
                                          <p:attrName>ppt_x</p:attrName>
                                          <p:attrName>ppt_y</p:attrName>
                                        </p:attrNameLst>
                                      </p:cBhvr>
                                      <p:rCtr x="-11302" y="-8056"/>
                                    </p:animMotion>
                                  </p:childTnLst>
                                </p:cTn>
                              </p:par>
                              <p:par>
                                <p:cTn id="99" presetID="1" presetClass="exit" presetSubtype="0" fill="hold" grpId="1" nodeType="withEffect">
                                  <p:stCondLst>
                                    <p:cond delay="0"/>
                                  </p:stCondLst>
                                  <p:childTnLst>
                                    <p:set>
                                      <p:cBhvr>
                                        <p:cTn id="100" dur="1" fill="hold">
                                          <p:stCondLst>
                                            <p:cond delay="0"/>
                                          </p:stCondLst>
                                        </p:cTn>
                                        <p:tgtEl>
                                          <p:spTgt spid="100"/>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99"/>
                                        </p:tgtEl>
                                        <p:attrNameLst>
                                          <p:attrName>style.visibility</p:attrName>
                                        </p:attrNameLst>
                                      </p:cBhvr>
                                      <p:to>
                                        <p:strVal val="hidden"/>
                                      </p:to>
                                    </p:set>
                                  </p:childTnLst>
                                </p:cTn>
                              </p:par>
                              <p:par>
                                <p:cTn id="103" presetID="42" presetClass="path" presetSubtype="0" accel="50000" decel="50000" fill="hold" grpId="1" nodeType="withEffect">
                                  <p:stCondLst>
                                    <p:cond delay="0"/>
                                  </p:stCondLst>
                                  <p:childTnLst>
                                    <p:animMotion origin="layout" path="M -6.25E-7 -3.33333E-6 L -0.03737 -3.33333E-6 " pathEditMode="relative" rAng="0" ptsTypes="AA">
                                      <p:cBhvr>
                                        <p:cTn id="104" dur="2000" fill="hold"/>
                                        <p:tgtEl>
                                          <p:spTgt spid="72"/>
                                        </p:tgtEl>
                                        <p:attrNameLst>
                                          <p:attrName>ppt_x</p:attrName>
                                          <p:attrName>ppt_y</p:attrName>
                                        </p:attrNameLst>
                                      </p:cBhvr>
                                      <p:rCtr x="-1875" y="0"/>
                                    </p:animMotion>
                                  </p:childTnLst>
                                </p:cTn>
                              </p:par>
                              <p:par>
                                <p:cTn id="105" presetID="42" presetClass="path" presetSubtype="0" accel="50000" decel="50000" fill="hold" grpId="1" nodeType="withEffect">
                                  <p:stCondLst>
                                    <p:cond delay="0"/>
                                  </p:stCondLst>
                                  <p:childTnLst>
                                    <p:animMotion origin="layout" path="M -6.25E-7 -3.33333E-6 L -0.0375 -3.33333E-6 " pathEditMode="relative" rAng="0" ptsTypes="AA">
                                      <p:cBhvr>
                                        <p:cTn id="106" dur="2000" fill="hold"/>
                                        <p:tgtEl>
                                          <p:spTgt spid="73"/>
                                        </p:tgtEl>
                                        <p:attrNameLst>
                                          <p:attrName>ppt_x</p:attrName>
                                          <p:attrName>ppt_y</p:attrName>
                                        </p:attrNameLst>
                                      </p:cBhvr>
                                      <p:rCtr x="-1875" y="0"/>
                                    </p:animMotion>
                                  </p:childTnLst>
                                </p:cTn>
                              </p:par>
                              <p:par>
                                <p:cTn id="107" presetID="42" presetClass="path" presetSubtype="0" accel="50000" decel="50000" fill="hold" grpId="1" nodeType="withEffect">
                                  <p:stCondLst>
                                    <p:cond delay="0"/>
                                  </p:stCondLst>
                                  <p:childTnLst>
                                    <p:animMotion origin="layout" path="M 1.04167E-6 -3.33333E-6 L -0.03646 -3.33333E-6 " pathEditMode="relative" rAng="0" ptsTypes="AA">
                                      <p:cBhvr>
                                        <p:cTn id="108" dur="2000" fill="hold"/>
                                        <p:tgtEl>
                                          <p:spTgt spid="85"/>
                                        </p:tgtEl>
                                        <p:attrNameLst>
                                          <p:attrName>ppt_x</p:attrName>
                                          <p:attrName>ppt_y</p:attrName>
                                        </p:attrNameLst>
                                      </p:cBhvr>
                                      <p:rCtr x="-1823" y="0"/>
                                    </p:animMotion>
                                  </p:childTnLst>
                                </p:cTn>
                              </p:par>
                              <p:par>
                                <p:cTn id="109" presetID="10" presetClass="exit" presetSubtype="0" fill="hold" grpId="1" nodeType="withEffect">
                                  <p:stCondLst>
                                    <p:cond delay="0"/>
                                  </p:stCondLst>
                                  <p:childTnLst>
                                    <p:animEffect transition="out" filter="fade">
                                      <p:cBhvr>
                                        <p:cTn id="110" dur="500"/>
                                        <p:tgtEl>
                                          <p:spTgt spid="76"/>
                                        </p:tgtEl>
                                      </p:cBhvr>
                                    </p:animEffect>
                                    <p:set>
                                      <p:cBhvr>
                                        <p:cTn id="111" dur="1" fill="hold">
                                          <p:stCondLst>
                                            <p:cond delay="499"/>
                                          </p:stCondLst>
                                        </p:cTn>
                                        <p:tgtEl>
                                          <p:spTgt spid="76"/>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77"/>
                                        </p:tgtEl>
                                      </p:cBhvr>
                                    </p:animEffect>
                                    <p:set>
                                      <p:cBhvr>
                                        <p:cTn id="114" dur="1" fill="hold">
                                          <p:stCondLst>
                                            <p:cond delay="499"/>
                                          </p:stCondLst>
                                        </p:cTn>
                                        <p:tgtEl>
                                          <p:spTgt spid="77"/>
                                        </p:tgtEl>
                                        <p:attrNameLst>
                                          <p:attrName>style.visibility</p:attrName>
                                        </p:attrNameLst>
                                      </p:cBhvr>
                                      <p:to>
                                        <p:strVal val="hidden"/>
                                      </p:to>
                                    </p:set>
                                  </p:childTnLst>
                                </p:cTn>
                              </p:par>
                            </p:childTnLst>
                          </p:cTn>
                        </p:par>
                        <p:par>
                          <p:cTn id="115" fill="hold">
                            <p:stCondLst>
                              <p:cond delay="3500"/>
                            </p:stCondLst>
                            <p:childTnLst>
                              <p:par>
                                <p:cTn id="116" presetID="1" presetClass="entr" presetSubtype="0" fill="hold" grpId="0" nodeType="afterEffect">
                                  <p:stCondLst>
                                    <p:cond delay="0"/>
                                  </p:stCondLst>
                                  <p:childTnLst>
                                    <p:set>
                                      <p:cBhvr>
                                        <p:cTn id="117" dur="1" fill="hold">
                                          <p:stCondLst>
                                            <p:cond delay="0"/>
                                          </p:stCondLst>
                                        </p:cTn>
                                        <p:tgtEl>
                                          <p:spTgt spid="102"/>
                                        </p:tgtEl>
                                        <p:attrNameLst>
                                          <p:attrName>style.visibility</p:attrName>
                                        </p:attrNameLst>
                                      </p:cBhvr>
                                      <p:to>
                                        <p:strVal val="visible"/>
                                      </p:to>
                                    </p:set>
                                  </p:childTnLst>
                                </p:cTn>
                              </p:par>
                            </p:childTnLst>
                          </p:cTn>
                        </p:par>
                        <p:par>
                          <p:cTn id="118" fill="hold">
                            <p:stCondLst>
                              <p:cond delay="3500"/>
                            </p:stCondLst>
                            <p:childTnLst>
                              <p:par>
                                <p:cTn id="119" presetID="1" presetClass="entr" presetSubtype="0" fill="hold" nodeType="afterEffect">
                                  <p:stCondLst>
                                    <p:cond delay="0"/>
                                  </p:stCondLst>
                                  <p:childTnLst>
                                    <p:set>
                                      <p:cBhvr>
                                        <p:cTn id="120" dur="1" fill="hold">
                                          <p:stCondLst>
                                            <p:cond delay="0"/>
                                          </p:stCondLst>
                                        </p:cTn>
                                        <p:tgtEl>
                                          <p:spTgt spid="101"/>
                                        </p:tgtEl>
                                        <p:attrNameLst>
                                          <p:attrName>style.visibility</p:attrName>
                                        </p:attrNameLst>
                                      </p:cBhvr>
                                      <p:to>
                                        <p:strVal val="visible"/>
                                      </p:to>
                                    </p:set>
                                  </p:childTnLst>
                                </p:cTn>
                              </p:par>
                            </p:childTnLst>
                          </p:cTn>
                        </p:par>
                        <p:par>
                          <p:cTn id="121" fill="hold">
                            <p:stCondLst>
                              <p:cond delay="3500"/>
                            </p:stCondLst>
                            <p:childTnLst>
                              <p:par>
                                <p:cTn id="122" presetID="1" presetClass="entr" presetSubtype="0" fill="hold" grpId="0" nodeType="afterEffect">
                                  <p:stCondLst>
                                    <p:cond delay="0"/>
                                  </p:stCondLst>
                                  <p:childTnLst>
                                    <p:set>
                                      <p:cBhvr>
                                        <p:cTn id="123" dur="1" fill="hold">
                                          <p:stCondLst>
                                            <p:cond delay="0"/>
                                          </p:stCondLst>
                                        </p:cTn>
                                        <p:tgtEl>
                                          <p:spTgt spid="95"/>
                                        </p:tgtEl>
                                        <p:attrNameLst>
                                          <p:attrName>style.visibility</p:attrName>
                                        </p:attrNameLst>
                                      </p:cBhvr>
                                      <p:to>
                                        <p:strVal val="visible"/>
                                      </p:to>
                                    </p:set>
                                  </p:childTnLst>
                                </p:cTn>
                              </p:par>
                            </p:childTnLst>
                          </p:cTn>
                        </p:par>
                        <p:par>
                          <p:cTn id="124" fill="hold">
                            <p:stCondLst>
                              <p:cond delay="3500"/>
                            </p:stCondLst>
                            <p:childTnLst>
                              <p:par>
                                <p:cTn id="125" presetID="1" presetClass="entr" presetSubtype="0" fill="hold" grpId="0" nodeType="afterEffect">
                                  <p:stCondLst>
                                    <p:cond delay="0"/>
                                  </p:stCondLst>
                                  <p:childTnLst>
                                    <p:set>
                                      <p:cBhvr>
                                        <p:cTn id="126" dur="1" fill="hold">
                                          <p:stCondLst>
                                            <p:cond delay="0"/>
                                          </p:stCondLst>
                                        </p:cTn>
                                        <p:tgtEl>
                                          <p:spTgt spid="96"/>
                                        </p:tgtEl>
                                        <p:attrNameLst>
                                          <p:attrName>style.visibility</p:attrName>
                                        </p:attrNameLst>
                                      </p:cBhvr>
                                      <p:to>
                                        <p:strVal val="visible"/>
                                      </p:to>
                                    </p:set>
                                  </p:childTnLst>
                                </p:cTn>
                              </p:par>
                            </p:childTnLst>
                          </p:cTn>
                        </p:par>
                        <p:par>
                          <p:cTn id="127" fill="hold">
                            <p:stCondLst>
                              <p:cond delay="3500"/>
                            </p:stCondLst>
                            <p:childTnLst>
                              <p:par>
                                <p:cTn id="128" presetID="1" presetClass="entr" presetSubtype="0" fill="hold" grpId="0" nodeType="afterEffect">
                                  <p:stCondLst>
                                    <p:cond delay="0"/>
                                  </p:stCondLst>
                                  <p:childTnLst>
                                    <p:set>
                                      <p:cBhvr>
                                        <p:cTn id="129" dur="1" fill="hold">
                                          <p:stCondLst>
                                            <p:cond delay="0"/>
                                          </p:stCondLst>
                                        </p:cTn>
                                        <p:tgtEl>
                                          <p:spTgt spid="93"/>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26" presetClass="emph" presetSubtype="0" fill="hold" grpId="1" nodeType="clickEffect">
                                  <p:stCondLst>
                                    <p:cond delay="0"/>
                                  </p:stCondLst>
                                  <p:childTnLst>
                                    <p:animEffect transition="out" filter="fade">
                                      <p:cBhvr>
                                        <p:cTn id="133" dur="500" tmFilter="0, 0; .2, .5; .8, .5; 1, 0"/>
                                        <p:tgtEl>
                                          <p:spTgt spid="80"/>
                                        </p:tgtEl>
                                      </p:cBhvr>
                                    </p:animEffect>
                                    <p:animScale>
                                      <p:cBhvr>
                                        <p:cTn id="134" dur="250" autoRev="1" fill="hold"/>
                                        <p:tgtEl>
                                          <p:spTgt spid="80"/>
                                        </p:tgtEl>
                                      </p:cBhvr>
                                      <p:by x="105000" y="105000"/>
                                    </p:animScale>
                                  </p:childTnLst>
                                </p:cTn>
                              </p:par>
                            </p:childTnLst>
                          </p:cTn>
                        </p:par>
                        <p:par>
                          <p:cTn id="135" fill="hold">
                            <p:stCondLst>
                              <p:cond delay="500"/>
                            </p:stCondLst>
                            <p:childTnLst>
                              <p:par>
                                <p:cTn id="136" presetID="10" presetClass="exit" presetSubtype="0" fill="hold" grpId="2" nodeType="afterEffect">
                                  <p:stCondLst>
                                    <p:cond delay="0"/>
                                  </p:stCondLst>
                                  <p:childTnLst>
                                    <p:animEffect transition="out" filter="fade">
                                      <p:cBhvr>
                                        <p:cTn id="137" dur="1000"/>
                                        <p:tgtEl>
                                          <p:spTgt spid="80"/>
                                        </p:tgtEl>
                                      </p:cBhvr>
                                    </p:animEffect>
                                    <p:set>
                                      <p:cBhvr>
                                        <p:cTn id="138" dur="1" fill="hold">
                                          <p:stCondLst>
                                            <p:cond delay="999"/>
                                          </p:stCondLst>
                                        </p:cTn>
                                        <p:tgtEl>
                                          <p:spTgt spid="80"/>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86"/>
                                        </p:tgtEl>
                                        <p:attrNameLst>
                                          <p:attrName>style.visibility</p:attrName>
                                        </p:attrNameLst>
                                      </p:cBhvr>
                                      <p:to>
                                        <p:strVal val="visible"/>
                                      </p:to>
                                    </p:set>
                                  </p:childTnLst>
                                </p:cTn>
                              </p:par>
                              <p:par>
                                <p:cTn id="141" presetID="37" presetClass="path" presetSubtype="0" accel="50000" decel="50000" fill="hold" grpId="1" nodeType="withEffect">
                                  <p:stCondLst>
                                    <p:cond delay="0"/>
                                  </p:stCondLst>
                                  <p:childTnLst>
                                    <p:animMotion origin="layout" path="M 0.00052 -3.33333E-6 L -0.03984 -0.11921 C -0.04844 -0.14629 -0.06081 -0.16088 -0.07409 -0.16088 C -0.08906 -0.16088 -0.10091 -0.14629 -0.10951 -0.11921 L -0.14948 -3.33333E-6 " pathEditMode="relative" rAng="0" ptsTypes="AAAAA">
                                      <p:cBhvr>
                                        <p:cTn id="142" dur="2000" fill="hold"/>
                                        <p:tgtEl>
                                          <p:spTgt spid="86"/>
                                        </p:tgtEl>
                                        <p:attrNameLst>
                                          <p:attrName>ppt_x</p:attrName>
                                          <p:attrName>ppt_y</p:attrName>
                                        </p:attrNameLst>
                                      </p:cBhvr>
                                      <p:rCtr x="-7500" y="-8056"/>
                                    </p:animMotion>
                                  </p:childTnLst>
                                </p:cTn>
                              </p:par>
                              <p:par>
                                <p:cTn id="143" presetID="1" presetClass="exit" presetSubtype="0" fill="hold" grpId="2" nodeType="withEffect">
                                  <p:stCondLst>
                                    <p:cond delay="0"/>
                                  </p:stCondLst>
                                  <p:childTnLst>
                                    <p:set>
                                      <p:cBhvr>
                                        <p:cTn id="144" dur="1" fill="hold">
                                          <p:stCondLst>
                                            <p:cond delay="0"/>
                                          </p:stCondLst>
                                        </p:cTn>
                                        <p:tgtEl>
                                          <p:spTgt spid="72"/>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95"/>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96"/>
                                        </p:tgtEl>
                                        <p:attrNameLst>
                                          <p:attrName>style.visibility</p:attrName>
                                        </p:attrNameLst>
                                      </p:cBhvr>
                                      <p:to>
                                        <p:strVal val="hidden"/>
                                      </p:to>
                                    </p:set>
                                  </p:childTnLst>
                                </p:cTn>
                              </p:par>
                            </p:childTnLst>
                          </p:cTn>
                        </p:par>
                        <p:par>
                          <p:cTn id="149" fill="hold">
                            <p:stCondLst>
                              <p:cond delay="2500"/>
                            </p:stCondLst>
                            <p:childTnLst>
                              <p:par>
                                <p:cTn id="150" presetID="1" presetClass="exit" presetSubtype="0" fill="hold" grpId="1" nodeType="afterEffect">
                                  <p:stCondLst>
                                    <p:cond delay="0"/>
                                  </p:stCondLst>
                                  <p:childTnLst>
                                    <p:set>
                                      <p:cBhvr>
                                        <p:cTn id="151" dur="1" fill="hold">
                                          <p:stCondLst>
                                            <p:cond delay="0"/>
                                          </p:stCondLst>
                                        </p:cTn>
                                        <p:tgtEl>
                                          <p:spTgt spid="102"/>
                                        </p:tgtEl>
                                        <p:attrNameLst>
                                          <p:attrName>style.visibility</p:attrName>
                                        </p:attrNameLst>
                                      </p:cBhvr>
                                      <p:to>
                                        <p:strVal val="hidden"/>
                                      </p:to>
                                    </p:set>
                                  </p:childTnLst>
                                </p:cTn>
                              </p:par>
                            </p:childTnLst>
                          </p:cTn>
                        </p:par>
                        <p:par>
                          <p:cTn id="152" fill="hold">
                            <p:stCondLst>
                              <p:cond delay="2500"/>
                            </p:stCondLst>
                            <p:childTnLst>
                              <p:par>
                                <p:cTn id="153" presetID="1" presetClass="exit" presetSubtype="0" fill="hold" nodeType="afterEffect">
                                  <p:stCondLst>
                                    <p:cond delay="0"/>
                                  </p:stCondLst>
                                  <p:childTnLst>
                                    <p:set>
                                      <p:cBhvr>
                                        <p:cTn id="154" dur="1" fill="hold">
                                          <p:stCondLst>
                                            <p:cond delay="0"/>
                                          </p:stCondLst>
                                        </p:cTn>
                                        <p:tgtEl>
                                          <p:spTgt spid="101"/>
                                        </p:tgtEl>
                                        <p:attrNameLst>
                                          <p:attrName>style.visibility</p:attrName>
                                        </p:attrNameLst>
                                      </p:cBhvr>
                                      <p:to>
                                        <p:strVal val="hidden"/>
                                      </p:to>
                                    </p:set>
                                  </p:childTnLst>
                                </p:cTn>
                              </p:par>
                            </p:childTnLst>
                          </p:cTn>
                        </p:par>
                        <p:par>
                          <p:cTn id="155" fill="hold">
                            <p:stCondLst>
                              <p:cond delay="2500"/>
                            </p:stCondLst>
                            <p:childTnLst>
                              <p:par>
                                <p:cTn id="156" presetID="1" presetClass="entr" presetSubtype="0" fill="hold" grpId="0" nodeType="afterEffect">
                                  <p:stCondLst>
                                    <p:cond delay="0"/>
                                  </p:stCondLst>
                                  <p:childTnLst>
                                    <p:set>
                                      <p:cBhvr>
                                        <p:cTn id="157" dur="1" fill="hold">
                                          <p:stCondLst>
                                            <p:cond delay="0"/>
                                          </p:stCondLst>
                                        </p:cTn>
                                        <p:tgtEl>
                                          <p:spTgt spid="88"/>
                                        </p:tgtEl>
                                        <p:attrNameLst>
                                          <p:attrName>style.visibility</p:attrName>
                                        </p:attrNameLst>
                                      </p:cBhvr>
                                      <p:to>
                                        <p:strVal val="visible"/>
                                      </p:to>
                                    </p:set>
                                  </p:childTnLst>
                                </p:cTn>
                              </p:par>
                            </p:childTnLst>
                          </p:cTn>
                        </p:par>
                        <p:par>
                          <p:cTn id="158" fill="hold">
                            <p:stCondLst>
                              <p:cond delay="2500"/>
                            </p:stCondLst>
                            <p:childTnLst>
                              <p:par>
                                <p:cTn id="159" presetID="1" presetClass="entr" presetSubtype="0" fill="hold" grpId="0" nodeType="afterEffect">
                                  <p:stCondLst>
                                    <p:cond delay="0"/>
                                  </p:stCondLst>
                                  <p:childTnLst>
                                    <p:set>
                                      <p:cBhvr>
                                        <p:cTn id="160" dur="1" fill="hold">
                                          <p:stCondLst>
                                            <p:cond delay="0"/>
                                          </p:stCondLst>
                                        </p:cTn>
                                        <p:tgtEl>
                                          <p:spTgt spid="87"/>
                                        </p:tgtEl>
                                        <p:attrNameLst>
                                          <p:attrName>style.visibility</p:attrName>
                                        </p:attrNameLst>
                                      </p:cBhvr>
                                      <p:to>
                                        <p:strVal val="visible"/>
                                      </p:to>
                                    </p:set>
                                  </p:childTnLst>
                                </p:cTn>
                              </p:par>
                            </p:childTnLst>
                          </p:cTn>
                        </p:par>
                        <p:par>
                          <p:cTn id="161" fill="hold">
                            <p:stCondLst>
                              <p:cond delay="2500"/>
                            </p:stCondLst>
                            <p:childTnLst>
                              <p:par>
                                <p:cTn id="162" presetID="1" presetClass="exit" presetSubtype="0" fill="hold" grpId="2" nodeType="afterEffect">
                                  <p:stCondLst>
                                    <p:cond delay="0"/>
                                  </p:stCondLst>
                                  <p:childTnLst>
                                    <p:set>
                                      <p:cBhvr>
                                        <p:cTn id="163" dur="1" fill="hold">
                                          <p:stCondLst>
                                            <p:cond delay="0"/>
                                          </p:stCondLst>
                                        </p:cTn>
                                        <p:tgtEl>
                                          <p:spTgt spid="73"/>
                                        </p:tgtEl>
                                        <p:attrNameLst>
                                          <p:attrName>style.visibility</p:attrName>
                                        </p:attrNameLst>
                                      </p:cBhvr>
                                      <p:to>
                                        <p:strVal val="hidden"/>
                                      </p:to>
                                    </p:set>
                                  </p:childTnLst>
                                </p:cTn>
                              </p:par>
                            </p:childTnLst>
                          </p:cTn>
                        </p:par>
                        <p:par>
                          <p:cTn id="164" fill="hold">
                            <p:stCondLst>
                              <p:cond delay="2500"/>
                            </p:stCondLst>
                            <p:childTnLst>
                              <p:par>
                                <p:cTn id="165" presetID="1" presetClass="exit" presetSubtype="0" fill="hold" grpId="2" nodeType="afterEffect">
                                  <p:stCondLst>
                                    <p:cond delay="0"/>
                                  </p:stCondLst>
                                  <p:childTnLst>
                                    <p:set>
                                      <p:cBhvr>
                                        <p:cTn id="166" dur="1" fill="hold">
                                          <p:stCondLst>
                                            <p:cond delay="0"/>
                                          </p:stCondLst>
                                        </p:cTn>
                                        <p:tgtEl>
                                          <p:spTgt spid="85"/>
                                        </p:tgtEl>
                                        <p:attrNameLst>
                                          <p:attrName>style.visibility</p:attrName>
                                        </p:attrNameLst>
                                      </p:cBhvr>
                                      <p:to>
                                        <p:strVal val="hidden"/>
                                      </p:to>
                                    </p:set>
                                  </p:childTnLst>
                                </p:cTn>
                              </p:par>
                              <p:par>
                                <p:cTn id="167" presetID="1" presetClass="entr" presetSubtype="0" fill="hold" grpId="0" nodeType="withEffect">
                                  <p:stCondLst>
                                    <p:cond delay="0"/>
                                  </p:stCondLst>
                                  <p:childTnLst>
                                    <p:set>
                                      <p:cBhvr>
                                        <p:cTn id="168" dur="1" fill="hold">
                                          <p:stCondLst>
                                            <p:cond delay="0"/>
                                          </p:stCondLst>
                                        </p:cTn>
                                        <p:tgtEl>
                                          <p:spTgt spid="94"/>
                                        </p:tgtEl>
                                        <p:attrNameLst>
                                          <p:attrName>style.visibility</p:attrName>
                                        </p:attrNameLst>
                                      </p:cBhvr>
                                      <p:to>
                                        <p:strVal val="visible"/>
                                      </p:to>
                                    </p:set>
                                  </p:childTnLst>
                                </p:cTn>
                              </p:par>
                            </p:childTnLst>
                          </p:cTn>
                        </p:par>
                        <p:par>
                          <p:cTn id="169" fill="hold">
                            <p:stCondLst>
                              <p:cond delay="2500"/>
                            </p:stCondLst>
                            <p:childTnLst>
                              <p:par>
                                <p:cTn id="170" presetID="1" presetClass="entr" presetSubtype="0" fill="hold" grpId="0" nodeType="afterEffect">
                                  <p:stCondLst>
                                    <p:cond delay="0"/>
                                  </p:stCondLst>
                                  <p:childTnLst>
                                    <p:set>
                                      <p:cBhvr>
                                        <p:cTn id="171" dur="1" fill="hold">
                                          <p:stCondLst>
                                            <p:cond delay="0"/>
                                          </p:stCondLst>
                                        </p:cTn>
                                        <p:tgtEl>
                                          <p:spTgt spid="98"/>
                                        </p:tgtEl>
                                        <p:attrNameLst>
                                          <p:attrName>style.visibility</p:attrName>
                                        </p:attrNameLst>
                                      </p:cBhvr>
                                      <p:to>
                                        <p:strVal val="visible"/>
                                      </p:to>
                                    </p:set>
                                  </p:childTnLst>
                                </p:cTn>
                              </p:par>
                            </p:childTnLst>
                          </p:cTn>
                        </p:par>
                        <p:par>
                          <p:cTn id="172" fill="hold">
                            <p:stCondLst>
                              <p:cond delay="2500"/>
                            </p:stCondLst>
                            <p:childTnLst>
                              <p:par>
                                <p:cTn id="173" presetID="1" presetClass="entr" presetSubtype="0" fill="hold" grpId="0" nodeType="afterEffect">
                                  <p:stCondLst>
                                    <p:cond delay="0"/>
                                  </p:stCondLst>
                                  <p:childTnLst>
                                    <p:set>
                                      <p:cBhvr>
                                        <p:cTn id="174" dur="1" fill="hold">
                                          <p:stCondLst>
                                            <p:cond delay="0"/>
                                          </p:stCondLst>
                                        </p:cTn>
                                        <p:tgtEl>
                                          <p:spTgt spid="97"/>
                                        </p:tgtEl>
                                        <p:attrNameLst>
                                          <p:attrName>style.visibility</p:attrName>
                                        </p:attrNameLst>
                                      </p:cBhvr>
                                      <p:to>
                                        <p:strVal val="visible"/>
                                      </p:to>
                                    </p:set>
                                  </p:childTnLst>
                                </p:cTn>
                              </p:par>
                            </p:childTnLst>
                          </p:cTn>
                        </p:par>
                        <p:par>
                          <p:cTn id="175" fill="hold">
                            <p:stCondLst>
                              <p:cond delay="2500"/>
                            </p:stCondLst>
                            <p:childTnLst>
                              <p:par>
                                <p:cTn id="176" presetID="10" presetClass="entr" presetSubtype="0" fill="hold" grpId="0" nodeType="afterEffect">
                                  <p:stCondLst>
                                    <p:cond delay="0"/>
                                  </p:stCondLst>
                                  <p:childTnLst>
                                    <p:set>
                                      <p:cBhvr>
                                        <p:cTn id="177" dur="1" fill="hold">
                                          <p:stCondLst>
                                            <p:cond delay="0"/>
                                          </p:stCondLst>
                                        </p:cTn>
                                        <p:tgtEl>
                                          <p:spTgt spid="104"/>
                                        </p:tgtEl>
                                        <p:attrNameLst>
                                          <p:attrName>style.visibility</p:attrName>
                                        </p:attrNameLst>
                                      </p:cBhvr>
                                      <p:to>
                                        <p:strVal val="visible"/>
                                      </p:to>
                                    </p:set>
                                    <p:animEffect transition="in" filter="fade">
                                      <p:cBhvr>
                                        <p:cTn id="178" dur="1000"/>
                                        <p:tgtEl>
                                          <p:spTgt spid="104"/>
                                        </p:tgtEl>
                                      </p:cBhvr>
                                    </p:animEffect>
                                  </p:childTnLst>
                                </p:cTn>
                              </p:par>
                              <p:par>
                                <p:cTn id="179" presetID="10" presetClass="entr" presetSubtype="0" fill="hold" nodeType="withEffect">
                                  <p:stCondLst>
                                    <p:cond delay="0"/>
                                  </p:stCondLst>
                                  <p:childTnLst>
                                    <p:set>
                                      <p:cBhvr>
                                        <p:cTn id="180" dur="1" fill="hold">
                                          <p:stCondLst>
                                            <p:cond delay="0"/>
                                          </p:stCondLst>
                                        </p:cTn>
                                        <p:tgtEl>
                                          <p:spTgt spid="103"/>
                                        </p:tgtEl>
                                        <p:attrNameLst>
                                          <p:attrName>style.visibility</p:attrName>
                                        </p:attrNameLst>
                                      </p:cBhvr>
                                      <p:to>
                                        <p:strVal val="visible"/>
                                      </p:to>
                                    </p:set>
                                    <p:animEffect transition="in" filter="fade">
                                      <p:cBhvr>
                                        <p:cTn id="18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72" grpId="0" animBg="1"/>
      <p:bldP spid="72" grpId="1" animBg="1"/>
      <p:bldP spid="72" grpId="2" animBg="1"/>
      <p:bldP spid="73" grpId="0" animBg="1"/>
      <p:bldP spid="73" grpId="1" animBg="1"/>
      <p:bldP spid="73" grpId="2" animBg="1"/>
      <p:bldP spid="74" grpId="0" animBg="1"/>
      <p:bldP spid="75" grpId="0"/>
      <p:bldP spid="76" grpId="0" animBg="1"/>
      <p:bldP spid="76" grpId="1" animBg="1"/>
      <p:bldP spid="77" grpId="0"/>
      <p:bldP spid="77" grpId="1"/>
      <p:bldP spid="78" grpId="0" animBg="1"/>
      <p:bldP spid="78" grpId="1" animBg="1"/>
      <p:bldP spid="78" grpId="2" animBg="1"/>
      <p:bldP spid="79" grpId="0" animBg="1"/>
      <p:bldP spid="80" grpId="0" animBg="1"/>
      <p:bldP spid="80" grpId="1" animBg="1"/>
      <p:bldP spid="80" grpId="2" animBg="1"/>
      <p:bldP spid="81" grpId="0" animBg="1"/>
      <p:bldP spid="82" grpId="0" animBg="1"/>
      <p:bldP spid="83" grpId="0" animBg="1"/>
      <p:bldP spid="83" grpId="1" animBg="1"/>
      <p:bldP spid="84" grpId="0" animBg="1"/>
      <p:bldP spid="85" grpId="0" animBg="1"/>
      <p:bldP spid="85" grpId="1" animBg="1"/>
      <p:bldP spid="85" grpId="2" animBg="1"/>
      <p:bldP spid="86" grpId="0" animBg="1"/>
      <p:bldP spid="86" grpId="1" animBg="1"/>
      <p:bldP spid="87" grpId="0" animBg="1"/>
      <p:bldP spid="88" grpId="0" animBg="1"/>
      <p:bldP spid="92" grpId="0" animBg="1"/>
      <p:bldP spid="92" grpId="1" animBg="1"/>
      <p:bldP spid="93" grpId="0" animBg="1"/>
      <p:bldP spid="94" grpId="0" animBg="1"/>
      <p:bldP spid="95" grpId="0" animBg="1"/>
      <p:bldP spid="95" grpId="1" animBg="1"/>
      <p:bldP spid="96" grpId="0"/>
      <p:bldP spid="96" grpId="1"/>
      <p:bldP spid="97" grpId="0" animBg="1"/>
      <p:bldP spid="98" grpId="0"/>
      <p:bldP spid="100" grpId="0"/>
      <p:bldP spid="100" grpId="1"/>
      <p:bldP spid="102" grpId="0"/>
      <p:bldP spid="102" grpId="1"/>
      <p:bldP spid="10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xfrm>
            <a:off x="495300" y="3513669"/>
            <a:ext cx="5361677" cy="1969770"/>
          </a:xfrm>
        </p:spPr>
        <p:txBody>
          <a:bodyPr/>
          <a:lstStyle/>
          <a:p>
            <a:pPr algn="ctr"/>
            <a:r>
              <a:rPr lang="en-US" sz="3200" dirty="0">
                <a:solidFill>
                  <a:schemeClr val="accent2"/>
                </a:solidFill>
              </a:rPr>
              <a:t>With workload importance, </a:t>
            </a:r>
            <a:br>
              <a:rPr lang="en-US" sz="3200" dirty="0">
                <a:solidFill>
                  <a:schemeClr val="accent1"/>
                </a:solidFill>
              </a:rPr>
            </a:br>
            <a:r>
              <a:rPr lang="en-US" sz="3200" dirty="0"/>
              <a:t>prioritized workloads </a:t>
            </a:r>
            <a:br>
              <a:rPr lang="en-US" sz="3200" dirty="0"/>
            </a:br>
            <a:r>
              <a:rPr lang="en-US" sz="3200" dirty="0"/>
              <a:t>take precedence</a:t>
            </a:r>
            <a:br>
              <a:rPr lang="en-US" sz="3200" dirty="0"/>
            </a:br>
            <a:endParaRPr lang="en-US" sz="3200" dirty="0"/>
          </a:p>
        </p:txBody>
      </p:sp>
      <p:sp>
        <p:nvSpPr>
          <p:cNvPr id="95" name="Rectangle 94">
            <a:extLst>
              <a:ext uri="{FF2B5EF4-FFF2-40B4-BE49-F238E27FC236}">
                <a16:creationId xmlns:a16="http://schemas.microsoft.com/office/drawing/2014/main" id="{6030703D-1238-42E5-9CF2-4253BE328B12}"/>
              </a:ext>
            </a:extLst>
          </p:cNvPr>
          <p:cNvSpPr/>
          <p:nvPr/>
        </p:nvSpPr>
        <p:spPr>
          <a:xfrm>
            <a:off x="6172200" y="1337771"/>
            <a:ext cx="5943600" cy="2892056"/>
          </a:xfrm>
          <a:prstGeom prst="rect">
            <a:avLst/>
          </a:prstGeom>
          <a:solidFill>
            <a:schemeClr val="bg1"/>
          </a:solidFill>
          <a:ln w="31750" cap="flat" cmpd="sng" algn="ctr">
            <a:noFill/>
            <a:prstDash val="solid"/>
            <a:miter lim="800000"/>
          </a:ln>
          <a:effectLst>
            <a:softEdge rad="25400"/>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40" name="Group 230">
            <a:extLst>
              <a:ext uri="{FF2B5EF4-FFF2-40B4-BE49-F238E27FC236}">
                <a16:creationId xmlns:a16="http://schemas.microsoft.com/office/drawing/2014/main" id="{D309401E-92D6-444B-A0CB-FCDBA07924BD}"/>
              </a:ext>
            </a:extLst>
          </p:cNvPr>
          <p:cNvGrpSpPr>
            <a:grpSpLocks noChangeAspect="1"/>
          </p:cNvGrpSpPr>
          <p:nvPr/>
        </p:nvGrpSpPr>
        <p:grpSpPr bwMode="auto">
          <a:xfrm>
            <a:off x="2623258" y="1872133"/>
            <a:ext cx="1112814" cy="1193121"/>
            <a:chOff x="5227" y="2781"/>
            <a:chExt cx="291" cy="312"/>
          </a:xfrm>
        </p:grpSpPr>
        <p:sp>
          <p:nvSpPr>
            <p:cNvPr id="41" name="Freeform 231">
              <a:extLst>
                <a:ext uri="{FF2B5EF4-FFF2-40B4-BE49-F238E27FC236}">
                  <a16:creationId xmlns:a16="http://schemas.microsoft.com/office/drawing/2014/main" id="{D36332A9-C3DB-4848-92D2-AC865CA62575}"/>
                </a:ext>
              </a:extLst>
            </p:cNvPr>
            <p:cNvSpPr>
              <a:spLocks/>
            </p:cNvSpPr>
            <p:nvPr/>
          </p:nvSpPr>
          <p:spPr bwMode="auto">
            <a:xfrm>
              <a:off x="5227" y="2781"/>
              <a:ext cx="291" cy="312"/>
            </a:xfrm>
            <a:custGeom>
              <a:avLst/>
              <a:gdLst>
                <a:gd name="T0" fmla="*/ 233 w 291"/>
                <a:gd name="T1" fmla="*/ 161 h 312"/>
                <a:gd name="T2" fmla="*/ 214 w 291"/>
                <a:gd name="T3" fmla="*/ 180 h 312"/>
                <a:gd name="T4" fmla="*/ 239 w 291"/>
                <a:gd name="T5" fmla="*/ 207 h 312"/>
                <a:gd name="T6" fmla="*/ 159 w 291"/>
                <a:gd name="T7" fmla="*/ 207 h 312"/>
                <a:gd name="T8" fmla="*/ 159 w 291"/>
                <a:gd name="T9" fmla="*/ 52 h 312"/>
                <a:gd name="T10" fmla="*/ 184 w 291"/>
                <a:gd name="T11" fmla="*/ 77 h 312"/>
                <a:gd name="T12" fmla="*/ 204 w 291"/>
                <a:gd name="T13" fmla="*/ 58 h 312"/>
                <a:gd name="T14" fmla="*/ 146 w 291"/>
                <a:gd name="T15" fmla="*/ 0 h 312"/>
                <a:gd name="T16" fmla="*/ 88 w 291"/>
                <a:gd name="T17" fmla="*/ 58 h 312"/>
                <a:gd name="T18" fmla="*/ 107 w 291"/>
                <a:gd name="T19" fmla="*/ 77 h 312"/>
                <a:gd name="T20" fmla="*/ 132 w 291"/>
                <a:gd name="T21" fmla="*/ 52 h 312"/>
                <a:gd name="T22" fmla="*/ 132 w 291"/>
                <a:gd name="T23" fmla="*/ 132 h 312"/>
                <a:gd name="T24" fmla="*/ 52 w 291"/>
                <a:gd name="T25" fmla="*/ 132 h 312"/>
                <a:gd name="T26" fmla="*/ 77 w 291"/>
                <a:gd name="T27" fmla="*/ 107 h 312"/>
                <a:gd name="T28" fmla="*/ 58 w 291"/>
                <a:gd name="T29" fmla="*/ 88 h 312"/>
                <a:gd name="T30" fmla="*/ 0 w 291"/>
                <a:gd name="T31" fmla="*/ 146 h 312"/>
                <a:gd name="T32" fmla="*/ 58 w 291"/>
                <a:gd name="T33" fmla="*/ 204 h 312"/>
                <a:gd name="T34" fmla="*/ 77 w 291"/>
                <a:gd name="T35" fmla="*/ 184 h 312"/>
                <a:gd name="T36" fmla="*/ 52 w 291"/>
                <a:gd name="T37" fmla="*/ 159 h 312"/>
                <a:gd name="T38" fmla="*/ 132 w 291"/>
                <a:gd name="T39" fmla="*/ 159 h 312"/>
                <a:gd name="T40" fmla="*/ 132 w 291"/>
                <a:gd name="T41" fmla="*/ 312 h 312"/>
                <a:gd name="T42" fmla="*/ 159 w 291"/>
                <a:gd name="T43" fmla="*/ 312 h 312"/>
                <a:gd name="T44" fmla="*/ 159 w 291"/>
                <a:gd name="T45" fmla="*/ 235 h 312"/>
                <a:gd name="T46" fmla="*/ 239 w 291"/>
                <a:gd name="T47" fmla="*/ 235 h 312"/>
                <a:gd name="T48" fmla="*/ 214 w 291"/>
                <a:gd name="T49" fmla="*/ 257 h 312"/>
                <a:gd name="T50" fmla="*/ 233 w 291"/>
                <a:gd name="T51" fmla="*/ 277 h 312"/>
                <a:gd name="T52" fmla="*/ 291 w 291"/>
                <a:gd name="T53" fmla="*/ 219 h 312"/>
                <a:gd name="T54" fmla="*/ 233 w 291"/>
                <a:gd name="T55"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312">
                  <a:moveTo>
                    <a:pt x="233" y="161"/>
                  </a:moveTo>
                  <a:lnTo>
                    <a:pt x="214" y="180"/>
                  </a:lnTo>
                  <a:lnTo>
                    <a:pt x="239" y="207"/>
                  </a:lnTo>
                  <a:lnTo>
                    <a:pt x="159" y="207"/>
                  </a:lnTo>
                  <a:lnTo>
                    <a:pt x="159" y="52"/>
                  </a:lnTo>
                  <a:lnTo>
                    <a:pt x="184" y="77"/>
                  </a:lnTo>
                  <a:lnTo>
                    <a:pt x="204" y="58"/>
                  </a:lnTo>
                  <a:lnTo>
                    <a:pt x="146" y="0"/>
                  </a:lnTo>
                  <a:lnTo>
                    <a:pt x="88" y="58"/>
                  </a:lnTo>
                  <a:lnTo>
                    <a:pt x="107" y="77"/>
                  </a:lnTo>
                  <a:lnTo>
                    <a:pt x="132" y="52"/>
                  </a:lnTo>
                  <a:lnTo>
                    <a:pt x="132" y="132"/>
                  </a:lnTo>
                  <a:lnTo>
                    <a:pt x="52" y="132"/>
                  </a:lnTo>
                  <a:lnTo>
                    <a:pt x="77" y="107"/>
                  </a:lnTo>
                  <a:lnTo>
                    <a:pt x="58" y="88"/>
                  </a:lnTo>
                  <a:lnTo>
                    <a:pt x="0" y="146"/>
                  </a:lnTo>
                  <a:lnTo>
                    <a:pt x="58" y="204"/>
                  </a:lnTo>
                  <a:lnTo>
                    <a:pt x="77" y="184"/>
                  </a:lnTo>
                  <a:lnTo>
                    <a:pt x="52" y="159"/>
                  </a:lnTo>
                  <a:lnTo>
                    <a:pt x="132" y="159"/>
                  </a:lnTo>
                  <a:lnTo>
                    <a:pt x="132" y="312"/>
                  </a:lnTo>
                  <a:lnTo>
                    <a:pt x="159" y="312"/>
                  </a:lnTo>
                  <a:lnTo>
                    <a:pt x="159" y="235"/>
                  </a:lnTo>
                  <a:lnTo>
                    <a:pt x="239" y="235"/>
                  </a:lnTo>
                  <a:lnTo>
                    <a:pt x="214" y="257"/>
                  </a:lnTo>
                  <a:lnTo>
                    <a:pt x="233" y="277"/>
                  </a:lnTo>
                  <a:lnTo>
                    <a:pt x="291" y="219"/>
                  </a:lnTo>
                  <a:lnTo>
                    <a:pt x="233" y="1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2" name="Freeform 232">
              <a:extLst>
                <a:ext uri="{FF2B5EF4-FFF2-40B4-BE49-F238E27FC236}">
                  <a16:creationId xmlns:a16="http://schemas.microsoft.com/office/drawing/2014/main" id="{66F2AC36-DB0B-5D43-8E26-2EC0F8D1C8E7}"/>
                </a:ext>
              </a:extLst>
            </p:cNvPr>
            <p:cNvSpPr>
              <a:spLocks/>
            </p:cNvSpPr>
            <p:nvPr/>
          </p:nvSpPr>
          <p:spPr bwMode="auto">
            <a:xfrm>
              <a:off x="5386" y="2942"/>
              <a:ext cx="132" cy="116"/>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43" name="Rectangle 42">
            <a:extLst>
              <a:ext uri="{FF2B5EF4-FFF2-40B4-BE49-F238E27FC236}">
                <a16:creationId xmlns:a16="http://schemas.microsoft.com/office/drawing/2014/main" id="{EEEB8594-2AD9-1043-B428-DEF4BA8FDCCA}"/>
              </a:ext>
            </a:extLst>
          </p:cNvPr>
          <p:cNvSpPr/>
          <p:nvPr/>
        </p:nvSpPr>
        <p:spPr>
          <a:xfrm>
            <a:off x="6408927" y="2923813"/>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a:t>
            </a:r>
          </a:p>
        </p:txBody>
      </p:sp>
      <p:sp>
        <p:nvSpPr>
          <p:cNvPr id="44" name="Rectangle 43">
            <a:extLst>
              <a:ext uri="{FF2B5EF4-FFF2-40B4-BE49-F238E27FC236}">
                <a16:creationId xmlns:a16="http://schemas.microsoft.com/office/drawing/2014/main" id="{1D4649EF-A92B-AD48-B93C-419414CD2A6E}"/>
              </a:ext>
            </a:extLst>
          </p:cNvPr>
          <p:cNvSpPr/>
          <p:nvPr/>
        </p:nvSpPr>
        <p:spPr>
          <a:xfrm>
            <a:off x="6866127" y="2923813"/>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2</a:t>
            </a:r>
          </a:p>
        </p:txBody>
      </p:sp>
      <p:sp>
        <p:nvSpPr>
          <p:cNvPr id="45" name="Rectangle 44">
            <a:extLst>
              <a:ext uri="{FF2B5EF4-FFF2-40B4-BE49-F238E27FC236}">
                <a16:creationId xmlns:a16="http://schemas.microsoft.com/office/drawing/2014/main" id="{2A7A5D9B-4A5F-B14F-9A8A-A8A56D635D51}"/>
              </a:ext>
            </a:extLst>
          </p:cNvPr>
          <p:cNvSpPr/>
          <p:nvPr/>
        </p:nvSpPr>
        <p:spPr>
          <a:xfrm>
            <a:off x="10535497" y="2923813"/>
            <a:ext cx="457200" cy="914400"/>
          </a:xfrm>
          <a:prstGeom prst="rect">
            <a:avLst/>
          </a:prstGeom>
          <a:solidFill>
            <a:schemeClr val="bg1">
              <a:lumMod val="6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10</a:t>
            </a:r>
          </a:p>
        </p:txBody>
      </p:sp>
      <p:sp>
        <p:nvSpPr>
          <p:cNvPr id="46" name="Rectangle 45">
            <a:extLst>
              <a:ext uri="{FF2B5EF4-FFF2-40B4-BE49-F238E27FC236}">
                <a16:creationId xmlns:a16="http://schemas.microsoft.com/office/drawing/2014/main" id="{9B6BEA7B-1AD1-8544-B8B3-0135DBD41955}"/>
              </a:ext>
            </a:extLst>
          </p:cNvPr>
          <p:cNvSpPr/>
          <p:nvPr/>
        </p:nvSpPr>
        <p:spPr>
          <a:xfrm>
            <a:off x="10992697" y="2923813"/>
            <a:ext cx="457200" cy="914400"/>
          </a:xfrm>
          <a:prstGeom prst="rect">
            <a:avLst/>
          </a:prstGeom>
          <a:solidFill>
            <a:schemeClr val="bg1">
              <a:lumMod val="6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11</a:t>
            </a:r>
          </a:p>
        </p:txBody>
      </p:sp>
      <p:sp>
        <p:nvSpPr>
          <p:cNvPr id="47" name="Right Brace 46">
            <a:extLst>
              <a:ext uri="{FF2B5EF4-FFF2-40B4-BE49-F238E27FC236}">
                <a16:creationId xmlns:a16="http://schemas.microsoft.com/office/drawing/2014/main" id="{32859B1A-C29D-A44A-B3CA-784550BA5071}"/>
              </a:ext>
            </a:extLst>
          </p:cNvPr>
          <p:cNvSpPr/>
          <p:nvPr/>
        </p:nvSpPr>
        <p:spPr>
          <a:xfrm rot="5400000">
            <a:off x="8012058" y="2339701"/>
            <a:ext cx="457200" cy="3657600"/>
          </a:xfrm>
          <a:prstGeom prst="rightBrace">
            <a:avLst>
              <a:gd name="adj1" fmla="val 56739"/>
              <a:gd name="adj2" fmla="val 50000"/>
            </a:avLst>
          </a:prstGeom>
          <a:noFill/>
          <a:ln w="12700" cap="flat" cmpd="sng" algn="ctr">
            <a:solidFill>
              <a:sysClr val="windowText" lastClr="000000"/>
            </a:solidFill>
            <a:prstDash val="solid"/>
            <a:bevel/>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9453C160-B995-8C45-9381-9C5CE04DDC3C}"/>
              </a:ext>
            </a:extLst>
          </p:cNvPr>
          <p:cNvSpPr txBox="1"/>
          <p:nvPr/>
        </p:nvSpPr>
        <p:spPr>
          <a:xfrm>
            <a:off x="7814370" y="4478722"/>
            <a:ext cx="867545"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Running</a:t>
            </a:r>
          </a:p>
        </p:txBody>
      </p:sp>
      <p:sp>
        <p:nvSpPr>
          <p:cNvPr id="49" name="Right Brace 48">
            <a:extLst>
              <a:ext uri="{FF2B5EF4-FFF2-40B4-BE49-F238E27FC236}">
                <a16:creationId xmlns:a16="http://schemas.microsoft.com/office/drawing/2014/main" id="{E941B2EA-29BC-034B-AD49-1D908BF1E428}"/>
              </a:ext>
            </a:extLst>
          </p:cNvPr>
          <p:cNvSpPr/>
          <p:nvPr/>
        </p:nvSpPr>
        <p:spPr>
          <a:xfrm rot="5400000">
            <a:off x="10755313" y="3254101"/>
            <a:ext cx="457200" cy="1828800"/>
          </a:xfrm>
          <a:prstGeom prst="rightBrace">
            <a:avLst>
              <a:gd name="adj1" fmla="val 43038"/>
              <a:gd name="adj2" fmla="val 50000"/>
            </a:avLst>
          </a:prstGeom>
          <a:noFill/>
          <a:ln w="12700" cap="flat" cmpd="sng" algn="ctr">
            <a:solidFill>
              <a:sysClr val="windowText" lastClr="000000"/>
            </a:solidFill>
            <a:prstDash val="solid"/>
            <a:bevel/>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6770A5F0-F7FC-A04A-B49F-A1816FD3B67F}"/>
              </a:ext>
            </a:extLst>
          </p:cNvPr>
          <p:cNvSpPr txBox="1"/>
          <p:nvPr/>
        </p:nvSpPr>
        <p:spPr>
          <a:xfrm>
            <a:off x="10576602" y="4492397"/>
            <a:ext cx="829073"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Queued</a:t>
            </a:r>
          </a:p>
        </p:txBody>
      </p:sp>
      <p:sp>
        <p:nvSpPr>
          <p:cNvPr id="51" name="Rectangle 50">
            <a:extLst>
              <a:ext uri="{FF2B5EF4-FFF2-40B4-BE49-F238E27FC236}">
                <a16:creationId xmlns:a16="http://schemas.microsoft.com/office/drawing/2014/main" id="{55EFB979-F679-0F4B-B572-66C08C5064A0}"/>
              </a:ext>
            </a:extLst>
          </p:cNvPr>
          <p:cNvSpPr/>
          <p:nvPr/>
        </p:nvSpPr>
        <p:spPr>
          <a:xfrm>
            <a:off x="7326957" y="2923813"/>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52" name="Rectangle 51">
            <a:extLst>
              <a:ext uri="{FF2B5EF4-FFF2-40B4-BE49-F238E27FC236}">
                <a16:creationId xmlns:a16="http://schemas.microsoft.com/office/drawing/2014/main" id="{E90D63E0-F1A1-FD45-8BF3-DC8C32A3030A}"/>
              </a:ext>
            </a:extLst>
          </p:cNvPr>
          <p:cNvSpPr/>
          <p:nvPr/>
        </p:nvSpPr>
        <p:spPr>
          <a:xfrm>
            <a:off x="7787787" y="2923813"/>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4</a:t>
            </a:r>
          </a:p>
        </p:txBody>
      </p:sp>
      <p:sp>
        <p:nvSpPr>
          <p:cNvPr id="53" name="Rectangle 52">
            <a:extLst>
              <a:ext uri="{FF2B5EF4-FFF2-40B4-BE49-F238E27FC236}">
                <a16:creationId xmlns:a16="http://schemas.microsoft.com/office/drawing/2014/main" id="{3A87F652-CDFB-8544-B894-147F59C8A9EA}"/>
              </a:ext>
            </a:extLst>
          </p:cNvPr>
          <p:cNvSpPr/>
          <p:nvPr/>
        </p:nvSpPr>
        <p:spPr>
          <a:xfrm>
            <a:off x="8249746" y="2923813"/>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5</a:t>
            </a:r>
          </a:p>
        </p:txBody>
      </p:sp>
      <p:sp>
        <p:nvSpPr>
          <p:cNvPr id="54" name="Rectangle 53">
            <a:extLst>
              <a:ext uri="{FF2B5EF4-FFF2-40B4-BE49-F238E27FC236}">
                <a16:creationId xmlns:a16="http://schemas.microsoft.com/office/drawing/2014/main" id="{44101CEC-0181-484C-900A-621F7363C517}"/>
              </a:ext>
            </a:extLst>
          </p:cNvPr>
          <p:cNvSpPr/>
          <p:nvPr/>
        </p:nvSpPr>
        <p:spPr>
          <a:xfrm>
            <a:off x="8706697" y="2923813"/>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6</a:t>
            </a:r>
          </a:p>
        </p:txBody>
      </p:sp>
      <p:sp>
        <p:nvSpPr>
          <p:cNvPr id="55" name="Rectangle 54">
            <a:extLst>
              <a:ext uri="{FF2B5EF4-FFF2-40B4-BE49-F238E27FC236}">
                <a16:creationId xmlns:a16="http://schemas.microsoft.com/office/drawing/2014/main" id="{95DB7EBF-C091-D44E-BF2B-CCD80D1135EB}"/>
              </a:ext>
            </a:extLst>
          </p:cNvPr>
          <p:cNvSpPr/>
          <p:nvPr/>
        </p:nvSpPr>
        <p:spPr>
          <a:xfrm>
            <a:off x="9158726" y="2923813"/>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7</a:t>
            </a:r>
          </a:p>
        </p:txBody>
      </p:sp>
      <p:sp>
        <p:nvSpPr>
          <p:cNvPr id="56" name="Rectangle 55">
            <a:extLst>
              <a:ext uri="{FF2B5EF4-FFF2-40B4-BE49-F238E27FC236}">
                <a16:creationId xmlns:a16="http://schemas.microsoft.com/office/drawing/2014/main" id="{2016C3D3-7C56-604E-859A-15652C53B3FE}"/>
              </a:ext>
            </a:extLst>
          </p:cNvPr>
          <p:cNvSpPr/>
          <p:nvPr/>
        </p:nvSpPr>
        <p:spPr>
          <a:xfrm>
            <a:off x="10079294" y="2923813"/>
            <a:ext cx="457200" cy="914400"/>
          </a:xfrm>
          <a:prstGeom prst="rect">
            <a:avLst/>
          </a:prstGeom>
          <a:solidFill>
            <a:schemeClr val="bg1">
              <a:lumMod val="6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9</a:t>
            </a:r>
          </a:p>
        </p:txBody>
      </p:sp>
      <p:sp>
        <p:nvSpPr>
          <p:cNvPr id="57" name="Rectangle 56">
            <a:extLst>
              <a:ext uri="{FF2B5EF4-FFF2-40B4-BE49-F238E27FC236}">
                <a16:creationId xmlns:a16="http://schemas.microsoft.com/office/drawing/2014/main" id="{30D407BB-1DFC-344B-BC79-72FC97532613}"/>
              </a:ext>
            </a:extLst>
          </p:cNvPr>
          <p:cNvSpPr/>
          <p:nvPr/>
        </p:nvSpPr>
        <p:spPr>
          <a:xfrm>
            <a:off x="9617741" y="2923813"/>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8</a:t>
            </a:r>
          </a:p>
        </p:txBody>
      </p:sp>
      <p:sp>
        <p:nvSpPr>
          <p:cNvPr id="58" name="Rectangle 57">
            <a:extLst>
              <a:ext uri="{FF2B5EF4-FFF2-40B4-BE49-F238E27FC236}">
                <a16:creationId xmlns:a16="http://schemas.microsoft.com/office/drawing/2014/main" id="{EA6C111F-FC53-E947-ABCF-6075CB449E63}"/>
              </a:ext>
            </a:extLst>
          </p:cNvPr>
          <p:cNvSpPr/>
          <p:nvPr/>
        </p:nvSpPr>
        <p:spPr>
          <a:xfrm>
            <a:off x="11437953" y="2923813"/>
            <a:ext cx="457200" cy="914400"/>
          </a:xfrm>
          <a:prstGeom prst="rect">
            <a:avLst/>
          </a:prstGeom>
          <a:solidFill>
            <a:schemeClr val="bg1">
              <a:lumMod val="6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12</a:t>
            </a:r>
          </a:p>
        </p:txBody>
      </p:sp>
      <p:grpSp>
        <p:nvGrpSpPr>
          <p:cNvPr id="59" name="Group 58">
            <a:extLst>
              <a:ext uri="{FF2B5EF4-FFF2-40B4-BE49-F238E27FC236}">
                <a16:creationId xmlns:a16="http://schemas.microsoft.com/office/drawing/2014/main" id="{BB8F869D-380E-724E-891E-7E06E7B2746D}"/>
              </a:ext>
            </a:extLst>
          </p:cNvPr>
          <p:cNvGrpSpPr/>
          <p:nvPr/>
        </p:nvGrpSpPr>
        <p:grpSpPr>
          <a:xfrm>
            <a:off x="6408927" y="2019300"/>
            <a:ext cx="4952447" cy="457200"/>
            <a:chOff x="6383396" y="1385036"/>
            <a:chExt cx="4952447" cy="457200"/>
          </a:xfrm>
        </p:grpSpPr>
        <p:pic>
          <p:nvPicPr>
            <p:cNvPr id="60" name="Graphic 59">
              <a:extLst>
                <a:ext uri="{FF2B5EF4-FFF2-40B4-BE49-F238E27FC236}">
                  <a16:creationId xmlns:a16="http://schemas.microsoft.com/office/drawing/2014/main" id="{76C05308-02F0-194C-A8B6-5E0BB70183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3396" y="1385036"/>
              <a:ext cx="457200" cy="457200"/>
            </a:xfrm>
            <a:prstGeom prst="rect">
              <a:avLst/>
            </a:prstGeom>
          </p:spPr>
        </p:pic>
        <p:sp>
          <p:nvSpPr>
            <p:cNvPr id="61" name="TextBox 60">
              <a:extLst>
                <a:ext uri="{FF2B5EF4-FFF2-40B4-BE49-F238E27FC236}">
                  <a16:creationId xmlns:a16="http://schemas.microsoft.com/office/drawing/2014/main" id="{52985D7D-9E59-BA47-AD76-8A6029D7FBF9}"/>
                </a:ext>
              </a:extLst>
            </p:cNvPr>
            <p:cNvSpPr txBox="1"/>
            <p:nvPr/>
          </p:nvSpPr>
          <p:spPr>
            <a:xfrm>
              <a:off x="6883983" y="1391229"/>
              <a:ext cx="4451860" cy="40011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Scheduler With Importance Turned On</a:t>
              </a:r>
            </a:p>
          </p:txBody>
        </p:sp>
      </p:grpSp>
      <p:sp>
        <p:nvSpPr>
          <p:cNvPr id="62" name="Rectangle 61">
            <a:extLst>
              <a:ext uri="{FF2B5EF4-FFF2-40B4-BE49-F238E27FC236}">
                <a16:creationId xmlns:a16="http://schemas.microsoft.com/office/drawing/2014/main" id="{9025F679-7602-474B-95F4-505A081697CF}"/>
              </a:ext>
            </a:extLst>
          </p:cNvPr>
          <p:cNvSpPr/>
          <p:nvPr/>
        </p:nvSpPr>
        <p:spPr>
          <a:xfrm>
            <a:off x="7327174" y="2923813"/>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12</a:t>
            </a:r>
          </a:p>
        </p:txBody>
      </p:sp>
      <p:sp>
        <p:nvSpPr>
          <p:cNvPr id="63" name="Right Brace 62">
            <a:extLst>
              <a:ext uri="{FF2B5EF4-FFF2-40B4-BE49-F238E27FC236}">
                <a16:creationId xmlns:a16="http://schemas.microsoft.com/office/drawing/2014/main" id="{C8572854-D57F-0445-9D14-70586DF61D2E}"/>
              </a:ext>
            </a:extLst>
          </p:cNvPr>
          <p:cNvSpPr/>
          <p:nvPr/>
        </p:nvSpPr>
        <p:spPr>
          <a:xfrm rot="5400000">
            <a:off x="10523498" y="3482756"/>
            <a:ext cx="457200" cy="1371491"/>
          </a:xfrm>
          <a:prstGeom prst="rightBrace">
            <a:avLst>
              <a:gd name="adj1" fmla="val 39551"/>
              <a:gd name="adj2" fmla="val 50000"/>
            </a:avLst>
          </a:prstGeom>
          <a:noFill/>
          <a:ln w="12700" cap="flat" cmpd="sng" algn="ctr">
            <a:solidFill>
              <a:sysClr val="windowText" lastClr="000000"/>
            </a:solidFill>
            <a:prstDash val="solid"/>
            <a:bevel/>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BA20AB10-D7C7-1542-A156-2021D96067F9}"/>
              </a:ext>
            </a:extLst>
          </p:cNvPr>
          <p:cNvSpPr txBox="1"/>
          <p:nvPr/>
        </p:nvSpPr>
        <p:spPr>
          <a:xfrm>
            <a:off x="10335932" y="4489909"/>
            <a:ext cx="829073"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Queued</a:t>
            </a:r>
          </a:p>
        </p:txBody>
      </p:sp>
      <p:pic>
        <p:nvPicPr>
          <p:cNvPr id="65" name="Graphic 64" descr="Smiling Face with No Fill">
            <a:extLst>
              <a:ext uri="{FF2B5EF4-FFF2-40B4-BE49-F238E27FC236}">
                <a16:creationId xmlns:a16="http://schemas.microsoft.com/office/drawing/2014/main" id="{E247ADE3-D0D3-AF49-9657-E8DEAFD54FE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83673" y="2931467"/>
            <a:ext cx="365760" cy="365760"/>
          </a:xfrm>
          <a:prstGeom prst="rect">
            <a:avLst/>
          </a:prstGeom>
        </p:spPr>
      </p:pic>
      <p:sp>
        <p:nvSpPr>
          <p:cNvPr id="66" name="TextBox 65">
            <a:extLst>
              <a:ext uri="{FF2B5EF4-FFF2-40B4-BE49-F238E27FC236}">
                <a16:creationId xmlns:a16="http://schemas.microsoft.com/office/drawing/2014/main" id="{F57B1BA6-0BF1-DB49-B18D-70997160DF50}"/>
              </a:ext>
            </a:extLst>
          </p:cNvPr>
          <p:cNvSpPr txBox="1"/>
          <p:nvPr/>
        </p:nvSpPr>
        <p:spPr>
          <a:xfrm>
            <a:off x="11434322" y="2677958"/>
            <a:ext cx="460830"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CEO</a:t>
            </a:r>
          </a:p>
        </p:txBody>
      </p:sp>
      <p:sp>
        <p:nvSpPr>
          <p:cNvPr id="67" name="TextBox 66">
            <a:extLst>
              <a:ext uri="{FF2B5EF4-FFF2-40B4-BE49-F238E27FC236}">
                <a16:creationId xmlns:a16="http://schemas.microsoft.com/office/drawing/2014/main" id="{4F382CEF-1C9B-0141-9A7A-CD2ECAEBE295}"/>
              </a:ext>
            </a:extLst>
          </p:cNvPr>
          <p:cNvSpPr txBox="1"/>
          <p:nvPr/>
        </p:nvSpPr>
        <p:spPr>
          <a:xfrm>
            <a:off x="7323327" y="2672171"/>
            <a:ext cx="460830"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CEO</a:t>
            </a:r>
          </a:p>
        </p:txBody>
      </p:sp>
      <p:pic>
        <p:nvPicPr>
          <p:cNvPr id="68" name="Graphic 67" descr="Winking Face with No Fill">
            <a:extLst>
              <a:ext uri="{FF2B5EF4-FFF2-40B4-BE49-F238E27FC236}">
                <a16:creationId xmlns:a16="http://schemas.microsoft.com/office/drawing/2014/main" id="{AB64A9D6-CE38-414D-91DA-6CC67537AAB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76069" y="2931467"/>
            <a:ext cx="365760" cy="365760"/>
          </a:xfrm>
          <a:prstGeom prst="rect">
            <a:avLst/>
          </a:prstGeom>
        </p:spPr>
      </p:pic>
      <p:sp>
        <p:nvSpPr>
          <p:cNvPr id="69" name="TextBox 68">
            <a:extLst>
              <a:ext uri="{FF2B5EF4-FFF2-40B4-BE49-F238E27FC236}">
                <a16:creationId xmlns:a16="http://schemas.microsoft.com/office/drawing/2014/main" id="{1D4410A5-EB83-3141-8D02-E4DD5EB2DE43}"/>
              </a:ext>
            </a:extLst>
          </p:cNvPr>
          <p:cNvSpPr txBox="1"/>
          <p:nvPr/>
        </p:nvSpPr>
        <p:spPr>
          <a:xfrm>
            <a:off x="10554745" y="3599208"/>
            <a:ext cx="430657"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a:ea typeface="+mn-ea"/>
                <a:cs typeface="+mn-cs"/>
              </a:rPr>
              <a:t>Low</a:t>
            </a:r>
          </a:p>
        </p:txBody>
      </p:sp>
      <p:sp>
        <p:nvSpPr>
          <p:cNvPr id="70" name="TextBox 69">
            <a:extLst>
              <a:ext uri="{FF2B5EF4-FFF2-40B4-BE49-F238E27FC236}">
                <a16:creationId xmlns:a16="http://schemas.microsoft.com/office/drawing/2014/main" id="{30386695-0512-2342-A361-032B897697AB}"/>
              </a:ext>
            </a:extLst>
          </p:cNvPr>
          <p:cNvSpPr txBox="1"/>
          <p:nvPr/>
        </p:nvSpPr>
        <p:spPr>
          <a:xfrm>
            <a:off x="10102064" y="3599207"/>
            <a:ext cx="418133"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a:ea typeface="+mn-ea"/>
                <a:cs typeface="+mn-cs"/>
              </a:rPr>
              <a:t>Normal</a:t>
            </a:r>
          </a:p>
        </p:txBody>
      </p:sp>
      <p:sp>
        <p:nvSpPr>
          <p:cNvPr id="71" name="TextBox 70">
            <a:extLst>
              <a:ext uri="{FF2B5EF4-FFF2-40B4-BE49-F238E27FC236}">
                <a16:creationId xmlns:a16="http://schemas.microsoft.com/office/drawing/2014/main" id="{EA4C212F-71E6-6B4F-A20E-FFEE490CBF05}"/>
              </a:ext>
            </a:extLst>
          </p:cNvPr>
          <p:cNvSpPr txBox="1"/>
          <p:nvPr/>
        </p:nvSpPr>
        <p:spPr>
          <a:xfrm>
            <a:off x="11014508" y="3599207"/>
            <a:ext cx="394339" cy="138499"/>
          </a:xfrm>
          <a:prstGeom prst="rect">
            <a:avLst/>
          </a:prstGeom>
          <a:noFill/>
        </p:spPr>
        <p:txBody>
          <a:bodyPr wrap="non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a:ea typeface="+mn-ea"/>
                <a:cs typeface="+mn-cs"/>
              </a:rPr>
              <a:t>Normal</a:t>
            </a:r>
          </a:p>
        </p:txBody>
      </p:sp>
      <p:sp>
        <p:nvSpPr>
          <p:cNvPr id="72" name="TextBox 71">
            <a:extLst>
              <a:ext uri="{FF2B5EF4-FFF2-40B4-BE49-F238E27FC236}">
                <a16:creationId xmlns:a16="http://schemas.microsoft.com/office/drawing/2014/main" id="{E14B483B-953A-9040-AF94-C46091BE8748}"/>
              </a:ext>
            </a:extLst>
          </p:cNvPr>
          <p:cNvSpPr txBox="1"/>
          <p:nvPr/>
        </p:nvSpPr>
        <p:spPr>
          <a:xfrm>
            <a:off x="11457192" y="3599207"/>
            <a:ext cx="415671" cy="138499"/>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Segoe UI Semibold"/>
                <a:ea typeface="+mn-ea"/>
                <a:cs typeface="+mn-cs"/>
              </a:rPr>
              <a:t>High</a:t>
            </a:r>
          </a:p>
        </p:txBody>
      </p:sp>
      <p:sp>
        <p:nvSpPr>
          <p:cNvPr id="73" name="Rectangle 72">
            <a:extLst>
              <a:ext uri="{FF2B5EF4-FFF2-40B4-BE49-F238E27FC236}">
                <a16:creationId xmlns:a16="http://schemas.microsoft.com/office/drawing/2014/main" id="{E0FCE5F9-4C9E-D145-9E3E-3A434082FFDD}"/>
              </a:ext>
            </a:extLst>
          </p:cNvPr>
          <p:cNvSpPr/>
          <p:nvPr/>
        </p:nvSpPr>
        <p:spPr bwMode="auto">
          <a:xfrm>
            <a:off x="6348149" y="293617"/>
            <a:ext cx="5550164" cy="114148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CREATE WORKLOAD CLASSIFIER </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classifier_name</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WITH</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WORKLOAD_GROUP </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'name’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MEMBERNAME</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9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security_account</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900"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IMPORTANCE</a:t>
            </a:r>
            <a:r>
              <a:rPr kumimoji="0" lang="en-US" sz="9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 LOW | BELOW_NORMAL | NORMAL (default) | ABOVE_NORMAL | HIGH }])</a:t>
            </a:r>
            <a:endParaRPr kumimoji="0" lang="en-US" sz="9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rgbClr val="505050"/>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85179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animEffect transition="in" filter="fade">
                                      <p:cBhvr>
                                        <p:cTn id="9" dur="250"/>
                                        <p:tgtEl>
                                          <p:spTgt spid="43"/>
                                        </p:tgtEl>
                                      </p:cBhvr>
                                    </p:animEffect>
                                  </p:childTnLst>
                                </p:cTn>
                              </p:par>
                            </p:childTnLst>
                          </p:cTn>
                        </p:par>
                        <p:par>
                          <p:cTn id="10" fill="hold">
                            <p:stCondLst>
                              <p:cond delay="250"/>
                            </p:stCondLst>
                            <p:childTnLst>
                              <p:par>
                                <p:cTn id="11" presetID="10" presetClass="entr" presetSubtype="0"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250"/>
                                        <p:tgtEl>
                                          <p:spTgt spid="4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250"/>
                                        <p:tgtEl>
                                          <p:spTgt spid="51"/>
                                        </p:tgtEl>
                                      </p:cBhvr>
                                    </p:animEffect>
                                  </p:childTnLst>
                                </p:cTn>
                              </p:par>
                            </p:childTnLst>
                          </p:cTn>
                        </p:par>
                        <p:par>
                          <p:cTn id="18" fill="hold">
                            <p:stCondLst>
                              <p:cond delay="750"/>
                            </p:stCondLst>
                            <p:childTnLst>
                              <p:par>
                                <p:cTn id="19" presetID="10" presetClass="entr" presetSubtype="0" fill="hold" grpId="0"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250"/>
                                        <p:tgtEl>
                                          <p:spTgt spid="5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250"/>
                                        <p:tgtEl>
                                          <p:spTgt spid="53"/>
                                        </p:tgtEl>
                                      </p:cBhvr>
                                    </p:animEffect>
                                  </p:childTnLst>
                                </p:cTn>
                              </p:par>
                            </p:childTnLst>
                          </p:cTn>
                        </p:par>
                        <p:par>
                          <p:cTn id="26" fill="hold">
                            <p:stCondLst>
                              <p:cond delay="1250"/>
                            </p:stCondLst>
                            <p:childTnLst>
                              <p:par>
                                <p:cTn id="27" presetID="10" presetClass="entr" presetSubtype="0" fill="hold" grpId="0"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250"/>
                                        <p:tgtEl>
                                          <p:spTgt spid="54"/>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250"/>
                                        <p:tgtEl>
                                          <p:spTgt spid="5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25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250"/>
                                        <p:tgtEl>
                                          <p:spTgt spid="47"/>
                                        </p:tgtEl>
                                      </p:cBhvr>
                                    </p:animEffect>
                                  </p:childTnLst>
                                </p:cTn>
                              </p:par>
                            </p:childTnLst>
                          </p:cTn>
                        </p:par>
                        <p:par>
                          <p:cTn id="40" fill="hold">
                            <p:stCondLst>
                              <p:cond delay="1750"/>
                            </p:stCondLst>
                            <p:childTnLst>
                              <p:par>
                                <p:cTn id="41" presetID="10" presetClass="entr" presetSubtype="0" fill="hold" grpId="0"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250"/>
                                        <p:tgtEl>
                                          <p:spTgt spid="48"/>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250"/>
                                        <p:tgtEl>
                                          <p:spTgt spid="56"/>
                                        </p:tgtEl>
                                      </p:cBhvr>
                                    </p:animEffect>
                                  </p:childTnLst>
                                </p:cTn>
                              </p:par>
                            </p:childTnLst>
                          </p:cTn>
                        </p:par>
                        <p:par>
                          <p:cTn id="48" fill="hold">
                            <p:stCondLst>
                              <p:cond delay="2250"/>
                            </p:stCondLst>
                            <p:childTnLst>
                              <p:par>
                                <p:cTn id="49" presetID="10" presetClass="entr" presetSubtype="0" fill="hold" grpId="0" nodeType="after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250"/>
                                        <p:tgtEl>
                                          <p:spTgt spid="45"/>
                                        </p:tgtEl>
                                      </p:cBhvr>
                                    </p:animEffect>
                                  </p:childTnLst>
                                </p:cTn>
                              </p:par>
                            </p:childTnLst>
                          </p:cTn>
                        </p:par>
                        <p:par>
                          <p:cTn id="52" fill="hold">
                            <p:stCondLst>
                              <p:cond delay="2500"/>
                            </p:stCondLst>
                            <p:childTnLst>
                              <p:par>
                                <p:cTn id="53" presetID="10" presetClass="entr" presetSubtype="0" fill="hold" grpId="0" nodeType="after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250"/>
                                        <p:tgtEl>
                                          <p:spTgt spid="46"/>
                                        </p:tgtEl>
                                      </p:cBhvr>
                                    </p:animEffect>
                                  </p:childTnLst>
                                </p:cTn>
                              </p:par>
                            </p:childTnLst>
                          </p:cTn>
                        </p:par>
                        <p:par>
                          <p:cTn id="56" fill="hold">
                            <p:stCondLst>
                              <p:cond delay="2750"/>
                            </p:stCondLst>
                            <p:childTnLst>
                              <p:par>
                                <p:cTn id="57" presetID="10" presetClass="entr" presetSubtype="0" fill="hold" grpId="0" nodeType="after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250"/>
                                        <p:tgtEl>
                                          <p:spTgt spid="58"/>
                                        </p:tgtEl>
                                      </p:cBhvr>
                                    </p:animEffect>
                                  </p:childTnLst>
                                </p:cTn>
                              </p:par>
                            </p:childTnLst>
                          </p:cTn>
                        </p:par>
                        <p:par>
                          <p:cTn id="60" fill="hold">
                            <p:stCondLst>
                              <p:cond delay="3000"/>
                            </p:stCondLst>
                            <p:childTnLst>
                              <p:par>
                                <p:cTn id="61" presetID="10" presetClass="entr" presetSubtype="0" fill="hold" grpId="0" nodeType="after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250"/>
                                        <p:tgtEl>
                                          <p:spTgt spid="4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fade">
                                      <p:cBhvr>
                                        <p:cTn id="66" dur="250"/>
                                        <p:tgtEl>
                                          <p:spTgt spid="50"/>
                                        </p:tgtEl>
                                      </p:cBhvr>
                                    </p:animEffect>
                                  </p:childTnLst>
                                </p:cTn>
                              </p:par>
                            </p:childTnLst>
                          </p:cTn>
                        </p:par>
                        <p:par>
                          <p:cTn id="67" fill="hold">
                            <p:stCondLst>
                              <p:cond delay="3250"/>
                            </p:stCondLst>
                            <p:childTnLst>
                              <p:par>
                                <p:cTn id="68" presetID="10" presetClass="entr" presetSubtype="0" fill="hold" grpId="0" nodeType="after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fade">
                                      <p:cBhvr>
                                        <p:cTn id="70" dur="500"/>
                                        <p:tgtEl>
                                          <p:spTgt spid="66"/>
                                        </p:tgtEl>
                                      </p:cBhvr>
                                    </p:animEffect>
                                  </p:childTnLst>
                                </p:cTn>
                              </p:par>
                              <p:par>
                                <p:cTn id="71" presetID="10"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fade">
                                      <p:cBhvr>
                                        <p:cTn id="73" dur="500"/>
                                        <p:tgtEl>
                                          <p:spTgt spid="65"/>
                                        </p:tgtEl>
                                      </p:cBhvr>
                                    </p:animEffect>
                                  </p:childTnLst>
                                </p:cTn>
                              </p:par>
                              <p:par>
                                <p:cTn id="74" presetID="26" presetClass="emph" presetSubtype="0" fill="hold" nodeType="withEffect">
                                  <p:stCondLst>
                                    <p:cond delay="0"/>
                                  </p:stCondLst>
                                  <p:childTnLst>
                                    <p:animEffect transition="out" filter="fade">
                                      <p:cBhvr>
                                        <p:cTn id="75" dur="500" tmFilter="0, 0; .2, .5; .8, .5; 1, 0"/>
                                        <p:tgtEl>
                                          <p:spTgt spid="65"/>
                                        </p:tgtEl>
                                      </p:cBhvr>
                                    </p:animEffect>
                                    <p:animScale>
                                      <p:cBhvr>
                                        <p:cTn id="76" dur="250" autoRev="1" fill="hold"/>
                                        <p:tgtEl>
                                          <p:spTgt spid="65"/>
                                        </p:tgtEl>
                                      </p:cBhvr>
                                      <p:by x="105000" y="105000"/>
                                    </p:animScale>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70"/>
                                        </p:tgtEl>
                                        <p:attrNameLst>
                                          <p:attrName>style.visibility</p:attrName>
                                        </p:attrNameLst>
                                      </p:cBhvr>
                                      <p:to>
                                        <p:strVal val="visible"/>
                                      </p:to>
                                    </p:set>
                                    <p:animEffect transition="in" filter="fade">
                                      <p:cBhvr>
                                        <p:cTn id="81" dur="500"/>
                                        <p:tgtEl>
                                          <p:spTgt spid="70"/>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69"/>
                                        </p:tgtEl>
                                        <p:attrNameLst>
                                          <p:attrName>style.visibility</p:attrName>
                                        </p:attrNameLst>
                                      </p:cBhvr>
                                      <p:to>
                                        <p:strVal val="visible"/>
                                      </p:to>
                                    </p:set>
                                    <p:animEffect transition="in" filter="fade">
                                      <p:cBhvr>
                                        <p:cTn id="85" dur="500"/>
                                        <p:tgtEl>
                                          <p:spTgt spid="69"/>
                                        </p:tgtEl>
                                      </p:cBhvr>
                                    </p:animEffect>
                                  </p:childTnLst>
                                </p:cTn>
                              </p:par>
                            </p:childTnLst>
                          </p:cTn>
                        </p:par>
                        <p:par>
                          <p:cTn id="86" fill="hold">
                            <p:stCondLst>
                              <p:cond delay="1000"/>
                            </p:stCondLst>
                            <p:childTnLst>
                              <p:par>
                                <p:cTn id="87" presetID="10" presetClass="entr" presetSubtype="0" fill="hold" grpId="0" nodeType="afterEffect">
                                  <p:stCondLst>
                                    <p:cond delay="0"/>
                                  </p:stCondLst>
                                  <p:childTnLst>
                                    <p:set>
                                      <p:cBhvr>
                                        <p:cTn id="88" dur="1" fill="hold">
                                          <p:stCondLst>
                                            <p:cond delay="0"/>
                                          </p:stCondLst>
                                        </p:cTn>
                                        <p:tgtEl>
                                          <p:spTgt spid="71"/>
                                        </p:tgtEl>
                                        <p:attrNameLst>
                                          <p:attrName>style.visibility</p:attrName>
                                        </p:attrNameLst>
                                      </p:cBhvr>
                                      <p:to>
                                        <p:strVal val="visible"/>
                                      </p:to>
                                    </p:set>
                                    <p:animEffect transition="in" filter="fade">
                                      <p:cBhvr>
                                        <p:cTn id="89" dur="500"/>
                                        <p:tgtEl>
                                          <p:spTgt spid="71"/>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72"/>
                                        </p:tgtEl>
                                        <p:attrNameLst>
                                          <p:attrName>style.visibility</p:attrName>
                                        </p:attrNameLst>
                                      </p:cBhvr>
                                      <p:to>
                                        <p:strVal val="visible"/>
                                      </p:to>
                                    </p:set>
                                    <p:animEffect transition="in" filter="fade">
                                      <p:cBhvr>
                                        <p:cTn id="93" dur="1000"/>
                                        <p:tgtEl>
                                          <p:spTgt spid="72"/>
                                        </p:tgtEl>
                                      </p:cBhvr>
                                    </p:animEffect>
                                  </p:childTnLst>
                                </p:cTn>
                              </p:par>
                            </p:childTnLst>
                          </p:cTn>
                        </p:par>
                        <p:par>
                          <p:cTn id="94" fill="hold">
                            <p:stCondLst>
                              <p:cond delay="2500"/>
                            </p:stCondLst>
                            <p:childTnLst>
                              <p:par>
                                <p:cTn id="95" presetID="26" presetClass="emph" presetSubtype="0" fill="hold" grpId="1" nodeType="afterEffect">
                                  <p:stCondLst>
                                    <p:cond delay="0"/>
                                  </p:stCondLst>
                                  <p:childTnLst>
                                    <p:animEffect transition="out" filter="fade">
                                      <p:cBhvr>
                                        <p:cTn id="96" dur="1000" tmFilter="0, 0; .2, .5; .8, .5; 1, 0"/>
                                        <p:tgtEl>
                                          <p:spTgt spid="72"/>
                                        </p:tgtEl>
                                      </p:cBhvr>
                                    </p:animEffect>
                                    <p:animScale>
                                      <p:cBhvr>
                                        <p:cTn id="97" dur="500" autoRev="1" fill="hold"/>
                                        <p:tgtEl>
                                          <p:spTgt spid="72"/>
                                        </p:tgtEl>
                                      </p:cBhvr>
                                      <p:by x="105000" y="105000"/>
                                    </p:animScale>
                                  </p:childTnLst>
                                </p:cTn>
                              </p:par>
                            </p:childTnLst>
                          </p:cTn>
                        </p:par>
                      </p:childTnLst>
                    </p:cTn>
                  </p:par>
                  <p:par>
                    <p:cTn id="98" fill="hold">
                      <p:stCondLst>
                        <p:cond delay="indefinite"/>
                      </p:stCondLst>
                      <p:childTnLst>
                        <p:par>
                          <p:cTn id="99" fill="hold">
                            <p:stCondLst>
                              <p:cond delay="0"/>
                            </p:stCondLst>
                            <p:childTnLst>
                              <p:par>
                                <p:cTn id="100" presetID="26" presetClass="emph" presetSubtype="0" fill="hold" grpId="1" nodeType="clickEffect">
                                  <p:stCondLst>
                                    <p:cond delay="0"/>
                                  </p:stCondLst>
                                  <p:childTnLst>
                                    <p:animEffect transition="out" filter="fade">
                                      <p:cBhvr>
                                        <p:cTn id="101" dur="500" tmFilter="0, 0; .2, .5; .8, .5; 1, 0"/>
                                        <p:tgtEl>
                                          <p:spTgt spid="51"/>
                                        </p:tgtEl>
                                      </p:cBhvr>
                                    </p:animEffect>
                                    <p:animScale>
                                      <p:cBhvr>
                                        <p:cTn id="102" dur="250" autoRev="1" fill="hold"/>
                                        <p:tgtEl>
                                          <p:spTgt spid="51"/>
                                        </p:tgtEl>
                                      </p:cBhvr>
                                      <p:by x="105000" y="105000"/>
                                    </p:animScale>
                                  </p:childTnLst>
                                </p:cTn>
                              </p:par>
                            </p:childTnLst>
                          </p:cTn>
                        </p:par>
                        <p:par>
                          <p:cTn id="103" fill="hold">
                            <p:stCondLst>
                              <p:cond delay="500"/>
                            </p:stCondLst>
                            <p:childTnLst>
                              <p:par>
                                <p:cTn id="104" presetID="10" presetClass="exit" presetSubtype="0" fill="hold" grpId="2" nodeType="afterEffect">
                                  <p:stCondLst>
                                    <p:cond delay="0"/>
                                  </p:stCondLst>
                                  <p:childTnLst>
                                    <p:animEffect transition="out" filter="fade">
                                      <p:cBhvr>
                                        <p:cTn id="105" dur="1000"/>
                                        <p:tgtEl>
                                          <p:spTgt spid="51"/>
                                        </p:tgtEl>
                                      </p:cBhvr>
                                    </p:animEffect>
                                    <p:set>
                                      <p:cBhvr>
                                        <p:cTn id="106" dur="1" fill="hold">
                                          <p:stCondLst>
                                            <p:cond delay="999"/>
                                          </p:stCondLst>
                                        </p:cTn>
                                        <p:tgtEl>
                                          <p:spTgt spid="51"/>
                                        </p:tgtEl>
                                        <p:attrNameLst>
                                          <p:attrName>style.visibility</p:attrName>
                                        </p:attrNameLst>
                                      </p:cBhvr>
                                      <p:to>
                                        <p:strVal val="hidden"/>
                                      </p:to>
                                    </p:set>
                                  </p:childTnLst>
                                </p:cTn>
                              </p:par>
                            </p:childTnLst>
                          </p:cTn>
                        </p:par>
                        <p:par>
                          <p:cTn id="107" fill="hold">
                            <p:stCondLst>
                              <p:cond delay="1500"/>
                            </p:stCondLst>
                            <p:childTnLst>
                              <p:par>
                                <p:cTn id="108" presetID="1" presetClass="exit" presetSubtype="0" fill="hold" grpId="1" nodeType="afterEffect">
                                  <p:stCondLst>
                                    <p:cond delay="0"/>
                                  </p:stCondLst>
                                  <p:childTnLst>
                                    <p:set>
                                      <p:cBhvr>
                                        <p:cTn id="109" dur="1" fill="hold">
                                          <p:stCondLst>
                                            <p:cond delay="0"/>
                                          </p:stCondLst>
                                        </p:cTn>
                                        <p:tgtEl>
                                          <p:spTgt spid="66"/>
                                        </p:tgtEl>
                                        <p:attrNameLst>
                                          <p:attrName>style.visibility</p:attrName>
                                        </p:attrNameLst>
                                      </p:cBhvr>
                                      <p:to>
                                        <p:strVal val="hidden"/>
                                      </p:to>
                                    </p:set>
                                  </p:childTnLst>
                                </p:cTn>
                              </p:par>
                            </p:childTnLst>
                          </p:cTn>
                        </p:par>
                        <p:par>
                          <p:cTn id="110" fill="hold">
                            <p:stCondLst>
                              <p:cond delay="1500"/>
                            </p:stCondLst>
                            <p:childTnLst>
                              <p:par>
                                <p:cTn id="111" presetID="1" presetClass="exit" presetSubtype="0" fill="hold" nodeType="afterEffect">
                                  <p:stCondLst>
                                    <p:cond delay="0"/>
                                  </p:stCondLst>
                                  <p:childTnLst>
                                    <p:set>
                                      <p:cBhvr>
                                        <p:cTn id="112" dur="1" fill="hold">
                                          <p:stCondLst>
                                            <p:cond delay="0"/>
                                          </p:stCondLst>
                                        </p:cTn>
                                        <p:tgtEl>
                                          <p:spTgt spid="65"/>
                                        </p:tgtEl>
                                        <p:attrNameLst>
                                          <p:attrName>style.visibility</p:attrName>
                                        </p:attrNameLst>
                                      </p:cBhvr>
                                      <p:to>
                                        <p:strVal val="hidden"/>
                                      </p:to>
                                    </p:set>
                                  </p:childTnLst>
                                </p:cTn>
                              </p:par>
                              <p:par>
                                <p:cTn id="113" presetID="1" presetClass="exit" presetSubtype="0" fill="hold" grpId="2" nodeType="withEffect">
                                  <p:stCondLst>
                                    <p:cond delay="0"/>
                                  </p:stCondLst>
                                  <p:childTnLst>
                                    <p:set>
                                      <p:cBhvr>
                                        <p:cTn id="114" dur="1" fill="hold">
                                          <p:stCondLst>
                                            <p:cond delay="0"/>
                                          </p:stCondLst>
                                        </p:cTn>
                                        <p:tgtEl>
                                          <p:spTgt spid="72"/>
                                        </p:tgtEl>
                                        <p:attrNameLst>
                                          <p:attrName>style.visibility</p:attrName>
                                        </p:attrNameLst>
                                      </p:cBhvr>
                                      <p:to>
                                        <p:strVal val="hidden"/>
                                      </p:to>
                                    </p:set>
                                  </p:childTnLst>
                                </p:cTn>
                              </p:par>
                            </p:childTnLst>
                          </p:cTn>
                        </p:par>
                        <p:par>
                          <p:cTn id="115" fill="hold">
                            <p:stCondLst>
                              <p:cond delay="1500"/>
                            </p:stCondLst>
                            <p:childTnLst>
                              <p:par>
                                <p:cTn id="116" presetID="37" presetClass="path" presetSubtype="0" accel="50000" decel="50000" fill="hold" grpId="1" nodeType="afterEffect">
                                  <p:stCondLst>
                                    <p:cond delay="0"/>
                                  </p:stCondLst>
                                  <p:childTnLst>
                                    <p:animMotion origin="layout" path="M -1.04167E-6 0.00023 L -0.09062 -0.11737 C -0.1095 -0.14399 -0.13776 -0.15811 -0.16758 -0.15811 C -0.2013 -0.15811 -0.22838 -0.14399 -0.24726 -0.11737 L -0.33776 0.00023 " pathEditMode="relative" rAng="0" ptsTypes="AAAAA">
                                      <p:cBhvr>
                                        <p:cTn id="117" dur="2000" fill="hold"/>
                                        <p:tgtEl>
                                          <p:spTgt spid="58"/>
                                        </p:tgtEl>
                                        <p:attrNameLst>
                                          <p:attrName>ppt_x</p:attrName>
                                          <p:attrName>ppt_y</p:attrName>
                                        </p:attrNameLst>
                                      </p:cBhvr>
                                      <p:rCtr x="-16888" y="-7917"/>
                                    </p:animMotion>
                                  </p:childTnLst>
                                </p:cTn>
                              </p:par>
                            </p:childTnLst>
                          </p:cTn>
                        </p:par>
                        <p:par>
                          <p:cTn id="118" fill="hold">
                            <p:stCondLst>
                              <p:cond delay="3500"/>
                            </p:stCondLst>
                            <p:childTnLst>
                              <p:par>
                                <p:cTn id="119" presetID="1" presetClass="entr" presetSubtype="0" fill="hold" grpId="0" nodeType="afterEffect">
                                  <p:stCondLst>
                                    <p:cond delay="0"/>
                                  </p:stCondLst>
                                  <p:childTnLst>
                                    <p:set>
                                      <p:cBhvr>
                                        <p:cTn id="120" dur="1" fill="hold">
                                          <p:stCondLst>
                                            <p:cond delay="0"/>
                                          </p:stCondLst>
                                        </p:cTn>
                                        <p:tgtEl>
                                          <p:spTgt spid="62"/>
                                        </p:tgtEl>
                                        <p:attrNameLst>
                                          <p:attrName>style.visibility</p:attrName>
                                        </p:attrNameLst>
                                      </p:cBhvr>
                                      <p:to>
                                        <p:strVal val="visible"/>
                                      </p:to>
                                    </p:set>
                                  </p:childTnLst>
                                </p:cTn>
                              </p:par>
                            </p:childTnLst>
                          </p:cTn>
                        </p:par>
                        <p:par>
                          <p:cTn id="121" fill="hold">
                            <p:stCondLst>
                              <p:cond delay="3500"/>
                            </p:stCondLst>
                            <p:childTnLst>
                              <p:par>
                                <p:cTn id="122" presetID="10" presetClass="entr" presetSubtype="0" fill="hold" grpId="0" nodeType="after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fade">
                                      <p:cBhvr>
                                        <p:cTn id="124" dur="500"/>
                                        <p:tgtEl>
                                          <p:spTgt spid="63"/>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fade">
                                      <p:cBhvr>
                                        <p:cTn id="127" dur="500"/>
                                        <p:tgtEl>
                                          <p:spTgt spid="64"/>
                                        </p:tgtEl>
                                      </p:cBhvr>
                                    </p:animEffect>
                                  </p:childTnLst>
                                </p:cTn>
                              </p:par>
                              <p:par>
                                <p:cTn id="128" presetID="10" presetClass="entr" presetSubtype="0" fill="hold" nodeType="withEffect">
                                  <p:stCondLst>
                                    <p:cond delay="0"/>
                                  </p:stCondLst>
                                  <p:childTnLst>
                                    <p:set>
                                      <p:cBhvr>
                                        <p:cTn id="129" dur="1" fill="hold">
                                          <p:stCondLst>
                                            <p:cond delay="0"/>
                                          </p:stCondLst>
                                        </p:cTn>
                                        <p:tgtEl>
                                          <p:spTgt spid="68"/>
                                        </p:tgtEl>
                                        <p:attrNameLst>
                                          <p:attrName>style.visibility</p:attrName>
                                        </p:attrNameLst>
                                      </p:cBhvr>
                                      <p:to>
                                        <p:strVal val="visible"/>
                                      </p:to>
                                    </p:set>
                                    <p:animEffect transition="in" filter="fade">
                                      <p:cBhvr>
                                        <p:cTn id="130" dur="500"/>
                                        <p:tgtEl>
                                          <p:spTgt spid="6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7"/>
                                        </p:tgtEl>
                                        <p:attrNameLst>
                                          <p:attrName>style.visibility</p:attrName>
                                        </p:attrNameLst>
                                      </p:cBhvr>
                                      <p:to>
                                        <p:strVal val="visible"/>
                                      </p:to>
                                    </p:set>
                                    <p:animEffect transition="in" filter="fade">
                                      <p:cBhvr>
                                        <p:cTn id="133" dur="500"/>
                                        <p:tgtEl>
                                          <p:spTgt spid="67"/>
                                        </p:tgtEl>
                                      </p:cBhvr>
                                    </p:animEffect>
                                  </p:childTnLst>
                                </p:cTn>
                              </p:par>
                              <p:par>
                                <p:cTn id="134" presetID="1" presetClass="exit" presetSubtype="0" fill="hold" grpId="1" nodeType="withEffect">
                                  <p:stCondLst>
                                    <p:cond delay="0"/>
                                  </p:stCondLst>
                                  <p:childTnLst>
                                    <p:set>
                                      <p:cBhvr>
                                        <p:cTn id="135" dur="1" fill="hold">
                                          <p:stCondLst>
                                            <p:cond delay="0"/>
                                          </p:stCondLst>
                                        </p:cTn>
                                        <p:tgtEl>
                                          <p:spTgt spid="49"/>
                                        </p:tgtEl>
                                        <p:attrNameLst>
                                          <p:attrName>style.visibility</p:attrName>
                                        </p:attrNameLst>
                                      </p:cBhvr>
                                      <p:to>
                                        <p:strVal val="hidden"/>
                                      </p:to>
                                    </p:set>
                                  </p:childTnLst>
                                </p:cTn>
                              </p:par>
                              <p:par>
                                <p:cTn id="136" presetID="1" presetClass="exit" presetSubtype="0" fill="hold" grpId="1" nodeType="withEffect">
                                  <p:stCondLst>
                                    <p:cond delay="0"/>
                                  </p:stCondLst>
                                  <p:childTnLst>
                                    <p:set>
                                      <p:cBhvr>
                                        <p:cTn id="137"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P spid="48" grpId="0"/>
      <p:bldP spid="49" grpId="0" animBg="1"/>
      <p:bldP spid="49" grpId="1" animBg="1"/>
      <p:bldP spid="50" grpId="0"/>
      <p:bldP spid="50" grpId="1"/>
      <p:bldP spid="51" grpId="0" animBg="1"/>
      <p:bldP spid="51" grpId="1" animBg="1"/>
      <p:bldP spid="51" grpId="2" animBg="1"/>
      <p:bldP spid="52" grpId="0" animBg="1"/>
      <p:bldP spid="53" grpId="0" animBg="1"/>
      <p:bldP spid="54" grpId="0" animBg="1"/>
      <p:bldP spid="55" grpId="0" animBg="1"/>
      <p:bldP spid="56" grpId="0" animBg="1"/>
      <p:bldP spid="57" grpId="0" animBg="1"/>
      <p:bldP spid="58" grpId="0" animBg="1"/>
      <p:bldP spid="58" grpId="1" animBg="1"/>
      <p:bldP spid="62" grpId="0" animBg="1"/>
      <p:bldP spid="63" grpId="0" animBg="1"/>
      <p:bldP spid="64" grpId="0"/>
      <p:bldP spid="66" grpId="0"/>
      <p:bldP spid="66" grpId="1"/>
      <p:bldP spid="67" grpId="0"/>
      <p:bldP spid="69" grpId="0"/>
      <p:bldP spid="70" grpId="0"/>
      <p:bldP spid="71" grpId="0"/>
      <p:bldP spid="72" grpId="0"/>
      <p:bldP spid="72" grpId="1"/>
      <p:bldP spid="72" grpId="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A875079-61B8-B247-BE76-87E6EA314B40}"/>
              </a:ext>
            </a:extLst>
          </p:cNvPr>
          <p:cNvSpPr/>
          <p:nvPr/>
        </p:nvSpPr>
        <p:spPr bwMode="auto">
          <a:xfrm>
            <a:off x="6091518" y="457200"/>
            <a:ext cx="5681382" cy="5943602"/>
          </a:xfrm>
          <a:prstGeom prst="rect">
            <a:avLst/>
          </a:prstGeom>
          <a:solidFill>
            <a:schemeClr val="tx1"/>
          </a:solidFill>
          <a:ln>
            <a:no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115F84B-FCF9-FF4E-AAA9-8A04B17F4335}"/>
              </a:ext>
            </a:extLst>
          </p:cNvPr>
          <p:cNvSpPr>
            <a:spLocks noGrp="1"/>
          </p:cNvSpPr>
          <p:nvPr>
            <p:ph type="title"/>
          </p:nvPr>
        </p:nvSpPr>
        <p:spPr>
          <a:xfrm>
            <a:off x="426425" y="2799184"/>
            <a:ext cx="4388172" cy="980330"/>
          </a:xfrm>
        </p:spPr>
        <p:txBody>
          <a:bodyPr/>
          <a:lstStyle/>
          <a:p>
            <a:r>
              <a:rPr lang="en-US" dirty="0"/>
              <a:t>Is the data warehouse still relevant?</a:t>
            </a:r>
          </a:p>
        </p:txBody>
      </p:sp>
      <p:sp>
        <p:nvSpPr>
          <p:cNvPr id="10" name="TextBox 9">
            <a:extLst>
              <a:ext uri="{FF2B5EF4-FFF2-40B4-BE49-F238E27FC236}">
                <a16:creationId xmlns:a16="http://schemas.microsoft.com/office/drawing/2014/main" id="{B0E30F4E-608E-B24F-BCD2-617E199B9C87}"/>
              </a:ext>
            </a:extLst>
          </p:cNvPr>
          <p:cNvSpPr txBox="1"/>
          <p:nvPr/>
        </p:nvSpPr>
        <p:spPr>
          <a:xfrm>
            <a:off x="7459798" y="5584982"/>
            <a:ext cx="2905276" cy="276999"/>
          </a:xfrm>
          <a:prstGeom prst="rect">
            <a:avLst/>
          </a:prstGeom>
          <a:noFill/>
        </p:spPr>
        <p:txBody>
          <a:bodyPr wrap="square" lIns="0" tIns="0" rIns="0" bIns="0" rtlCol="0">
            <a:spAutoFit/>
          </a:bodyPr>
          <a:lstStyle/>
          <a:p>
            <a:pPr algn="ctr"/>
            <a:r>
              <a:rPr lang="en-US" dirty="0">
                <a:solidFill>
                  <a:schemeClr val="accent1"/>
                </a:solidFill>
                <a:latin typeface="+mj-lt"/>
              </a:rPr>
              <a:t>The data warehouse itself</a:t>
            </a:r>
          </a:p>
        </p:txBody>
      </p:sp>
      <p:sp>
        <p:nvSpPr>
          <p:cNvPr id="8" name="TextBox 7">
            <a:extLst>
              <a:ext uri="{FF2B5EF4-FFF2-40B4-BE49-F238E27FC236}">
                <a16:creationId xmlns:a16="http://schemas.microsoft.com/office/drawing/2014/main" id="{EB62901C-F344-CB4D-9C3B-1F41CBC997E7}"/>
              </a:ext>
            </a:extLst>
          </p:cNvPr>
          <p:cNvSpPr txBox="1"/>
          <p:nvPr/>
        </p:nvSpPr>
        <p:spPr>
          <a:xfrm>
            <a:off x="7493766" y="3382958"/>
            <a:ext cx="2837340" cy="276999"/>
          </a:xfrm>
          <a:prstGeom prst="rect">
            <a:avLst/>
          </a:prstGeom>
          <a:noFill/>
        </p:spPr>
        <p:txBody>
          <a:bodyPr wrap="square" lIns="0" tIns="0" rIns="0" bIns="0" rtlCol="0">
            <a:spAutoFit/>
          </a:bodyPr>
          <a:lstStyle/>
          <a:p>
            <a:pPr algn="ctr"/>
            <a:r>
              <a:rPr lang="en-US" dirty="0">
                <a:solidFill>
                  <a:schemeClr val="accent1"/>
                </a:solidFill>
                <a:latin typeface="+mj-lt"/>
              </a:rPr>
              <a:t>Commerce and technology</a:t>
            </a:r>
          </a:p>
        </p:txBody>
      </p:sp>
      <p:sp>
        <p:nvSpPr>
          <p:cNvPr id="4" name="TextBox 3">
            <a:extLst>
              <a:ext uri="{FF2B5EF4-FFF2-40B4-BE49-F238E27FC236}">
                <a16:creationId xmlns:a16="http://schemas.microsoft.com/office/drawing/2014/main" id="{59641235-5D1E-C34F-B5B9-ED2D0C0ECDAB}"/>
              </a:ext>
            </a:extLst>
          </p:cNvPr>
          <p:cNvSpPr txBox="1"/>
          <p:nvPr/>
        </p:nvSpPr>
        <p:spPr>
          <a:xfrm>
            <a:off x="7150652" y="1000140"/>
            <a:ext cx="3523568" cy="276999"/>
          </a:xfrm>
          <a:prstGeom prst="rect">
            <a:avLst/>
          </a:prstGeom>
          <a:noFill/>
        </p:spPr>
        <p:txBody>
          <a:bodyPr wrap="square" lIns="0" tIns="0" rIns="0" bIns="0" rtlCol="0">
            <a:spAutoFit/>
          </a:bodyPr>
          <a:lstStyle/>
          <a:p>
            <a:pPr algn="ctr"/>
            <a:r>
              <a:rPr lang="en-US" dirty="0">
                <a:solidFill>
                  <a:schemeClr val="bg1"/>
                </a:solidFill>
                <a:latin typeface="+mj-lt"/>
              </a:rPr>
              <a:t>What’s changed since 1988?</a:t>
            </a:r>
          </a:p>
        </p:txBody>
      </p:sp>
      <p:sp>
        <p:nvSpPr>
          <p:cNvPr id="5" name="TextBox 4">
            <a:extLst>
              <a:ext uri="{FF2B5EF4-FFF2-40B4-BE49-F238E27FC236}">
                <a16:creationId xmlns:a16="http://schemas.microsoft.com/office/drawing/2014/main" id="{551FA2DB-B72C-DD40-BA72-AFBC56658FD1}"/>
              </a:ext>
            </a:extLst>
          </p:cNvPr>
          <p:cNvSpPr txBox="1"/>
          <p:nvPr/>
        </p:nvSpPr>
        <p:spPr>
          <a:xfrm>
            <a:off x="426424" y="3891272"/>
            <a:ext cx="6371338" cy="246221"/>
          </a:xfrm>
          <a:prstGeom prst="rect">
            <a:avLst/>
          </a:prstGeom>
          <a:noFill/>
        </p:spPr>
        <p:txBody>
          <a:bodyPr wrap="square" lIns="0" tIns="0" rIns="0" bIns="0" rtlCol="0">
            <a:spAutoFit/>
          </a:bodyPr>
          <a:lstStyle/>
          <a:p>
            <a:pPr>
              <a:spcAft>
                <a:spcPts val="1200"/>
              </a:spcAft>
            </a:pPr>
            <a:r>
              <a:rPr lang="en-US" sz="1600" dirty="0">
                <a:solidFill>
                  <a:schemeClr val="tx2"/>
                </a:solidFill>
                <a:latin typeface="+mj-lt"/>
              </a:rPr>
              <a:t>A 30-year-old architecture, still going strong</a:t>
            </a:r>
          </a:p>
        </p:txBody>
      </p:sp>
      <p:grpSp>
        <p:nvGrpSpPr>
          <p:cNvPr id="44" name="Group 43">
            <a:extLst>
              <a:ext uri="{FF2B5EF4-FFF2-40B4-BE49-F238E27FC236}">
                <a16:creationId xmlns:a16="http://schemas.microsoft.com/office/drawing/2014/main" id="{107A809D-3397-F14F-86A1-A5D0495AA045}"/>
              </a:ext>
            </a:extLst>
          </p:cNvPr>
          <p:cNvGrpSpPr/>
          <p:nvPr/>
        </p:nvGrpSpPr>
        <p:grpSpPr>
          <a:xfrm>
            <a:off x="8506188" y="1987422"/>
            <a:ext cx="812497" cy="1170633"/>
            <a:chOff x="2965412" y="2653290"/>
            <a:chExt cx="348365" cy="501919"/>
          </a:xfrm>
        </p:grpSpPr>
        <p:sp>
          <p:nvSpPr>
            <p:cNvPr id="45" name="Freeform: Shape 178">
              <a:extLst>
                <a:ext uri="{FF2B5EF4-FFF2-40B4-BE49-F238E27FC236}">
                  <a16:creationId xmlns:a16="http://schemas.microsoft.com/office/drawing/2014/main" id="{E9C1FF5A-DEAB-F749-9DB8-939A8809DDA3}"/>
                </a:ext>
              </a:extLst>
            </p:cNvPr>
            <p:cNvSpPr/>
            <p:nvPr/>
          </p:nvSpPr>
          <p:spPr>
            <a:xfrm>
              <a:off x="3015318" y="2653290"/>
              <a:ext cx="250510" cy="185786"/>
            </a:xfrm>
            <a:custGeom>
              <a:avLst/>
              <a:gdLst>
                <a:gd name="connsiteX0" fmla="*/ 125255 w 250510"/>
                <a:gd name="connsiteY0" fmla="*/ 0 h 185786"/>
                <a:gd name="connsiteX1" fmla="*/ 134570 w 250510"/>
                <a:gd name="connsiteY1" fmla="*/ 352 h 185786"/>
                <a:gd name="connsiteX2" fmla="*/ 250510 w 250510"/>
                <a:gd name="connsiteY2" fmla="*/ 127799 h 185786"/>
                <a:gd name="connsiteX3" fmla="*/ 250510 w 250510"/>
                <a:gd name="connsiteY3" fmla="*/ 185786 h 185786"/>
                <a:gd name="connsiteX4" fmla="*/ 203539 w 250510"/>
                <a:gd name="connsiteY4" fmla="*/ 185786 h 185786"/>
                <a:gd name="connsiteX5" fmla="*/ 203539 w 250510"/>
                <a:gd name="connsiteY5" fmla="*/ 127760 h 185786"/>
                <a:gd name="connsiteX6" fmla="*/ 131165 w 250510"/>
                <a:gd name="connsiteY6" fmla="*/ 47166 h 185786"/>
                <a:gd name="connsiteX7" fmla="*/ 125255 w 250510"/>
                <a:gd name="connsiteY7" fmla="*/ 46970 h 185786"/>
                <a:gd name="connsiteX8" fmla="*/ 46970 w 250510"/>
                <a:gd name="connsiteY8" fmla="*/ 125255 h 185786"/>
                <a:gd name="connsiteX9" fmla="*/ 46970 w 250510"/>
                <a:gd name="connsiteY9" fmla="*/ 185786 h 185786"/>
                <a:gd name="connsiteX10" fmla="*/ 0 w 250510"/>
                <a:gd name="connsiteY10" fmla="*/ 185786 h 185786"/>
                <a:gd name="connsiteX11" fmla="*/ 0 w 250510"/>
                <a:gd name="connsiteY11" fmla="*/ 125255 h 185786"/>
                <a:gd name="connsiteX12" fmla="*/ 125255 w 250510"/>
                <a:gd name="connsiteY12" fmla="*/ 0 h 18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510" h="185786">
                  <a:moveTo>
                    <a:pt x="125255" y="0"/>
                  </a:moveTo>
                  <a:cubicBezTo>
                    <a:pt x="128308" y="0"/>
                    <a:pt x="131439" y="117"/>
                    <a:pt x="134570" y="352"/>
                  </a:cubicBezTo>
                  <a:cubicBezTo>
                    <a:pt x="200408" y="5088"/>
                    <a:pt x="250510" y="61766"/>
                    <a:pt x="250510" y="127799"/>
                  </a:cubicBezTo>
                  <a:lnTo>
                    <a:pt x="250510" y="185786"/>
                  </a:lnTo>
                  <a:lnTo>
                    <a:pt x="203539" y="185786"/>
                  </a:lnTo>
                  <a:lnTo>
                    <a:pt x="203539" y="127760"/>
                  </a:lnTo>
                  <a:cubicBezTo>
                    <a:pt x="203539" y="85486"/>
                    <a:pt x="171756" y="50102"/>
                    <a:pt x="131165" y="47166"/>
                  </a:cubicBezTo>
                  <a:cubicBezTo>
                    <a:pt x="129208" y="47049"/>
                    <a:pt x="127212" y="46970"/>
                    <a:pt x="125255" y="46970"/>
                  </a:cubicBezTo>
                  <a:cubicBezTo>
                    <a:pt x="82081" y="46970"/>
                    <a:pt x="46970" y="82081"/>
                    <a:pt x="46970" y="125255"/>
                  </a:cubicBezTo>
                  <a:lnTo>
                    <a:pt x="46970" y="185786"/>
                  </a:lnTo>
                  <a:lnTo>
                    <a:pt x="0" y="185786"/>
                  </a:lnTo>
                  <a:lnTo>
                    <a:pt x="0" y="125255"/>
                  </a:lnTo>
                  <a:cubicBezTo>
                    <a:pt x="0" y="56090"/>
                    <a:pt x="56090" y="0"/>
                    <a:pt x="125255" y="0"/>
                  </a:cubicBezTo>
                  <a:close/>
                </a:path>
              </a:pathLst>
            </a:custGeom>
            <a:solidFill>
              <a:srgbClr val="50E6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Shape 4">
              <a:extLst>
                <a:ext uri="{FF2B5EF4-FFF2-40B4-BE49-F238E27FC236}">
                  <a16:creationId xmlns:a16="http://schemas.microsoft.com/office/drawing/2014/main" id="{927AF59D-F806-204F-B793-ED0012CDBEE0}"/>
                </a:ext>
              </a:extLst>
            </p:cNvPr>
            <p:cNvSpPr/>
            <p:nvPr/>
          </p:nvSpPr>
          <p:spPr>
            <a:xfrm>
              <a:off x="2965412" y="2791187"/>
              <a:ext cx="348365" cy="364022"/>
            </a:xfrm>
            <a:custGeom>
              <a:avLst/>
              <a:gdLst>
                <a:gd name="connsiteX0" fmla="*/ 347309 w 348365"/>
                <a:gd name="connsiteY0" fmla="*/ 363044 h 364022"/>
                <a:gd name="connsiteX1" fmla="*/ 2936 w 348365"/>
                <a:gd name="connsiteY1" fmla="*/ 363044 h 364022"/>
                <a:gd name="connsiteX2" fmla="*/ 2936 w 348365"/>
                <a:gd name="connsiteY2" fmla="*/ 2936 h 364022"/>
                <a:gd name="connsiteX3" fmla="*/ 347387 w 348365"/>
                <a:gd name="connsiteY3" fmla="*/ 2936 h 364022"/>
              </a:gdLst>
              <a:ahLst/>
              <a:cxnLst>
                <a:cxn ang="0">
                  <a:pos x="connsiteX0" y="connsiteY0"/>
                </a:cxn>
                <a:cxn ang="0">
                  <a:pos x="connsiteX1" y="connsiteY1"/>
                </a:cxn>
                <a:cxn ang="0">
                  <a:pos x="connsiteX2" y="connsiteY2"/>
                </a:cxn>
                <a:cxn ang="0">
                  <a:pos x="connsiteX3" y="connsiteY3"/>
                </a:cxn>
              </a:cxnLst>
              <a:rect l="l" t="t" r="r" b="b"/>
              <a:pathLst>
                <a:path w="348365" h="364022">
                  <a:moveTo>
                    <a:pt x="347309" y="363044"/>
                  </a:moveTo>
                  <a:lnTo>
                    <a:pt x="2936" y="363044"/>
                  </a:lnTo>
                  <a:lnTo>
                    <a:pt x="2936" y="2936"/>
                  </a:lnTo>
                  <a:lnTo>
                    <a:pt x="347387" y="2936"/>
                  </a:lnTo>
                  <a:close/>
                </a:path>
              </a:pathLst>
            </a:custGeom>
            <a:solidFill>
              <a:srgbClr val="0078D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47" name="Group 46">
              <a:extLst>
                <a:ext uri="{FF2B5EF4-FFF2-40B4-BE49-F238E27FC236}">
                  <a16:creationId xmlns:a16="http://schemas.microsoft.com/office/drawing/2014/main" id="{00DEB76A-E858-6243-9483-D77992DDA291}"/>
                </a:ext>
              </a:extLst>
            </p:cNvPr>
            <p:cNvGrpSpPr/>
            <p:nvPr/>
          </p:nvGrpSpPr>
          <p:grpSpPr>
            <a:xfrm>
              <a:off x="3028196" y="2901333"/>
              <a:ext cx="223110" cy="129169"/>
              <a:chOff x="3028196" y="2901333"/>
              <a:chExt cx="223110" cy="129169"/>
            </a:xfrm>
          </p:grpSpPr>
          <p:sp>
            <p:nvSpPr>
              <p:cNvPr id="48" name="Freeform: Shape 5">
                <a:extLst>
                  <a:ext uri="{FF2B5EF4-FFF2-40B4-BE49-F238E27FC236}">
                    <a16:creationId xmlns:a16="http://schemas.microsoft.com/office/drawing/2014/main" id="{40406E61-F588-CE4E-9F46-E53191112262}"/>
                  </a:ext>
                </a:extLst>
              </p:cNvPr>
              <p:cNvSpPr/>
              <p:nvPr/>
            </p:nvSpPr>
            <p:spPr>
              <a:xfrm>
                <a:off x="3043696" y="2901333"/>
                <a:ext cx="129169" cy="129169"/>
              </a:xfrm>
              <a:custGeom>
                <a:avLst/>
                <a:gdLst>
                  <a:gd name="connsiteX0" fmla="*/ 128191 w 129169"/>
                  <a:gd name="connsiteY0" fmla="*/ 65563 h 129169"/>
                  <a:gd name="connsiteX1" fmla="*/ 65563 w 129169"/>
                  <a:gd name="connsiteY1" fmla="*/ 128191 h 129169"/>
                  <a:gd name="connsiteX2" fmla="*/ 2936 w 129169"/>
                  <a:gd name="connsiteY2" fmla="*/ 65563 h 129169"/>
                  <a:gd name="connsiteX3" fmla="*/ 65563 w 129169"/>
                  <a:gd name="connsiteY3" fmla="*/ 2936 h 129169"/>
                  <a:gd name="connsiteX4" fmla="*/ 128191 w 129169"/>
                  <a:gd name="connsiteY4" fmla="*/ 65563 h 129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169" h="129169">
                    <a:moveTo>
                      <a:pt x="128191" y="65563"/>
                    </a:moveTo>
                    <a:cubicBezTo>
                      <a:pt x="128191" y="100151"/>
                      <a:pt x="100151" y="128191"/>
                      <a:pt x="65563" y="128191"/>
                    </a:cubicBezTo>
                    <a:cubicBezTo>
                      <a:pt x="30975" y="128191"/>
                      <a:pt x="2936" y="100151"/>
                      <a:pt x="2936" y="65563"/>
                    </a:cubicBezTo>
                    <a:cubicBezTo>
                      <a:pt x="2936" y="30975"/>
                      <a:pt x="30975" y="2936"/>
                      <a:pt x="65563" y="2936"/>
                    </a:cubicBezTo>
                    <a:cubicBezTo>
                      <a:pt x="100151" y="2936"/>
                      <a:pt x="128191" y="30975"/>
                      <a:pt x="128191" y="65563"/>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Shape 6">
                <a:extLst>
                  <a:ext uri="{FF2B5EF4-FFF2-40B4-BE49-F238E27FC236}">
                    <a16:creationId xmlns:a16="http://schemas.microsoft.com/office/drawing/2014/main" id="{EADA9D59-6CCF-0549-AD29-0708E5897A2E}"/>
                  </a:ext>
                </a:extLst>
              </p:cNvPr>
              <p:cNvSpPr/>
              <p:nvPr/>
            </p:nvSpPr>
            <p:spPr>
              <a:xfrm>
                <a:off x="3028196" y="2979539"/>
                <a:ext cx="223110" cy="50885"/>
              </a:xfrm>
              <a:custGeom>
                <a:avLst/>
                <a:gdLst>
                  <a:gd name="connsiteX0" fmla="*/ 198647 w 223110"/>
                  <a:gd name="connsiteY0" fmla="*/ 49906 h 50884"/>
                  <a:gd name="connsiteX1" fmla="*/ 26421 w 223110"/>
                  <a:gd name="connsiteY1" fmla="*/ 49906 h 50884"/>
                  <a:gd name="connsiteX2" fmla="*/ 2936 w 223110"/>
                  <a:gd name="connsiteY2" fmla="*/ 26421 h 50884"/>
                  <a:gd name="connsiteX3" fmla="*/ 2936 w 223110"/>
                  <a:gd name="connsiteY3" fmla="*/ 26421 h 50884"/>
                  <a:gd name="connsiteX4" fmla="*/ 26421 w 223110"/>
                  <a:gd name="connsiteY4" fmla="*/ 2936 h 50884"/>
                  <a:gd name="connsiteX5" fmla="*/ 198647 w 223110"/>
                  <a:gd name="connsiteY5" fmla="*/ 2936 h 50884"/>
                  <a:gd name="connsiteX6" fmla="*/ 222132 w 223110"/>
                  <a:gd name="connsiteY6" fmla="*/ 26421 h 50884"/>
                  <a:gd name="connsiteX7" fmla="*/ 222132 w 223110"/>
                  <a:gd name="connsiteY7" fmla="*/ 26421 h 50884"/>
                  <a:gd name="connsiteX8" fmla="*/ 198647 w 223110"/>
                  <a:gd name="connsiteY8" fmla="*/ 49906 h 5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110" h="50884">
                    <a:moveTo>
                      <a:pt x="198647" y="49906"/>
                    </a:moveTo>
                    <a:lnTo>
                      <a:pt x="26421" y="49906"/>
                    </a:lnTo>
                    <a:cubicBezTo>
                      <a:pt x="13465" y="49906"/>
                      <a:pt x="2936" y="39377"/>
                      <a:pt x="2936" y="26421"/>
                    </a:cubicBezTo>
                    <a:lnTo>
                      <a:pt x="2936" y="26421"/>
                    </a:lnTo>
                    <a:cubicBezTo>
                      <a:pt x="2936" y="13465"/>
                      <a:pt x="13465" y="2936"/>
                      <a:pt x="26421" y="2936"/>
                    </a:cubicBezTo>
                    <a:lnTo>
                      <a:pt x="198647" y="2936"/>
                    </a:lnTo>
                    <a:cubicBezTo>
                      <a:pt x="211603" y="2936"/>
                      <a:pt x="222132" y="13465"/>
                      <a:pt x="222132" y="26421"/>
                    </a:cubicBezTo>
                    <a:lnTo>
                      <a:pt x="222132" y="26421"/>
                    </a:lnTo>
                    <a:cubicBezTo>
                      <a:pt x="222132" y="39377"/>
                      <a:pt x="211603" y="49906"/>
                      <a:pt x="198647" y="49906"/>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Freeform: Shape 8">
                <a:extLst>
                  <a:ext uri="{FF2B5EF4-FFF2-40B4-BE49-F238E27FC236}">
                    <a16:creationId xmlns:a16="http://schemas.microsoft.com/office/drawing/2014/main" id="{E93D8F0D-7FE3-3B4E-9F22-6F492D956B20}"/>
                  </a:ext>
                </a:extLst>
              </p:cNvPr>
              <p:cNvSpPr/>
              <p:nvPr/>
            </p:nvSpPr>
            <p:spPr>
              <a:xfrm>
                <a:off x="3145466" y="2932647"/>
                <a:ext cx="82199" cy="82199"/>
              </a:xfrm>
              <a:custGeom>
                <a:avLst/>
                <a:gdLst>
                  <a:gd name="connsiteX0" fmla="*/ 81220 w 82198"/>
                  <a:gd name="connsiteY0" fmla="*/ 42078 h 82198"/>
                  <a:gd name="connsiteX1" fmla="*/ 42078 w 82198"/>
                  <a:gd name="connsiteY1" fmla="*/ 81220 h 82198"/>
                  <a:gd name="connsiteX2" fmla="*/ 2936 w 82198"/>
                  <a:gd name="connsiteY2" fmla="*/ 42078 h 82198"/>
                  <a:gd name="connsiteX3" fmla="*/ 42078 w 82198"/>
                  <a:gd name="connsiteY3" fmla="*/ 2936 h 82198"/>
                  <a:gd name="connsiteX4" fmla="*/ 81220 w 82198"/>
                  <a:gd name="connsiteY4" fmla="*/ 42078 h 82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98" h="82198">
                    <a:moveTo>
                      <a:pt x="81220" y="42078"/>
                    </a:moveTo>
                    <a:cubicBezTo>
                      <a:pt x="81220" y="63695"/>
                      <a:pt x="63695" y="81220"/>
                      <a:pt x="42078" y="81220"/>
                    </a:cubicBezTo>
                    <a:cubicBezTo>
                      <a:pt x="20460" y="81220"/>
                      <a:pt x="2936" y="63695"/>
                      <a:pt x="2936" y="42078"/>
                    </a:cubicBezTo>
                    <a:cubicBezTo>
                      <a:pt x="2936" y="20460"/>
                      <a:pt x="20460" y="2936"/>
                      <a:pt x="42078" y="2936"/>
                    </a:cubicBezTo>
                    <a:cubicBezTo>
                      <a:pt x="63695" y="2936"/>
                      <a:pt x="81220" y="20460"/>
                      <a:pt x="81220" y="42078"/>
                    </a:cubicBezTo>
                    <a:close/>
                  </a:path>
                </a:pathLst>
              </a:custGeom>
              <a:solidFill>
                <a:srgbClr val="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grpSp>
        <p:nvGrpSpPr>
          <p:cNvPr id="64" name="Group 156">
            <a:extLst>
              <a:ext uri="{FF2B5EF4-FFF2-40B4-BE49-F238E27FC236}">
                <a16:creationId xmlns:a16="http://schemas.microsoft.com/office/drawing/2014/main" id="{2B5DC1EA-00E5-C141-AF46-FC9167ABA197}"/>
              </a:ext>
            </a:extLst>
          </p:cNvPr>
          <p:cNvGrpSpPr>
            <a:grpSpLocks noChangeAspect="1"/>
          </p:cNvGrpSpPr>
          <p:nvPr/>
        </p:nvGrpSpPr>
        <p:grpSpPr bwMode="auto">
          <a:xfrm>
            <a:off x="8507284" y="4508145"/>
            <a:ext cx="810305" cy="810305"/>
            <a:chOff x="1013" y="2781"/>
            <a:chExt cx="312" cy="312"/>
          </a:xfrm>
        </p:grpSpPr>
        <p:sp>
          <p:nvSpPr>
            <p:cNvPr id="65" name="AutoShape 155">
              <a:extLst>
                <a:ext uri="{FF2B5EF4-FFF2-40B4-BE49-F238E27FC236}">
                  <a16:creationId xmlns:a16="http://schemas.microsoft.com/office/drawing/2014/main" id="{BBB86F23-459E-174F-A28D-7FFC412C107A}"/>
                </a:ext>
              </a:extLst>
            </p:cNvPr>
            <p:cNvSpPr>
              <a:spLocks noChangeAspect="1" noChangeArrowheads="1" noTextEdit="1"/>
            </p:cNvSpPr>
            <p:nvPr/>
          </p:nvSpPr>
          <p:spPr bwMode="auto">
            <a:xfrm>
              <a:off x="1013"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6" name="Rectangle 157">
              <a:extLst>
                <a:ext uri="{FF2B5EF4-FFF2-40B4-BE49-F238E27FC236}">
                  <a16:creationId xmlns:a16="http://schemas.microsoft.com/office/drawing/2014/main" id="{5231187A-D47B-C54B-8F06-533231F04DDA}"/>
                </a:ext>
              </a:extLst>
            </p:cNvPr>
            <p:cNvSpPr>
              <a:spLocks noChangeArrowheads="1"/>
            </p:cNvSpPr>
            <p:nvPr/>
          </p:nvSpPr>
          <p:spPr bwMode="auto">
            <a:xfrm>
              <a:off x="1013" y="2781"/>
              <a:ext cx="312"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7" name="Rectangle 158">
              <a:extLst>
                <a:ext uri="{FF2B5EF4-FFF2-40B4-BE49-F238E27FC236}">
                  <a16:creationId xmlns:a16="http://schemas.microsoft.com/office/drawing/2014/main" id="{8A7A2263-9336-8540-9A1E-1C0536C1F4E3}"/>
                </a:ext>
              </a:extLst>
            </p:cNvPr>
            <p:cNvSpPr>
              <a:spLocks noChangeArrowheads="1"/>
            </p:cNvSpPr>
            <p:nvPr/>
          </p:nvSpPr>
          <p:spPr bwMode="auto">
            <a:xfrm>
              <a:off x="1081" y="2947"/>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8" name="Rectangle 159">
              <a:extLst>
                <a:ext uri="{FF2B5EF4-FFF2-40B4-BE49-F238E27FC236}">
                  <a16:creationId xmlns:a16="http://schemas.microsoft.com/office/drawing/2014/main" id="{46E7C2A4-18EA-194F-A9EB-C8BEF9C1DD19}"/>
                </a:ext>
              </a:extLst>
            </p:cNvPr>
            <p:cNvSpPr>
              <a:spLocks noChangeArrowheads="1"/>
            </p:cNvSpPr>
            <p:nvPr/>
          </p:nvSpPr>
          <p:spPr bwMode="auto">
            <a:xfrm>
              <a:off x="1130" y="2947"/>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9" name="Rectangle 160">
              <a:extLst>
                <a:ext uri="{FF2B5EF4-FFF2-40B4-BE49-F238E27FC236}">
                  <a16:creationId xmlns:a16="http://schemas.microsoft.com/office/drawing/2014/main" id="{6C37192E-5017-0D4D-8F9A-C2FFD5587777}"/>
                </a:ext>
              </a:extLst>
            </p:cNvPr>
            <p:cNvSpPr>
              <a:spLocks noChangeArrowheads="1"/>
            </p:cNvSpPr>
            <p:nvPr/>
          </p:nvSpPr>
          <p:spPr bwMode="auto">
            <a:xfrm>
              <a:off x="1081"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0" name="Rectangle 161">
              <a:extLst>
                <a:ext uri="{FF2B5EF4-FFF2-40B4-BE49-F238E27FC236}">
                  <a16:creationId xmlns:a16="http://schemas.microsoft.com/office/drawing/2014/main" id="{6F41B65E-9D0F-AC44-8099-60F67F145DB5}"/>
                </a:ext>
              </a:extLst>
            </p:cNvPr>
            <p:cNvSpPr>
              <a:spLocks noChangeArrowheads="1"/>
            </p:cNvSpPr>
            <p:nvPr/>
          </p:nvSpPr>
          <p:spPr bwMode="auto">
            <a:xfrm>
              <a:off x="1130"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1" name="Rectangle 162">
              <a:extLst>
                <a:ext uri="{FF2B5EF4-FFF2-40B4-BE49-F238E27FC236}">
                  <a16:creationId xmlns:a16="http://schemas.microsoft.com/office/drawing/2014/main" id="{0DCD4EB1-50C5-614D-8285-A483868ECDAE}"/>
                </a:ext>
              </a:extLst>
            </p:cNvPr>
            <p:cNvSpPr>
              <a:spLocks noChangeArrowheads="1"/>
            </p:cNvSpPr>
            <p:nvPr/>
          </p:nvSpPr>
          <p:spPr bwMode="auto">
            <a:xfrm>
              <a:off x="1179" y="2947"/>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2" name="Rectangle 163">
              <a:extLst>
                <a:ext uri="{FF2B5EF4-FFF2-40B4-BE49-F238E27FC236}">
                  <a16:creationId xmlns:a16="http://schemas.microsoft.com/office/drawing/2014/main" id="{7FDA493A-3D62-BC4C-B699-C4743A5A1475}"/>
                </a:ext>
              </a:extLst>
            </p:cNvPr>
            <p:cNvSpPr>
              <a:spLocks noChangeArrowheads="1"/>
            </p:cNvSpPr>
            <p:nvPr/>
          </p:nvSpPr>
          <p:spPr bwMode="auto">
            <a:xfrm>
              <a:off x="1081" y="289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3" name="Rectangle 164">
              <a:extLst>
                <a:ext uri="{FF2B5EF4-FFF2-40B4-BE49-F238E27FC236}">
                  <a16:creationId xmlns:a16="http://schemas.microsoft.com/office/drawing/2014/main" id="{FB669F5E-F552-9142-8678-1FBF1E9CA4D7}"/>
                </a:ext>
              </a:extLst>
            </p:cNvPr>
            <p:cNvSpPr>
              <a:spLocks noChangeArrowheads="1"/>
            </p:cNvSpPr>
            <p:nvPr/>
          </p:nvSpPr>
          <p:spPr bwMode="auto">
            <a:xfrm>
              <a:off x="1130" y="2898"/>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4" name="Rectangle 165">
              <a:extLst>
                <a:ext uri="{FF2B5EF4-FFF2-40B4-BE49-F238E27FC236}">
                  <a16:creationId xmlns:a16="http://schemas.microsoft.com/office/drawing/2014/main" id="{6112A95C-BDAB-574B-BDCA-F945AD901FFC}"/>
                </a:ext>
              </a:extLst>
            </p:cNvPr>
            <p:cNvSpPr>
              <a:spLocks noChangeArrowheads="1"/>
            </p:cNvSpPr>
            <p:nvPr/>
          </p:nvSpPr>
          <p:spPr bwMode="auto">
            <a:xfrm>
              <a:off x="1081" y="2849"/>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5" name="Rectangle 166">
              <a:extLst>
                <a:ext uri="{FF2B5EF4-FFF2-40B4-BE49-F238E27FC236}">
                  <a16:creationId xmlns:a16="http://schemas.microsoft.com/office/drawing/2014/main" id="{871E0DAE-8738-F242-B11D-9205D168DA22}"/>
                </a:ext>
              </a:extLst>
            </p:cNvPr>
            <p:cNvSpPr>
              <a:spLocks noChangeArrowheads="1"/>
            </p:cNvSpPr>
            <p:nvPr/>
          </p:nvSpPr>
          <p:spPr bwMode="auto">
            <a:xfrm>
              <a:off x="1179"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6" name="Rectangle 167">
              <a:extLst>
                <a:ext uri="{FF2B5EF4-FFF2-40B4-BE49-F238E27FC236}">
                  <a16:creationId xmlns:a16="http://schemas.microsoft.com/office/drawing/2014/main" id="{161C2157-10B5-674C-97CA-029E1C262870}"/>
                </a:ext>
              </a:extLst>
            </p:cNvPr>
            <p:cNvSpPr>
              <a:spLocks noChangeArrowheads="1"/>
            </p:cNvSpPr>
            <p:nvPr/>
          </p:nvSpPr>
          <p:spPr bwMode="auto">
            <a:xfrm>
              <a:off x="1227" y="2995"/>
              <a:ext cx="30"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2441921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519D42B-7DDA-4707-A977-D98D10366D3D}"/>
              </a:ext>
            </a:extLst>
          </p:cNvPr>
          <p:cNvSpPr/>
          <p:nvPr/>
        </p:nvSpPr>
        <p:spPr>
          <a:xfrm>
            <a:off x="5275442" y="2183919"/>
            <a:ext cx="5943600" cy="2892056"/>
          </a:xfrm>
          <a:prstGeom prst="rect">
            <a:avLst/>
          </a:prstGeom>
          <a:solidFill>
            <a:schemeClr val="bg1"/>
          </a:solidFill>
          <a:ln w="31750" cap="flat" cmpd="sng" algn="ctr">
            <a:noFill/>
            <a:prstDash val="solid"/>
            <a:miter lim="800000"/>
          </a:ln>
          <a:effectLst>
            <a:softEdge rad="25400"/>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8C60AB9-83ED-4F45-87FE-0E49201A1DC7}"/>
              </a:ext>
            </a:extLst>
          </p:cNvPr>
          <p:cNvSpPr/>
          <p:nvPr/>
        </p:nvSpPr>
        <p:spPr>
          <a:xfrm>
            <a:off x="5486638" y="2985235"/>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a:t>
            </a:r>
          </a:p>
        </p:txBody>
      </p:sp>
      <p:sp>
        <p:nvSpPr>
          <p:cNvPr id="21" name="Rectangle 20">
            <a:extLst>
              <a:ext uri="{FF2B5EF4-FFF2-40B4-BE49-F238E27FC236}">
                <a16:creationId xmlns:a16="http://schemas.microsoft.com/office/drawing/2014/main" id="{3A6C26E4-7C7A-4317-AB79-A3E1A9F0EDED}"/>
              </a:ext>
            </a:extLst>
          </p:cNvPr>
          <p:cNvSpPr/>
          <p:nvPr/>
        </p:nvSpPr>
        <p:spPr>
          <a:xfrm>
            <a:off x="5943838" y="2985235"/>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2</a:t>
            </a:r>
          </a:p>
        </p:txBody>
      </p:sp>
      <p:sp>
        <p:nvSpPr>
          <p:cNvPr id="22" name="Rectangle 21">
            <a:extLst>
              <a:ext uri="{FF2B5EF4-FFF2-40B4-BE49-F238E27FC236}">
                <a16:creationId xmlns:a16="http://schemas.microsoft.com/office/drawing/2014/main" id="{4EE5703B-9A65-4FA5-B155-9081E3C8FD27}"/>
              </a:ext>
            </a:extLst>
          </p:cNvPr>
          <p:cNvSpPr/>
          <p:nvPr/>
        </p:nvSpPr>
        <p:spPr>
          <a:xfrm>
            <a:off x="9613208" y="2985235"/>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23" name="Rectangle 22">
            <a:extLst>
              <a:ext uri="{FF2B5EF4-FFF2-40B4-BE49-F238E27FC236}">
                <a16:creationId xmlns:a16="http://schemas.microsoft.com/office/drawing/2014/main" id="{BEB0B82D-163A-485A-8590-9563FCB0D48F}"/>
              </a:ext>
            </a:extLst>
          </p:cNvPr>
          <p:cNvSpPr/>
          <p:nvPr/>
        </p:nvSpPr>
        <p:spPr>
          <a:xfrm>
            <a:off x="10070408" y="2985235"/>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11</a:t>
            </a:r>
          </a:p>
        </p:txBody>
      </p:sp>
      <p:sp>
        <p:nvSpPr>
          <p:cNvPr id="24" name="Right Brace 23">
            <a:extLst>
              <a:ext uri="{FF2B5EF4-FFF2-40B4-BE49-F238E27FC236}">
                <a16:creationId xmlns:a16="http://schemas.microsoft.com/office/drawing/2014/main" id="{B532C59A-1ACD-4282-961F-73C67205AC4B}"/>
              </a:ext>
            </a:extLst>
          </p:cNvPr>
          <p:cNvSpPr/>
          <p:nvPr/>
        </p:nvSpPr>
        <p:spPr>
          <a:xfrm rot="5400000">
            <a:off x="7089769" y="2399620"/>
            <a:ext cx="457200" cy="3657600"/>
          </a:xfrm>
          <a:prstGeom prst="rightBrace">
            <a:avLst>
              <a:gd name="adj1" fmla="val 52507"/>
              <a:gd name="adj2" fmla="val 50000"/>
            </a:avLst>
          </a:prstGeom>
          <a:noFill/>
          <a:ln w="12700" cap="flat" cmpd="sng" algn="ctr">
            <a:solidFill>
              <a:sysClr val="windowText" lastClr="000000"/>
            </a:solidFill>
            <a:prstDash val="solid"/>
            <a:bevel/>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90A33B66-BAD2-4E1B-9777-6950ACE53DFE}"/>
              </a:ext>
            </a:extLst>
          </p:cNvPr>
          <p:cNvSpPr txBox="1"/>
          <p:nvPr/>
        </p:nvSpPr>
        <p:spPr>
          <a:xfrm>
            <a:off x="6892080" y="4544428"/>
            <a:ext cx="867545"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Running</a:t>
            </a:r>
          </a:p>
        </p:txBody>
      </p:sp>
      <p:sp>
        <p:nvSpPr>
          <p:cNvPr id="26" name="Right Brace 25">
            <a:extLst>
              <a:ext uri="{FF2B5EF4-FFF2-40B4-BE49-F238E27FC236}">
                <a16:creationId xmlns:a16="http://schemas.microsoft.com/office/drawing/2014/main" id="{F0742754-4D6B-4DC1-B4D4-7D02A4E884D6}"/>
              </a:ext>
            </a:extLst>
          </p:cNvPr>
          <p:cNvSpPr/>
          <p:nvPr/>
        </p:nvSpPr>
        <p:spPr>
          <a:xfrm rot="5400000">
            <a:off x="9833024" y="3314020"/>
            <a:ext cx="457200" cy="1828800"/>
          </a:xfrm>
          <a:prstGeom prst="rightBrace">
            <a:avLst>
              <a:gd name="adj1" fmla="val 43836"/>
              <a:gd name="adj2" fmla="val 50000"/>
            </a:avLst>
          </a:prstGeom>
          <a:noFill/>
          <a:ln w="12700" cap="flat" cmpd="sng" algn="ctr">
            <a:solidFill>
              <a:sysClr val="windowText" lastClr="000000"/>
            </a:solidFill>
            <a:prstDash val="solid"/>
            <a:bevel/>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ADD2B6F6-2F77-4D5C-AA99-C54A5216473A}"/>
              </a:ext>
            </a:extLst>
          </p:cNvPr>
          <p:cNvSpPr txBox="1"/>
          <p:nvPr/>
        </p:nvSpPr>
        <p:spPr>
          <a:xfrm>
            <a:off x="9657423" y="4563890"/>
            <a:ext cx="829073"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Queued</a:t>
            </a:r>
          </a:p>
        </p:txBody>
      </p:sp>
      <p:sp>
        <p:nvSpPr>
          <p:cNvPr id="28" name="Rectangle 27">
            <a:extLst>
              <a:ext uri="{FF2B5EF4-FFF2-40B4-BE49-F238E27FC236}">
                <a16:creationId xmlns:a16="http://schemas.microsoft.com/office/drawing/2014/main" id="{14E5259C-5399-46EC-8273-B496C3119EFF}"/>
              </a:ext>
            </a:extLst>
          </p:cNvPr>
          <p:cNvSpPr/>
          <p:nvPr/>
        </p:nvSpPr>
        <p:spPr>
          <a:xfrm>
            <a:off x="6404668" y="2985235"/>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29" name="Rectangle 28">
            <a:extLst>
              <a:ext uri="{FF2B5EF4-FFF2-40B4-BE49-F238E27FC236}">
                <a16:creationId xmlns:a16="http://schemas.microsoft.com/office/drawing/2014/main" id="{7864EA9B-F0CF-4297-A598-FEBF0A2FA280}"/>
              </a:ext>
            </a:extLst>
          </p:cNvPr>
          <p:cNvSpPr/>
          <p:nvPr/>
        </p:nvSpPr>
        <p:spPr>
          <a:xfrm>
            <a:off x="6865498" y="2985235"/>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4</a:t>
            </a:r>
          </a:p>
        </p:txBody>
      </p:sp>
      <p:sp>
        <p:nvSpPr>
          <p:cNvPr id="30" name="Rectangle 29">
            <a:extLst>
              <a:ext uri="{FF2B5EF4-FFF2-40B4-BE49-F238E27FC236}">
                <a16:creationId xmlns:a16="http://schemas.microsoft.com/office/drawing/2014/main" id="{ACAB329F-3902-4026-9C9A-4CF5F6EFFA10}"/>
              </a:ext>
            </a:extLst>
          </p:cNvPr>
          <p:cNvSpPr/>
          <p:nvPr/>
        </p:nvSpPr>
        <p:spPr>
          <a:xfrm>
            <a:off x="7327457" y="2985235"/>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31" name="Rectangle 30">
            <a:extLst>
              <a:ext uri="{FF2B5EF4-FFF2-40B4-BE49-F238E27FC236}">
                <a16:creationId xmlns:a16="http://schemas.microsoft.com/office/drawing/2014/main" id="{559A2339-3CBA-4976-8E51-801295CB0E5F}"/>
              </a:ext>
            </a:extLst>
          </p:cNvPr>
          <p:cNvSpPr/>
          <p:nvPr/>
        </p:nvSpPr>
        <p:spPr>
          <a:xfrm>
            <a:off x="7784408" y="2985235"/>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6</a:t>
            </a:r>
          </a:p>
        </p:txBody>
      </p:sp>
      <p:sp>
        <p:nvSpPr>
          <p:cNvPr id="32" name="Rectangle 31">
            <a:extLst>
              <a:ext uri="{FF2B5EF4-FFF2-40B4-BE49-F238E27FC236}">
                <a16:creationId xmlns:a16="http://schemas.microsoft.com/office/drawing/2014/main" id="{D524F9B8-5054-437A-9419-DCCE6DCABFFC}"/>
              </a:ext>
            </a:extLst>
          </p:cNvPr>
          <p:cNvSpPr/>
          <p:nvPr/>
        </p:nvSpPr>
        <p:spPr>
          <a:xfrm>
            <a:off x="8236437" y="2985235"/>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7</a:t>
            </a:r>
          </a:p>
        </p:txBody>
      </p:sp>
      <p:sp>
        <p:nvSpPr>
          <p:cNvPr id="33" name="Rectangle 32">
            <a:extLst>
              <a:ext uri="{FF2B5EF4-FFF2-40B4-BE49-F238E27FC236}">
                <a16:creationId xmlns:a16="http://schemas.microsoft.com/office/drawing/2014/main" id="{9B4F743E-AF8B-4C1A-942E-B8168D7611C1}"/>
              </a:ext>
            </a:extLst>
          </p:cNvPr>
          <p:cNvSpPr/>
          <p:nvPr/>
        </p:nvSpPr>
        <p:spPr>
          <a:xfrm>
            <a:off x="9157005" y="2985235"/>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34" name="Rectangle 33">
            <a:extLst>
              <a:ext uri="{FF2B5EF4-FFF2-40B4-BE49-F238E27FC236}">
                <a16:creationId xmlns:a16="http://schemas.microsoft.com/office/drawing/2014/main" id="{9D10FFB8-002D-452D-A140-0D05DB282AB2}"/>
              </a:ext>
            </a:extLst>
          </p:cNvPr>
          <p:cNvSpPr/>
          <p:nvPr/>
        </p:nvSpPr>
        <p:spPr>
          <a:xfrm>
            <a:off x="8695452" y="2985235"/>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8</a:t>
            </a:r>
          </a:p>
        </p:txBody>
      </p:sp>
      <p:sp>
        <p:nvSpPr>
          <p:cNvPr id="35" name="Rectangle 34">
            <a:extLst>
              <a:ext uri="{FF2B5EF4-FFF2-40B4-BE49-F238E27FC236}">
                <a16:creationId xmlns:a16="http://schemas.microsoft.com/office/drawing/2014/main" id="{0734647F-6F44-4AF8-9ECE-4F2FF6BE8A74}"/>
              </a:ext>
            </a:extLst>
          </p:cNvPr>
          <p:cNvSpPr/>
          <p:nvPr/>
        </p:nvSpPr>
        <p:spPr>
          <a:xfrm>
            <a:off x="10515664" y="2985235"/>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12</a:t>
            </a:r>
          </a:p>
        </p:txBody>
      </p:sp>
      <p:sp>
        <p:nvSpPr>
          <p:cNvPr id="36" name="Rectangle 35">
            <a:extLst>
              <a:ext uri="{FF2B5EF4-FFF2-40B4-BE49-F238E27FC236}">
                <a16:creationId xmlns:a16="http://schemas.microsoft.com/office/drawing/2014/main" id="{AC916DC3-16DC-4A92-97F1-E82F8FB2C60A}"/>
              </a:ext>
            </a:extLst>
          </p:cNvPr>
          <p:cNvSpPr/>
          <p:nvPr/>
        </p:nvSpPr>
        <p:spPr>
          <a:xfrm>
            <a:off x="9151033" y="2985235"/>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37" name="Rectangle 36">
            <a:extLst>
              <a:ext uri="{FF2B5EF4-FFF2-40B4-BE49-F238E27FC236}">
                <a16:creationId xmlns:a16="http://schemas.microsoft.com/office/drawing/2014/main" id="{615B2C85-83D8-439F-9359-F3D838B39A82}"/>
              </a:ext>
            </a:extLst>
          </p:cNvPr>
          <p:cNvSpPr/>
          <p:nvPr/>
        </p:nvSpPr>
        <p:spPr>
          <a:xfrm>
            <a:off x="9158854" y="2985235"/>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11</a:t>
            </a:r>
          </a:p>
        </p:txBody>
      </p:sp>
      <p:sp>
        <p:nvSpPr>
          <p:cNvPr id="38" name="Rectangle 37">
            <a:extLst>
              <a:ext uri="{FF2B5EF4-FFF2-40B4-BE49-F238E27FC236}">
                <a16:creationId xmlns:a16="http://schemas.microsoft.com/office/drawing/2014/main" id="{7456F3EF-5F9E-4DB4-91BB-0E30598FF18A}"/>
              </a:ext>
            </a:extLst>
          </p:cNvPr>
          <p:cNvSpPr/>
          <p:nvPr/>
        </p:nvSpPr>
        <p:spPr>
          <a:xfrm>
            <a:off x="9604110" y="2985235"/>
            <a:ext cx="457200" cy="914400"/>
          </a:xfrm>
          <a:prstGeom prst="rect">
            <a:avLst/>
          </a:prstGeom>
          <a:solidFill>
            <a:schemeClr val="bg1">
              <a:lumMod val="75000"/>
            </a:schemeClr>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12</a:t>
            </a:r>
          </a:p>
        </p:txBody>
      </p:sp>
      <p:grpSp>
        <p:nvGrpSpPr>
          <p:cNvPr id="39" name="Group 38">
            <a:extLst>
              <a:ext uri="{FF2B5EF4-FFF2-40B4-BE49-F238E27FC236}">
                <a16:creationId xmlns:a16="http://schemas.microsoft.com/office/drawing/2014/main" id="{F68A6E2B-71D4-4955-AB02-49BB8A0D0BB1}"/>
              </a:ext>
            </a:extLst>
          </p:cNvPr>
          <p:cNvGrpSpPr/>
          <p:nvPr/>
        </p:nvGrpSpPr>
        <p:grpSpPr>
          <a:xfrm>
            <a:off x="5486638" y="2075636"/>
            <a:ext cx="4077710" cy="460056"/>
            <a:chOff x="6379288" y="1411115"/>
            <a:chExt cx="4077710" cy="460056"/>
          </a:xfrm>
        </p:grpSpPr>
        <p:pic>
          <p:nvPicPr>
            <p:cNvPr id="40" name="Graphic 39">
              <a:extLst>
                <a:ext uri="{FF2B5EF4-FFF2-40B4-BE49-F238E27FC236}">
                  <a16:creationId xmlns:a16="http://schemas.microsoft.com/office/drawing/2014/main" id="{4B85ED4E-50CD-4248-8578-ED211C3724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9288" y="1413971"/>
              <a:ext cx="457200" cy="457200"/>
            </a:xfrm>
            <a:prstGeom prst="rect">
              <a:avLst/>
            </a:prstGeom>
          </p:spPr>
        </p:pic>
        <p:sp>
          <p:nvSpPr>
            <p:cNvPr id="41" name="TextBox 40">
              <a:extLst>
                <a:ext uri="{FF2B5EF4-FFF2-40B4-BE49-F238E27FC236}">
                  <a16:creationId xmlns:a16="http://schemas.microsoft.com/office/drawing/2014/main" id="{E1B5DD1A-4F10-4CE5-B5D9-2EE04E4606D7}"/>
                </a:ext>
              </a:extLst>
            </p:cNvPr>
            <p:cNvSpPr txBox="1"/>
            <p:nvPr/>
          </p:nvSpPr>
          <p:spPr>
            <a:xfrm>
              <a:off x="6872362" y="1411115"/>
              <a:ext cx="3584636" cy="40011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Scheduler Without Importance</a:t>
              </a:r>
            </a:p>
          </p:txBody>
        </p:sp>
      </p:grpSp>
      <p:sp>
        <p:nvSpPr>
          <p:cNvPr id="42" name="Arrow: Right 41">
            <a:extLst>
              <a:ext uri="{FF2B5EF4-FFF2-40B4-BE49-F238E27FC236}">
                <a16:creationId xmlns:a16="http://schemas.microsoft.com/office/drawing/2014/main" id="{65DA1765-68B2-4250-B92A-E5F8DAB8BC3D}"/>
              </a:ext>
            </a:extLst>
          </p:cNvPr>
          <p:cNvSpPr/>
          <p:nvPr/>
        </p:nvSpPr>
        <p:spPr>
          <a:xfrm rot="10800000">
            <a:off x="5489567" y="2614755"/>
            <a:ext cx="5483295" cy="186511"/>
          </a:xfrm>
          <a:prstGeom prst="rightArrow">
            <a:avLst/>
          </a:prstGeom>
          <a:solidFill>
            <a:srgbClr val="50E6F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866C05DA-CBB8-4CDC-AF57-86AF4C7E62BD}"/>
              </a:ext>
            </a:extLst>
          </p:cNvPr>
          <p:cNvSpPr/>
          <p:nvPr/>
        </p:nvSpPr>
        <p:spPr>
          <a:xfrm>
            <a:off x="6404885" y="2985235"/>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9</a:t>
            </a:r>
          </a:p>
        </p:txBody>
      </p:sp>
      <p:sp>
        <p:nvSpPr>
          <p:cNvPr id="44" name="Rectangle 43">
            <a:extLst>
              <a:ext uri="{FF2B5EF4-FFF2-40B4-BE49-F238E27FC236}">
                <a16:creationId xmlns:a16="http://schemas.microsoft.com/office/drawing/2014/main" id="{5B91B1B3-5C3D-433E-9A17-CEA1B08496C7}"/>
              </a:ext>
            </a:extLst>
          </p:cNvPr>
          <p:cNvSpPr/>
          <p:nvPr/>
        </p:nvSpPr>
        <p:spPr>
          <a:xfrm>
            <a:off x="7332362" y="2985235"/>
            <a:ext cx="457200" cy="914400"/>
          </a:xfrm>
          <a:prstGeom prst="rect">
            <a:avLst/>
          </a:prstGeom>
          <a:solidFill>
            <a:schemeClr val="accent1"/>
          </a:solidFill>
          <a:ln w="12700" cap="flat" cmpd="sng" algn="ctr">
            <a:solidFill>
              <a:schemeClr val="tx1"/>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10</a:t>
            </a:r>
          </a:p>
        </p:txBody>
      </p:sp>
      <p:sp>
        <p:nvSpPr>
          <p:cNvPr id="45" name="Right Brace 44">
            <a:extLst>
              <a:ext uri="{FF2B5EF4-FFF2-40B4-BE49-F238E27FC236}">
                <a16:creationId xmlns:a16="http://schemas.microsoft.com/office/drawing/2014/main" id="{B4831568-2B28-43F3-905F-B9C3DB6B58CD}"/>
              </a:ext>
            </a:extLst>
          </p:cNvPr>
          <p:cNvSpPr/>
          <p:nvPr/>
        </p:nvSpPr>
        <p:spPr>
          <a:xfrm rot="5400000">
            <a:off x="9601209" y="3542675"/>
            <a:ext cx="457200" cy="1371491"/>
          </a:xfrm>
          <a:prstGeom prst="rightBrace">
            <a:avLst>
              <a:gd name="adj1" fmla="val 44857"/>
              <a:gd name="adj2" fmla="val 50000"/>
            </a:avLst>
          </a:prstGeom>
          <a:noFill/>
          <a:ln w="12700" cap="flat" cmpd="sng" algn="ctr">
            <a:solidFill>
              <a:sysClr val="windowText" lastClr="000000"/>
            </a:solidFill>
            <a:prstDash val="solid"/>
            <a:bevel/>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068AF0B3-8140-44BE-A586-D927893F7E9A}"/>
              </a:ext>
            </a:extLst>
          </p:cNvPr>
          <p:cNvSpPr txBox="1"/>
          <p:nvPr/>
        </p:nvSpPr>
        <p:spPr>
          <a:xfrm>
            <a:off x="9419430" y="4561402"/>
            <a:ext cx="829073"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Queued</a:t>
            </a:r>
          </a:p>
        </p:txBody>
      </p:sp>
      <p:sp>
        <p:nvSpPr>
          <p:cNvPr id="47" name="Right Brace 46">
            <a:extLst>
              <a:ext uri="{FF2B5EF4-FFF2-40B4-BE49-F238E27FC236}">
                <a16:creationId xmlns:a16="http://schemas.microsoft.com/office/drawing/2014/main" id="{988053A7-A673-4B8E-BBB2-0861A7AEED0B}"/>
              </a:ext>
            </a:extLst>
          </p:cNvPr>
          <p:cNvSpPr/>
          <p:nvPr/>
        </p:nvSpPr>
        <p:spPr>
          <a:xfrm rot="5400000">
            <a:off x="9378636" y="3765248"/>
            <a:ext cx="457200" cy="926344"/>
          </a:xfrm>
          <a:prstGeom prst="rightBrace">
            <a:avLst>
              <a:gd name="adj1" fmla="val 42434"/>
              <a:gd name="adj2" fmla="val 50000"/>
            </a:avLst>
          </a:prstGeom>
          <a:noFill/>
          <a:ln w="12700" cap="flat" cmpd="sng" algn="ctr">
            <a:solidFill>
              <a:sysClr val="windowText" lastClr="000000"/>
            </a:solidFill>
            <a:prstDash val="solid"/>
            <a:bevel/>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CC11C63-9347-4A5E-8AA1-D12B5B1E5E37}"/>
              </a:ext>
            </a:extLst>
          </p:cNvPr>
          <p:cNvSpPr txBox="1"/>
          <p:nvPr/>
        </p:nvSpPr>
        <p:spPr>
          <a:xfrm>
            <a:off x="9187870" y="4561402"/>
            <a:ext cx="829073" cy="30777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Queued</a:t>
            </a:r>
          </a:p>
        </p:txBody>
      </p:sp>
      <p:pic>
        <p:nvPicPr>
          <p:cNvPr id="49" name="Graphic 48" descr="Smiling Face with No Fill">
            <a:extLst>
              <a:ext uri="{FF2B5EF4-FFF2-40B4-BE49-F238E27FC236}">
                <a16:creationId xmlns:a16="http://schemas.microsoft.com/office/drawing/2014/main" id="{CE4AEF5C-F162-48E6-934E-084B3D899C2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1384" y="2992889"/>
            <a:ext cx="365760" cy="365760"/>
          </a:xfrm>
          <a:prstGeom prst="rect">
            <a:avLst/>
          </a:prstGeom>
        </p:spPr>
      </p:pic>
      <p:sp>
        <p:nvSpPr>
          <p:cNvPr id="50" name="TextBox 49">
            <a:extLst>
              <a:ext uri="{FF2B5EF4-FFF2-40B4-BE49-F238E27FC236}">
                <a16:creationId xmlns:a16="http://schemas.microsoft.com/office/drawing/2014/main" id="{0CF29451-E485-429E-8C9E-702DD16262CF}"/>
              </a:ext>
            </a:extLst>
          </p:cNvPr>
          <p:cNvSpPr txBox="1"/>
          <p:nvPr/>
        </p:nvSpPr>
        <p:spPr>
          <a:xfrm>
            <a:off x="10527604" y="2746119"/>
            <a:ext cx="445147"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CEO</a:t>
            </a:r>
          </a:p>
        </p:txBody>
      </p:sp>
      <p:pic>
        <p:nvPicPr>
          <p:cNvPr id="51" name="Graphic 50" descr="Neutral Face with No Fill">
            <a:extLst>
              <a:ext uri="{FF2B5EF4-FFF2-40B4-BE49-F238E27FC236}">
                <a16:creationId xmlns:a16="http://schemas.microsoft.com/office/drawing/2014/main" id="{3601B732-AB88-46B8-A798-26BCED8EC44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15704" y="2992889"/>
            <a:ext cx="365760" cy="365760"/>
          </a:xfrm>
          <a:prstGeom prst="rect">
            <a:avLst/>
          </a:prstGeom>
        </p:spPr>
      </p:pic>
      <p:sp>
        <p:nvSpPr>
          <p:cNvPr id="52" name="TextBox 51">
            <a:extLst>
              <a:ext uri="{FF2B5EF4-FFF2-40B4-BE49-F238E27FC236}">
                <a16:creationId xmlns:a16="http://schemas.microsoft.com/office/drawing/2014/main" id="{F80FCBCE-982C-4CB0-B17B-E298CE8B7020}"/>
              </a:ext>
            </a:extLst>
          </p:cNvPr>
          <p:cNvSpPr txBox="1"/>
          <p:nvPr/>
        </p:nvSpPr>
        <p:spPr>
          <a:xfrm>
            <a:off x="10070407" y="2746119"/>
            <a:ext cx="445147"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CEO</a:t>
            </a:r>
          </a:p>
        </p:txBody>
      </p:sp>
      <p:pic>
        <p:nvPicPr>
          <p:cNvPr id="53" name="Graphic 52" descr="Angry Face with No Fill">
            <a:extLst>
              <a:ext uri="{FF2B5EF4-FFF2-40B4-BE49-F238E27FC236}">
                <a16:creationId xmlns:a16="http://schemas.microsoft.com/office/drawing/2014/main" id="{10D4FA8F-F544-4277-871C-E13FCAF7DE7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52664" y="2992889"/>
            <a:ext cx="365760" cy="365760"/>
          </a:xfrm>
          <a:prstGeom prst="rect">
            <a:avLst/>
          </a:prstGeom>
        </p:spPr>
      </p:pic>
      <p:sp>
        <p:nvSpPr>
          <p:cNvPr id="54" name="TextBox 53">
            <a:extLst>
              <a:ext uri="{FF2B5EF4-FFF2-40B4-BE49-F238E27FC236}">
                <a16:creationId xmlns:a16="http://schemas.microsoft.com/office/drawing/2014/main" id="{C1672B8F-E417-447E-AF21-48C1B37B15BC}"/>
              </a:ext>
            </a:extLst>
          </p:cNvPr>
          <p:cNvSpPr txBox="1"/>
          <p:nvPr/>
        </p:nvSpPr>
        <p:spPr>
          <a:xfrm>
            <a:off x="9613209" y="2746119"/>
            <a:ext cx="457200"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CEO</a:t>
            </a:r>
          </a:p>
        </p:txBody>
      </p:sp>
      <p:sp>
        <p:nvSpPr>
          <p:cNvPr id="56" name="Title 1">
            <a:extLst>
              <a:ext uri="{FF2B5EF4-FFF2-40B4-BE49-F238E27FC236}">
                <a16:creationId xmlns:a16="http://schemas.microsoft.com/office/drawing/2014/main" id="{2490FEA9-AB44-8941-8CD3-239B5266E295}"/>
              </a:ext>
            </a:extLst>
          </p:cNvPr>
          <p:cNvSpPr txBox="1">
            <a:spLocks/>
          </p:cNvSpPr>
          <p:nvPr/>
        </p:nvSpPr>
        <p:spPr>
          <a:xfrm>
            <a:off x="588263" y="2873414"/>
            <a:ext cx="3182027" cy="264687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Workload Management</a:t>
            </a:r>
            <a:br>
              <a:rPr kumimoji="0" lang="en-US" sz="3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br>
            <a:br>
              <a:rPr kumimoji="0" lang="en-US" sz="3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prstClr val="black"/>
                </a:solidFill>
                <a:effectLst/>
                <a:uLnTx/>
                <a:uFillTx/>
                <a:latin typeface="Segoe UI Semibold"/>
                <a:ea typeface="+mn-ea"/>
                <a:cs typeface="Segoe UI" pitchFamily="34" charset="0"/>
              </a:rPr>
              <a:t>Workload Importance</a:t>
            </a:r>
            <a:br>
              <a:rPr kumimoji="0" lang="en-US" sz="2000" b="1" i="0" u="none" strike="noStrike" kern="1200" cap="none" spc="-50" normalizeH="0" baseline="0" noProof="0" dirty="0">
                <a:ln w="3175">
                  <a:noFill/>
                </a:ln>
                <a:solidFill>
                  <a:prstClr val="black"/>
                </a:solidFill>
                <a:effectLst/>
                <a:uLnTx/>
                <a:uFillTx/>
                <a:latin typeface="Segoe UI Semibold"/>
                <a:ea typeface="+mn-ea"/>
                <a:cs typeface="Segoe UI" pitchFamily="34" charset="0"/>
              </a:rPr>
            </a:br>
            <a:br>
              <a:rPr kumimoji="0" lang="en-US" sz="2000" b="0" i="0" u="none" strike="noStrike" kern="1200" cap="none" spc="-50" normalizeH="0" baseline="0" noProof="0" dirty="0">
                <a:ln w="3175">
                  <a:noFill/>
                </a:ln>
                <a:solidFill>
                  <a:prstClr val="black"/>
                </a:solidFill>
                <a:effectLst/>
                <a:uLnTx/>
                <a:uFillTx/>
                <a:latin typeface="Segoe UI Semibold"/>
                <a:ea typeface="+mn-ea"/>
                <a:cs typeface="Segoe UI" pitchFamily="34" charset="0"/>
              </a:rPr>
            </a:br>
            <a:endParaRPr kumimoji="0" lang="en-US" sz="32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grpSp>
        <p:nvGrpSpPr>
          <p:cNvPr id="6" name="Group 5">
            <a:extLst>
              <a:ext uri="{FF2B5EF4-FFF2-40B4-BE49-F238E27FC236}">
                <a16:creationId xmlns:a16="http://schemas.microsoft.com/office/drawing/2014/main" id="{458A3712-EC1A-3B40-B42A-E3C2A1B07F47}"/>
              </a:ext>
            </a:extLst>
          </p:cNvPr>
          <p:cNvGrpSpPr/>
          <p:nvPr/>
        </p:nvGrpSpPr>
        <p:grpSpPr>
          <a:xfrm>
            <a:off x="5486638" y="5075975"/>
            <a:ext cx="5486113" cy="712484"/>
            <a:chOff x="5486638" y="5231116"/>
            <a:chExt cx="5486113" cy="712484"/>
          </a:xfrm>
          <a:solidFill>
            <a:schemeClr val="bg1"/>
          </a:solidFill>
          <a:effectLst>
            <a:outerShdw blurRad="190500" dist="50800" dir="2400000" algn="tl" rotWithShape="0">
              <a:prstClr val="black">
                <a:alpha val="40000"/>
              </a:prstClr>
            </a:outerShdw>
          </a:effectLst>
        </p:grpSpPr>
        <p:sp>
          <p:nvSpPr>
            <p:cNvPr id="4" name="Rectangle 3">
              <a:extLst>
                <a:ext uri="{FF2B5EF4-FFF2-40B4-BE49-F238E27FC236}">
                  <a16:creationId xmlns:a16="http://schemas.microsoft.com/office/drawing/2014/main" id="{8A3CF23C-C03D-D34B-8996-08153665D39B}"/>
                </a:ext>
              </a:extLst>
            </p:cNvPr>
            <p:cNvSpPr/>
            <p:nvPr/>
          </p:nvSpPr>
          <p:spPr bwMode="auto">
            <a:xfrm>
              <a:off x="5486638" y="5399589"/>
              <a:ext cx="5486113" cy="54401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By default, workloads are run on a first-in first out basis.</a:t>
              </a:r>
            </a:p>
          </p:txBody>
        </p:sp>
        <p:sp>
          <p:nvSpPr>
            <p:cNvPr id="5" name="Triangle 4">
              <a:extLst>
                <a:ext uri="{FF2B5EF4-FFF2-40B4-BE49-F238E27FC236}">
                  <a16:creationId xmlns:a16="http://schemas.microsoft.com/office/drawing/2014/main" id="{A65EF127-FE43-804C-89BC-655CA3169A5E}"/>
                </a:ext>
              </a:extLst>
            </p:cNvPr>
            <p:cNvSpPr/>
            <p:nvPr/>
          </p:nvSpPr>
          <p:spPr bwMode="auto">
            <a:xfrm>
              <a:off x="8091262" y="5231116"/>
              <a:ext cx="276863" cy="238675"/>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139013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fade">
                                      <p:cBhvr>
                                        <p:cTn id="9" dur="250"/>
                                        <p:tgtEl>
                                          <p:spTgt spid="20"/>
                                        </p:tgtEl>
                                      </p:cBhvr>
                                    </p:animEffect>
                                  </p:childTnLst>
                                </p:cTn>
                              </p:par>
                            </p:childTnLst>
                          </p:cTn>
                        </p:par>
                        <p:par>
                          <p:cTn id="10" fill="hold">
                            <p:stCondLst>
                              <p:cond delay="25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250"/>
                                        <p:tgtEl>
                                          <p:spTgt spid="2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childTnLst>
                          </p:cTn>
                        </p:par>
                        <p:par>
                          <p:cTn id="18" fill="hold">
                            <p:stCondLst>
                              <p:cond delay="750"/>
                            </p:stCondLst>
                            <p:childTnLst>
                              <p:par>
                                <p:cTn id="19" presetID="10"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250"/>
                                        <p:tgtEl>
                                          <p:spTgt spid="29"/>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250"/>
                                        <p:tgtEl>
                                          <p:spTgt spid="30"/>
                                        </p:tgtEl>
                                      </p:cBhvr>
                                    </p:animEffect>
                                  </p:childTnLst>
                                </p:cTn>
                              </p:par>
                            </p:childTnLst>
                          </p:cTn>
                        </p:par>
                        <p:par>
                          <p:cTn id="26" fill="hold">
                            <p:stCondLst>
                              <p:cond delay="1250"/>
                            </p:stCondLst>
                            <p:childTnLst>
                              <p:par>
                                <p:cTn id="27" presetID="10"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250"/>
                                        <p:tgtEl>
                                          <p:spTgt spid="31"/>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25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25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250"/>
                                        <p:tgtEl>
                                          <p:spTgt spid="24"/>
                                        </p:tgtEl>
                                      </p:cBhvr>
                                    </p:animEffect>
                                  </p:childTnLst>
                                </p:cTn>
                              </p:par>
                            </p:childTnLst>
                          </p:cTn>
                        </p:par>
                        <p:par>
                          <p:cTn id="40" fill="hold">
                            <p:stCondLst>
                              <p:cond delay="1750"/>
                            </p:stCondLst>
                            <p:childTnLst>
                              <p:par>
                                <p:cTn id="41" presetID="10" presetClass="entr" presetSubtype="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250"/>
                                        <p:tgtEl>
                                          <p:spTgt spid="25"/>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250"/>
                                        <p:tgtEl>
                                          <p:spTgt spid="33"/>
                                        </p:tgtEl>
                                      </p:cBhvr>
                                    </p:animEffect>
                                  </p:childTnLst>
                                </p:cTn>
                              </p:par>
                            </p:childTnLst>
                          </p:cTn>
                        </p:par>
                        <p:par>
                          <p:cTn id="48" fill="hold">
                            <p:stCondLst>
                              <p:cond delay="225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250"/>
                                        <p:tgtEl>
                                          <p:spTgt spid="22"/>
                                        </p:tgtEl>
                                      </p:cBhvr>
                                    </p:animEffect>
                                  </p:childTnLst>
                                </p:cTn>
                              </p:par>
                            </p:childTnLst>
                          </p:cTn>
                        </p:par>
                        <p:par>
                          <p:cTn id="52" fill="hold">
                            <p:stCondLst>
                              <p:cond delay="2500"/>
                            </p:stCondLst>
                            <p:childTnLst>
                              <p:par>
                                <p:cTn id="53" presetID="10" presetClass="entr"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250"/>
                                        <p:tgtEl>
                                          <p:spTgt spid="23"/>
                                        </p:tgtEl>
                                      </p:cBhvr>
                                    </p:animEffect>
                                  </p:childTnLst>
                                </p:cTn>
                              </p:par>
                            </p:childTnLst>
                          </p:cTn>
                        </p:par>
                        <p:par>
                          <p:cTn id="56" fill="hold">
                            <p:stCondLst>
                              <p:cond delay="2750"/>
                            </p:stCondLst>
                            <p:childTnLst>
                              <p:par>
                                <p:cTn id="57" presetID="10" presetClass="entr" presetSubtype="0"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250"/>
                                        <p:tgtEl>
                                          <p:spTgt spid="35"/>
                                        </p:tgtEl>
                                      </p:cBhvr>
                                    </p:animEffect>
                                  </p:childTnLst>
                                </p:cTn>
                              </p:par>
                            </p:childTnLst>
                          </p:cTn>
                        </p:par>
                        <p:par>
                          <p:cTn id="60" fill="hold">
                            <p:stCondLst>
                              <p:cond delay="300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250"/>
                                        <p:tgtEl>
                                          <p:spTgt spid="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25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250"/>
                                        <p:tgtEl>
                                          <p:spTgt spid="42"/>
                                        </p:tgtEl>
                                      </p:cBhvr>
                                    </p:animEffect>
                                  </p:childTnLst>
                                </p:cTn>
                              </p:par>
                            </p:childTnLst>
                          </p:cTn>
                        </p:par>
                        <p:par>
                          <p:cTn id="70" fill="hold">
                            <p:stCondLst>
                              <p:cond delay="3250"/>
                            </p:stCondLst>
                            <p:childTnLst>
                              <p:par>
                                <p:cTn id="71" presetID="10" presetClass="entr" presetSubtype="0" fill="hold" grpId="0" nodeType="after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par>
                                <p:cTn id="74" presetID="10" presetClass="entr" presetSubtype="0" fill="hold"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500"/>
                                        <p:tgtEl>
                                          <p:spTgt spid="49"/>
                                        </p:tgtEl>
                                      </p:cBhvr>
                                    </p:animEffect>
                                  </p:childTnLst>
                                </p:cTn>
                              </p:par>
                              <p:par>
                                <p:cTn id="77" presetID="26" presetClass="emph" presetSubtype="0" fill="hold" nodeType="withEffect">
                                  <p:stCondLst>
                                    <p:cond delay="0"/>
                                  </p:stCondLst>
                                  <p:childTnLst>
                                    <p:animEffect transition="out" filter="fade">
                                      <p:cBhvr>
                                        <p:cTn id="78" dur="500" tmFilter="0, 0; .2, .5; .8, .5; 1, 0"/>
                                        <p:tgtEl>
                                          <p:spTgt spid="49"/>
                                        </p:tgtEl>
                                      </p:cBhvr>
                                    </p:animEffect>
                                    <p:animScale>
                                      <p:cBhvr>
                                        <p:cTn id="79" dur="250" autoRev="1" fill="hold"/>
                                        <p:tgtEl>
                                          <p:spTgt spid="49"/>
                                        </p:tgtEl>
                                      </p:cBhvr>
                                      <p:by x="105000" y="105000"/>
                                    </p:animScale>
                                  </p:childTnLst>
                                </p:cTn>
                              </p:par>
                            </p:childTnLst>
                          </p:cTn>
                        </p:par>
                        <p:par>
                          <p:cTn id="80" fill="hold">
                            <p:stCondLst>
                              <p:cond delay="3750"/>
                            </p:stCondLst>
                            <p:childTnLst>
                              <p:par>
                                <p:cTn id="81" presetID="10" presetClass="entr" presetSubtype="0" fill="hold" nodeType="after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fade">
                                      <p:cBhvr>
                                        <p:cTn id="83" dur="500"/>
                                        <p:tgtEl>
                                          <p:spTgt spid="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42"/>
                                        </p:tgtEl>
                                      </p:cBhvr>
                                    </p:animEffect>
                                    <p:set>
                                      <p:cBhvr>
                                        <p:cTn id="88" dur="1" fill="hold">
                                          <p:stCondLst>
                                            <p:cond delay="499"/>
                                          </p:stCondLst>
                                        </p:cTn>
                                        <p:tgtEl>
                                          <p:spTgt spid="42"/>
                                        </p:tgtEl>
                                        <p:attrNameLst>
                                          <p:attrName>style.visibility</p:attrName>
                                        </p:attrNameLst>
                                      </p:cBhvr>
                                      <p:to>
                                        <p:strVal val="hidden"/>
                                      </p:to>
                                    </p:set>
                                  </p:childTnLst>
                                </p:cTn>
                              </p:par>
                              <p:par>
                                <p:cTn id="89" presetID="26" presetClass="emph" presetSubtype="0" fill="hold" grpId="1" nodeType="withEffect">
                                  <p:stCondLst>
                                    <p:cond delay="0"/>
                                  </p:stCondLst>
                                  <p:childTnLst>
                                    <p:animEffect transition="out" filter="fade">
                                      <p:cBhvr>
                                        <p:cTn id="90" dur="500" tmFilter="0, 0; .2, .5; .8, .5; 1, 0"/>
                                        <p:tgtEl>
                                          <p:spTgt spid="28"/>
                                        </p:tgtEl>
                                      </p:cBhvr>
                                    </p:animEffect>
                                    <p:animScale>
                                      <p:cBhvr>
                                        <p:cTn id="91" dur="250" autoRev="1" fill="hold"/>
                                        <p:tgtEl>
                                          <p:spTgt spid="28"/>
                                        </p:tgtEl>
                                      </p:cBhvr>
                                      <p:by x="105000" y="105000"/>
                                    </p:animScale>
                                  </p:childTnLst>
                                </p:cTn>
                              </p:par>
                            </p:childTnLst>
                          </p:cTn>
                        </p:par>
                        <p:par>
                          <p:cTn id="92" fill="hold">
                            <p:stCondLst>
                              <p:cond delay="500"/>
                            </p:stCondLst>
                            <p:childTnLst>
                              <p:par>
                                <p:cTn id="93" presetID="10" presetClass="exit" presetSubtype="0" fill="hold" grpId="2" nodeType="afterEffect">
                                  <p:stCondLst>
                                    <p:cond delay="0"/>
                                  </p:stCondLst>
                                  <p:childTnLst>
                                    <p:animEffect transition="out" filter="fade">
                                      <p:cBhvr>
                                        <p:cTn id="94" dur="1000"/>
                                        <p:tgtEl>
                                          <p:spTgt spid="28"/>
                                        </p:tgtEl>
                                      </p:cBhvr>
                                    </p:animEffect>
                                    <p:set>
                                      <p:cBhvr>
                                        <p:cTn id="95" dur="1" fill="hold">
                                          <p:stCondLst>
                                            <p:cond delay="999"/>
                                          </p:stCondLst>
                                        </p:cTn>
                                        <p:tgtEl>
                                          <p:spTgt spid="28"/>
                                        </p:tgtEl>
                                        <p:attrNameLst>
                                          <p:attrName>style.visibility</p:attrName>
                                        </p:attrNameLst>
                                      </p:cBhvr>
                                      <p:to>
                                        <p:strVal val="hidden"/>
                                      </p:to>
                                    </p:set>
                                  </p:childTnLst>
                                </p:cTn>
                              </p:par>
                            </p:childTnLst>
                          </p:cTn>
                        </p:par>
                        <p:par>
                          <p:cTn id="96" fill="hold">
                            <p:stCondLst>
                              <p:cond delay="1500"/>
                            </p:stCondLst>
                            <p:childTnLst>
                              <p:par>
                                <p:cTn id="97" presetID="37" presetClass="path" presetSubtype="0" accel="50000" decel="50000" fill="hold" grpId="1" nodeType="afterEffect">
                                  <p:stCondLst>
                                    <p:cond delay="0"/>
                                  </p:stCondLst>
                                  <p:childTnLst>
                                    <p:animMotion origin="layout" path="M -1.66667E-6 -1.85185E-6 L -0.06068 -0.12014 C -0.07331 -0.14699 -0.09219 -0.16111 -0.11211 -0.16111 C -0.13463 -0.16111 -0.15273 -0.14699 -0.16536 -0.12014 L -0.22591 -1.85185E-6 " pathEditMode="relative" rAng="0" ptsTypes="AAAAA">
                                      <p:cBhvr>
                                        <p:cTn id="98" dur="2000" fill="hold"/>
                                        <p:tgtEl>
                                          <p:spTgt spid="33"/>
                                        </p:tgtEl>
                                        <p:attrNameLst>
                                          <p:attrName>ppt_x</p:attrName>
                                          <p:attrName>ppt_y</p:attrName>
                                        </p:attrNameLst>
                                      </p:cBhvr>
                                      <p:rCtr x="-11302" y="-8056"/>
                                    </p:animMotion>
                                  </p:childTnLst>
                                </p:cTn>
                              </p:par>
                              <p:par>
                                <p:cTn id="99" presetID="1" presetClass="exit" presetSubtype="0" fill="hold" grpId="1" nodeType="withEffect">
                                  <p:stCondLst>
                                    <p:cond delay="0"/>
                                  </p:stCondLst>
                                  <p:childTnLst>
                                    <p:set>
                                      <p:cBhvr>
                                        <p:cTn id="100" dur="1" fill="hold">
                                          <p:stCondLst>
                                            <p:cond delay="0"/>
                                          </p:stCondLst>
                                        </p:cTn>
                                        <p:tgtEl>
                                          <p:spTgt spid="50"/>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49"/>
                                        </p:tgtEl>
                                        <p:attrNameLst>
                                          <p:attrName>style.visibility</p:attrName>
                                        </p:attrNameLst>
                                      </p:cBhvr>
                                      <p:to>
                                        <p:strVal val="hidden"/>
                                      </p:to>
                                    </p:set>
                                  </p:childTnLst>
                                </p:cTn>
                              </p:par>
                              <p:par>
                                <p:cTn id="103" presetID="42" presetClass="path" presetSubtype="0" accel="50000" decel="50000" fill="hold" grpId="1" nodeType="withEffect">
                                  <p:stCondLst>
                                    <p:cond delay="0"/>
                                  </p:stCondLst>
                                  <p:childTnLst>
                                    <p:animMotion origin="layout" path="M -1.66667E-6 -1.85185E-6 L -0.03737 -1.85185E-6 " pathEditMode="relative" rAng="0" ptsTypes="AA">
                                      <p:cBhvr>
                                        <p:cTn id="104" dur="2000" fill="hold"/>
                                        <p:tgtEl>
                                          <p:spTgt spid="22"/>
                                        </p:tgtEl>
                                        <p:attrNameLst>
                                          <p:attrName>ppt_x</p:attrName>
                                          <p:attrName>ppt_y</p:attrName>
                                        </p:attrNameLst>
                                      </p:cBhvr>
                                      <p:rCtr x="-1875" y="0"/>
                                    </p:animMotion>
                                  </p:childTnLst>
                                </p:cTn>
                              </p:par>
                              <p:par>
                                <p:cTn id="105" presetID="42" presetClass="path" presetSubtype="0" accel="50000" decel="50000" fill="hold" grpId="1" nodeType="withEffect">
                                  <p:stCondLst>
                                    <p:cond delay="0"/>
                                  </p:stCondLst>
                                  <p:childTnLst>
                                    <p:animMotion origin="layout" path="M -1.66667E-6 -1.85185E-6 L -0.0375 -1.85185E-6 " pathEditMode="relative" rAng="0" ptsTypes="AA">
                                      <p:cBhvr>
                                        <p:cTn id="106" dur="2000" fill="hold"/>
                                        <p:tgtEl>
                                          <p:spTgt spid="23"/>
                                        </p:tgtEl>
                                        <p:attrNameLst>
                                          <p:attrName>ppt_x</p:attrName>
                                          <p:attrName>ppt_y</p:attrName>
                                        </p:attrNameLst>
                                      </p:cBhvr>
                                      <p:rCtr x="-1875" y="0"/>
                                    </p:animMotion>
                                  </p:childTnLst>
                                </p:cTn>
                              </p:par>
                              <p:par>
                                <p:cTn id="107" presetID="42" presetClass="path" presetSubtype="0" accel="50000" decel="50000" fill="hold" grpId="1" nodeType="withEffect">
                                  <p:stCondLst>
                                    <p:cond delay="0"/>
                                  </p:stCondLst>
                                  <p:childTnLst>
                                    <p:animMotion origin="layout" path="M 1.11022E-16 -1.85185E-6 L -0.03646 -1.85185E-6 " pathEditMode="relative" rAng="0" ptsTypes="AA">
                                      <p:cBhvr>
                                        <p:cTn id="108" dur="2000" fill="hold"/>
                                        <p:tgtEl>
                                          <p:spTgt spid="35"/>
                                        </p:tgtEl>
                                        <p:attrNameLst>
                                          <p:attrName>ppt_x</p:attrName>
                                          <p:attrName>ppt_y</p:attrName>
                                        </p:attrNameLst>
                                      </p:cBhvr>
                                      <p:rCtr x="-1823" y="0"/>
                                    </p:animMotion>
                                  </p:childTnLst>
                                </p:cTn>
                              </p:par>
                              <p:par>
                                <p:cTn id="109" presetID="10" presetClass="exit" presetSubtype="0" fill="hold" grpId="1" nodeType="withEffect">
                                  <p:stCondLst>
                                    <p:cond delay="0"/>
                                  </p:stCondLst>
                                  <p:childTnLst>
                                    <p:animEffect transition="out" filter="fade">
                                      <p:cBhvr>
                                        <p:cTn id="110" dur="500"/>
                                        <p:tgtEl>
                                          <p:spTgt spid="26"/>
                                        </p:tgtEl>
                                      </p:cBhvr>
                                    </p:animEffect>
                                    <p:set>
                                      <p:cBhvr>
                                        <p:cTn id="111" dur="1" fill="hold">
                                          <p:stCondLst>
                                            <p:cond delay="499"/>
                                          </p:stCondLst>
                                        </p:cTn>
                                        <p:tgtEl>
                                          <p:spTgt spid="26"/>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27"/>
                                        </p:tgtEl>
                                      </p:cBhvr>
                                    </p:animEffect>
                                    <p:set>
                                      <p:cBhvr>
                                        <p:cTn id="114" dur="1" fill="hold">
                                          <p:stCondLst>
                                            <p:cond delay="499"/>
                                          </p:stCondLst>
                                        </p:cTn>
                                        <p:tgtEl>
                                          <p:spTgt spid="27"/>
                                        </p:tgtEl>
                                        <p:attrNameLst>
                                          <p:attrName>style.visibility</p:attrName>
                                        </p:attrNameLst>
                                      </p:cBhvr>
                                      <p:to>
                                        <p:strVal val="hidden"/>
                                      </p:to>
                                    </p:set>
                                  </p:childTnLst>
                                </p:cTn>
                              </p:par>
                            </p:childTnLst>
                          </p:cTn>
                        </p:par>
                        <p:par>
                          <p:cTn id="115" fill="hold">
                            <p:stCondLst>
                              <p:cond delay="3500"/>
                            </p:stCondLst>
                            <p:childTnLst>
                              <p:par>
                                <p:cTn id="116" presetID="1" presetClass="entr" presetSubtype="0" fill="hold" grpId="0" nodeType="afterEffect">
                                  <p:stCondLst>
                                    <p:cond delay="0"/>
                                  </p:stCondLst>
                                  <p:childTnLst>
                                    <p:set>
                                      <p:cBhvr>
                                        <p:cTn id="117" dur="1" fill="hold">
                                          <p:stCondLst>
                                            <p:cond delay="0"/>
                                          </p:stCondLst>
                                        </p:cTn>
                                        <p:tgtEl>
                                          <p:spTgt spid="52"/>
                                        </p:tgtEl>
                                        <p:attrNameLst>
                                          <p:attrName>style.visibility</p:attrName>
                                        </p:attrNameLst>
                                      </p:cBhvr>
                                      <p:to>
                                        <p:strVal val="visible"/>
                                      </p:to>
                                    </p:set>
                                  </p:childTnLst>
                                </p:cTn>
                              </p:par>
                            </p:childTnLst>
                          </p:cTn>
                        </p:par>
                        <p:par>
                          <p:cTn id="118" fill="hold">
                            <p:stCondLst>
                              <p:cond delay="3500"/>
                            </p:stCondLst>
                            <p:childTnLst>
                              <p:par>
                                <p:cTn id="119" presetID="1" presetClass="entr" presetSubtype="0" fill="hold" nodeType="afterEffect">
                                  <p:stCondLst>
                                    <p:cond delay="0"/>
                                  </p:stCondLst>
                                  <p:childTnLst>
                                    <p:set>
                                      <p:cBhvr>
                                        <p:cTn id="120" dur="1" fill="hold">
                                          <p:stCondLst>
                                            <p:cond delay="0"/>
                                          </p:stCondLst>
                                        </p:cTn>
                                        <p:tgtEl>
                                          <p:spTgt spid="51"/>
                                        </p:tgtEl>
                                        <p:attrNameLst>
                                          <p:attrName>style.visibility</p:attrName>
                                        </p:attrNameLst>
                                      </p:cBhvr>
                                      <p:to>
                                        <p:strVal val="visible"/>
                                      </p:to>
                                    </p:set>
                                  </p:childTnLst>
                                </p:cTn>
                              </p:par>
                            </p:childTnLst>
                          </p:cTn>
                        </p:par>
                        <p:par>
                          <p:cTn id="121" fill="hold">
                            <p:stCondLst>
                              <p:cond delay="3500"/>
                            </p:stCondLst>
                            <p:childTnLst>
                              <p:par>
                                <p:cTn id="122" presetID="1" presetClass="entr" presetSubtype="0" fill="hold" grpId="0" nodeType="afterEffect">
                                  <p:stCondLst>
                                    <p:cond delay="0"/>
                                  </p:stCondLst>
                                  <p:childTnLst>
                                    <p:set>
                                      <p:cBhvr>
                                        <p:cTn id="123" dur="1" fill="hold">
                                          <p:stCondLst>
                                            <p:cond delay="0"/>
                                          </p:stCondLst>
                                        </p:cTn>
                                        <p:tgtEl>
                                          <p:spTgt spid="45"/>
                                        </p:tgtEl>
                                        <p:attrNameLst>
                                          <p:attrName>style.visibility</p:attrName>
                                        </p:attrNameLst>
                                      </p:cBhvr>
                                      <p:to>
                                        <p:strVal val="visible"/>
                                      </p:to>
                                    </p:set>
                                  </p:childTnLst>
                                </p:cTn>
                              </p:par>
                            </p:childTnLst>
                          </p:cTn>
                        </p:par>
                        <p:par>
                          <p:cTn id="124" fill="hold">
                            <p:stCondLst>
                              <p:cond delay="3500"/>
                            </p:stCondLst>
                            <p:childTnLst>
                              <p:par>
                                <p:cTn id="125" presetID="1" presetClass="entr" presetSubtype="0" fill="hold" grpId="0" nodeType="afterEffect">
                                  <p:stCondLst>
                                    <p:cond delay="0"/>
                                  </p:stCondLst>
                                  <p:childTnLst>
                                    <p:set>
                                      <p:cBhvr>
                                        <p:cTn id="126" dur="1" fill="hold">
                                          <p:stCondLst>
                                            <p:cond delay="0"/>
                                          </p:stCondLst>
                                        </p:cTn>
                                        <p:tgtEl>
                                          <p:spTgt spid="46"/>
                                        </p:tgtEl>
                                        <p:attrNameLst>
                                          <p:attrName>style.visibility</p:attrName>
                                        </p:attrNameLst>
                                      </p:cBhvr>
                                      <p:to>
                                        <p:strVal val="visible"/>
                                      </p:to>
                                    </p:set>
                                  </p:childTnLst>
                                </p:cTn>
                              </p:par>
                            </p:childTnLst>
                          </p:cTn>
                        </p:par>
                        <p:par>
                          <p:cTn id="127" fill="hold">
                            <p:stCondLst>
                              <p:cond delay="3500"/>
                            </p:stCondLst>
                            <p:childTnLst>
                              <p:par>
                                <p:cTn id="128" presetID="1" presetClass="entr" presetSubtype="0" fill="hold" grpId="0" nodeType="afterEffect">
                                  <p:stCondLst>
                                    <p:cond delay="0"/>
                                  </p:stCondLst>
                                  <p:childTnLst>
                                    <p:set>
                                      <p:cBhvr>
                                        <p:cTn id="129" dur="1" fill="hold">
                                          <p:stCondLst>
                                            <p:cond delay="0"/>
                                          </p:stCondLst>
                                        </p:cTn>
                                        <p:tgtEl>
                                          <p:spTgt spid="43"/>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26" presetClass="emph" presetSubtype="0" fill="hold" grpId="1" nodeType="clickEffect">
                                  <p:stCondLst>
                                    <p:cond delay="0"/>
                                  </p:stCondLst>
                                  <p:childTnLst>
                                    <p:animEffect transition="out" filter="fade">
                                      <p:cBhvr>
                                        <p:cTn id="133" dur="500" tmFilter="0, 0; .2, .5; .8, .5; 1, 0"/>
                                        <p:tgtEl>
                                          <p:spTgt spid="30"/>
                                        </p:tgtEl>
                                      </p:cBhvr>
                                    </p:animEffect>
                                    <p:animScale>
                                      <p:cBhvr>
                                        <p:cTn id="134" dur="250" autoRev="1" fill="hold"/>
                                        <p:tgtEl>
                                          <p:spTgt spid="30"/>
                                        </p:tgtEl>
                                      </p:cBhvr>
                                      <p:by x="105000" y="105000"/>
                                    </p:animScale>
                                  </p:childTnLst>
                                </p:cTn>
                              </p:par>
                            </p:childTnLst>
                          </p:cTn>
                        </p:par>
                        <p:par>
                          <p:cTn id="135" fill="hold">
                            <p:stCondLst>
                              <p:cond delay="500"/>
                            </p:stCondLst>
                            <p:childTnLst>
                              <p:par>
                                <p:cTn id="136" presetID="10" presetClass="exit" presetSubtype="0" fill="hold" grpId="2" nodeType="afterEffect">
                                  <p:stCondLst>
                                    <p:cond delay="0"/>
                                  </p:stCondLst>
                                  <p:childTnLst>
                                    <p:animEffect transition="out" filter="fade">
                                      <p:cBhvr>
                                        <p:cTn id="137" dur="1000"/>
                                        <p:tgtEl>
                                          <p:spTgt spid="30"/>
                                        </p:tgtEl>
                                      </p:cBhvr>
                                    </p:animEffect>
                                    <p:set>
                                      <p:cBhvr>
                                        <p:cTn id="138" dur="1" fill="hold">
                                          <p:stCondLst>
                                            <p:cond delay="999"/>
                                          </p:stCondLst>
                                        </p:cTn>
                                        <p:tgtEl>
                                          <p:spTgt spid="30"/>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36"/>
                                        </p:tgtEl>
                                        <p:attrNameLst>
                                          <p:attrName>style.visibility</p:attrName>
                                        </p:attrNameLst>
                                      </p:cBhvr>
                                      <p:to>
                                        <p:strVal val="visible"/>
                                      </p:to>
                                    </p:set>
                                  </p:childTnLst>
                                </p:cTn>
                              </p:par>
                              <p:par>
                                <p:cTn id="141" presetID="37" presetClass="path" presetSubtype="0" accel="50000" decel="50000" fill="hold" grpId="1" nodeType="withEffect">
                                  <p:stCondLst>
                                    <p:cond delay="0"/>
                                  </p:stCondLst>
                                  <p:childTnLst>
                                    <p:animMotion origin="layout" path="M 0.00052 -1.85185E-6 L -0.03984 -0.11921 C -0.04844 -0.14629 -0.06081 -0.16088 -0.07409 -0.16088 C -0.08906 -0.16088 -0.10091 -0.14629 -0.1095 -0.11921 L -0.14948 -1.85185E-6 " pathEditMode="relative" rAng="0" ptsTypes="AAAAA">
                                      <p:cBhvr>
                                        <p:cTn id="142" dur="2000" fill="hold"/>
                                        <p:tgtEl>
                                          <p:spTgt spid="36"/>
                                        </p:tgtEl>
                                        <p:attrNameLst>
                                          <p:attrName>ppt_x</p:attrName>
                                          <p:attrName>ppt_y</p:attrName>
                                        </p:attrNameLst>
                                      </p:cBhvr>
                                      <p:rCtr x="-7500" y="-8056"/>
                                    </p:animMotion>
                                  </p:childTnLst>
                                </p:cTn>
                              </p:par>
                              <p:par>
                                <p:cTn id="143" presetID="1" presetClass="exit" presetSubtype="0" fill="hold" grpId="2" nodeType="withEffect">
                                  <p:stCondLst>
                                    <p:cond delay="0"/>
                                  </p:stCondLst>
                                  <p:childTnLst>
                                    <p:set>
                                      <p:cBhvr>
                                        <p:cTn id="144" dur="1" fill="hold">
                                          <p:stCondLst>
                                            <p:cond delay="0"/>
                                          </p:stCondLst>
                                        </p:cTn>
                                        <p:tgtEl>
                                          <p:spTgt spid="22"/>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45"/>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46"/>
                                        </p:tgtEl>
                                        <p:attrNameLst>
                                          <p:attrName>style.visibility</p:attrName>
                                        </p:attrNameLst>
                                      </p:cBhvr>
                                      <p:to>
                                        <p:strVal val="hidden"/>
                                      </p:to>
                                    </p:set>
                                  </p:childTnLst>
                                </p:cTn>
                              </p:par>
                            </p:childTnLst>
                          </p:cTn>
                        </p:par>
                        <p:par>
                          <p:cTn id="149" fill="hold">
                            <p:stCondLst>
                              <p:cond delay="2500"/>
                            </p:stCondLst>
                            <p:childTnLst>
                              <p:par>
                                <p:cTn id="150" presetID="1" presetClass="exit" presetSubtype="0" fill="hold" grpId="1" nodeType="afterEffect">
                                  <p:stCondLst>
                                    <p:cond delay="0"/>
                                  </p:stCondLst>
                                  <p:childTnLst>
                                    <p:set>
                                      <p:cBhvr>
                                        <p:cTn id="151" dur="1" fill="hold">
                                          <p:stCondLst>
                                            <p:cond delay="0"/>
                                          </p:stCondLst>
                                        </p:cTn>
                                        <p:tgtEl>
                                          <p:spTgt spid="52"/>
                                        </p:tgtEl>
                                        <p:attrNameLst>
                                          <p:attrName>style.visibility</p:attrName>
                                        </p:attrNameLst>
                                      </p:cBhvr>
                                      <p:to>
                                        <p:strVal val="hidden"/>
                                      </p:to>
                                    </p:set>
                                  </p:childTnLst>
                                </p:cTn>
                              </p:par>
                            </p:childTnLst>
                          </p:cTn>
                        </p:par>
                        <p:par>
                          <p:cTn id="152" fill="hold">
                            <p:stCondLst>
                              <p:cond delay="2500"/>
                            </p:stCondLst>
                            <p:childTnLst>
                              <p:par>
                                <p:cTn id="153" presetID="1" presetClass="exit" presetSubtype="0" fill="hold" nodeType="afterEffect">
                                  <p:stCondLst>
                                    <p:cond delay="0"/>
                                  </p:stCondLst>
                                  <p:childTnLst>
                                    <p:set>
                                      <p:cBhvr>
                                        <p:cTn id="154" dur="1" fill="hold">
                                          <p:stCondLst>
                                            <p:cond delay="0"/>
                                          </p:stCondLst>
                                        </p:cTn>
                                        <p:tgtEl>
                                          <p:spTgt spid="51"/>
                                        </p:tgtEl>
                                        <p:attrNameLst>
                                          <p:attrName>style.visibility</p:attrName>
                                        </p:attrNameLst>
                                      </p:cBhvr>
                                      <p:to>
                                        <p:strVal val="hidden"/>
                                      </p:to>
                                    </p:set>
                                  </p:childTnLst>
                                </p:cTn>
                              </p:par>
                            </p:childTnLst>
                          </p:cTn>
                        </p:par>
                        <p:par>
                          <p:cTn id="155" fill="hold">
                            <p:stCondLst>
                              <p:cond delay="2500"/>
                            </p:stCondLst>
                            <p:childTnLst>
                              <p:par>
                                <p:cTn id="156" presetID="1" presetClass="entr" presetSubtype="0" fill="hold" grpId="0" nodeType="afterEffect">
                                  <p:stCondLst>
                                    <p:cond delay="0"/>
                                  </p:stCondLst>
                                  <p:childTnLst>
                                    <p:set>
                                      <p:cBhvr>
                                        <p:cTn id="157" dur="1" fill="hold">
                                          <p:stCondLst>
                                            <p:cond delay="0"/>
                                          </p:stCondLst>
                                        </p:cTn>
                                        <p:tgtEl>
                                          <p:spTgt spid="38"/>
                                        </p:tgtEl>
                                        <p:attrNameLst>
                                          <p:attrName>style.visibility</p:attrName>
                                        </p:attrNameLst>
                                      </p:cBhvr>
                                      <p:to>
                                        <p:strVal val="visible"/>
                                      </p:to>
                                    </p:set>
                                  </p:childTnLst>
                                </p:cTn>
                              </p:par>
                            </p:childTnLst>
                          </p:cTn>
                        </p:par>
                        <p:par>
                          <p:cTn id="158" fill="hold">
                            <p:stCondLst>
                              <p:cond delay="2500"/>
                            </p:stCondLst>
                            <p:childTnLst>
                              <p:par>
                                <p:cTn id="159" presetID="1" presetClass="entr" presetSubtype="0" fill="hold" grpId="0" nodeType="afterEffect">
                                  <p:stCondLst>
                                    <p:cond delay="0"/>
                                  </p:stCondLst>
                                  <p:childTnLst>
                                    <p:set>
                                      <p:cBhvr>
                                        <p:cTn id="160" dur="1" fill="hold">
                                          <p:stCondLst>
                                            <p:cond delay="0"/>
                                          </p:stCondLst>
                                        </p:cTn>
                                        <p:tgtEl>
                                          <p:spTgt spid="37"/>
                                        </p:tgtEl>
                                        <p:attrNameLst>
                                          <p:attrName>style.visibility</p:attrName>
                                        </p:attrNameLst>
                                      </p:cBhvr>
                                      <p:to>
                                        <p:strVal val="visible"/>
                                      </p:to>
                                    </p:set>
                                  </p:childTnLst>
                                </p:cTn>
                              </p:par>
                            </p:childTnLst>
                          </p:cTn>
                        </p:par>
                        <p:par>
                          <p:cTn id="161" fill="hold">
                            <p:stCondLst>
                              <p:cond delay="2500"/>
                            </p:stCondLst>
                            <p:childTnLst>
                              <p:par>
                                <p:cTn id="162" presetID="1" presetClass="exit" presetSubtype="0" fill="hold" grpId="2" nodeType="afterEffect">
                                  <p:stCondLst>
                                    <p:cond delay="0"/>
                                  </p:stCondLst>
                                  <p:childTnLst>
                                    <p:set>
                                      <p:cBhvr>
                                        <p:cTn id="163" dur="1" fill="hold">
                                          <p:stCondLst>
                                            <p:cond delay="0"/>
                                          </p:stCondLst>
                                        </p:cTn>
                                        <p:tgtEl>
                                          <p:spTgt spid="23"/>
                                        </p:tgtEl>
                                        <p:attrNameLst>
                                          <p:attrName>style.visibility</p:attrName>
                                        </p:attrNameLst>
                                      </p:cBhvr>
                                      <p:to>
                                        <p:strVal val="hidden"/>
                                      </p:to>
                                    </p:set>
                                  </p:childTnLst>
                                </p:cTn>
                              </p:par>
                            </p:childTnLst>
                          </p:cTn>
                        </p:par>
                        <p:par>
                          <p:cTn id="164" fill="hold">
                            <p:stCondLst>
                              <p:cond delay="2500"/>
                            </p:stCondLst>
                            <p:childTnLst>
                              <p:par>
                                <p:cTn id="165" presetID="1" presetClass="exit" presetSubtype="0" fill="hold" grpId="2" nodeType="afterEffect">
                                  <p:stCondLst>
                                    <p:cond delay="0"/>
                                  </p:stCondLst>
                                  <p:childTnLst>
                                    <p:set>
                                      <p:cBhvr>
                                        <p:cTn id="166" dur="1" fill="hold">
                                          <p:stCondLst>
                                            <p:cond delay="0"/>
                                          </p:stCondLst>
                                        </p:cTn>
                                        <p:tgtEl>
                                          <p:spTgt spid="35"/>
                                        </p:tgtEl>
                                        <p:attrNameLst>
                                          <p:attrName>style.visibility</p:attrName>
                                        </p:attrNameLst>
                                      </p:cBhvr>
                                      <p:to>
                                        <p:strVal val="hidden"/>
                                      </p:to>
                                    </p:set>
                                  </p:childTnLst>
                                </p:cTn>
                              </p:par>
                              <p:par>
                                <p:cTn id="167" presetID="1" presetClass="entr" presetSubtype="0" fill="hold" grpId="0" nodeType="withEffect">
                                  <p:stCondLst>
                                    <p:cond delay="0"/>
                                  </p:stCondLst>
                                  <p:childTnLst>
                                    <p:set>
                                      <p:cBhvr>
                                        <p:cTn id="168" dur="1" fill="hold">
                                          <p:stCondLst>
                                            <p:cond delay="0"/>
                                          </p:stCondLst>
                                        </p:cTn>
                                        <p:tgtEl>
                                          <p:spTgt spid="44"/>
                                        </p:tgtEl>
                                        <p:attrNameLst>
                                          <p:attrName>style.visibility</p:attrName>
                                        </p:attrNameLst>
                                      </p:cBhvr>
                                      <p:to>
                                        <p:strVal val="visible"/>
                                      </p:to>
                                    </p:set>
                                  </p:childTnLst>
                                </p:cTn>
                              </p:par>
                            </p:childTnLst>
                          </p:cTn>
                        </p:par>
                        <p:par>
                          <p:cTn id="169" fill="hold">
                            <p:stCondLst>
                              <p:cond delay="2500"/>
                            </p:stCondLst>
                            <p:childTnLst>
                              <p:par>
                                <p:cTn id="170" presetID="1" presetClass="entr" presetSubtype="0" fill="hold" grpId="0" nodeType="afterEffect">
                                  <p:stCondLst>
                                    <p:cond delay="0"/>
                                  </p:stCondLst>
                                  <p:childTnLst>
                                    <p:set>
                                      <p:cBhvr>
                                        <p:cTn id="171" dur="1" fill="hold">
                                          <p:stCondLst>
                                            <p:cond delay="0"/>
                                          </p:stCondLst>
                                        </p:cTn>
                                        <p:tgtEl>
                                          <p:spTgt spid="48"/>
                                        </p:tgtEl>
                                        <p:attrNameLst>
                                          <p:attrName>style.visibility</p:attrName>
                                        </p:attrNameLst>
                                      </p:cBhvr>
                                      <p:to>
                                        <p:strVal val="visible"/>
                                      </p:to>
                                    </p:set>
                                  </p:childTnLst>
                                </p:cTn>
                              </p:par>
                            </p:childTnLst>
                          </p:cTn>
                        </p:par>
                        <p:par>
                          <p:cTn id="172" fill="hold">
                            <p:stCondLst>
                              <p:cond delay="2500"/>
                            </p:stCondLst>
                            <p:childTnLst>
                              <p:par>
                                <p:cTn id="173" presetID="1" presetClass="entr" presetSubtype="0" fill="hold" grpId="0" nodeType="afterEffect">
                                  <p:stCondLst>
                                    <p:cond delay="0"/>
                                  </p:stCondLst>
                                  <p:childTnLst>
                                    <p:set>
                                      <p:cBhvr>
                                        <p:cTn id="174" dur="1" fill="hold">
                                          <p:stCondLst>
                                            <p:cond delay="0"/>
                                          </p:stCondLst>
                                        </p:cTn>
                                        <p:tgtEl>
                                          <p:spTgt spid="47"/>
                                        </p:tgtEl>
                                        <p:attrNameLst>
                                          <p:attrName>style.visibility</p:attrName>
                                        </p:attrNameLst>
                                      </p:cBhvr>
                                      <p:to>
                                        <p:strVal val="visible"/>
                                      </p:to>
                                    </p:set>
                                  </p:childTnLst>
                                </p:cTn>
                              </p:par>
                            </p:childTnLst>
                          </p:cTn>
                        </p:par>
                        <p:par>
                          <p:cTn id="175" fill="hold">
                            <p:stCondLst>
                              <p:cond delay="2500"/>
                            </p:stCondLst>
                            <p:childTnLst>
                              <p:par>
                                <p:cTn id="176" presetID="10" presetClass="entr" presetSubtype="0" fill="hold" grpId="0" nodeType="afterEffect">
                                  <p:stCondLst>
                                    <p:cond delay="0"/>
                                  </p:stCondLst>
                                  <p:childTnLst>
                                    <p:set>
                                      <p:cBhvr>
                                        <p:cTn id="177" dur="1" fill="hold">
                                          <p:stCondLst>
                                            <p:cond delay="0"/>
                                          </p:stCondLst>
                                        </p:cTn>
                                        <p:tgtEl>
                                          <p:spTgt spid="54"/>
                                        </p:tgtEl>
                                        <p:attrNameLst>
                                          <p:attrName>style.visibility</p:attrName>
                                        </p:attrNameLst>
                                      </p:cBhvr>
                                      <p:to>
                                        <p:strVal val="visible"/>
                                      </p:to>
                                    </p:set>
                                    <p:animEffect transition="in" filter="fade">
                                      <p:cBhvr>
                                        <p:cTn id="178" dur="1000"/>
                                        <p:tgtEl>
                                          <p:spTgt spid="54"/>
                                        </p:tgtEl>
                                      </p:cBhvr>
                                    </p:animEffect>
                                  </p:childTnLst>
                                </p:cTn>
                              </p:par>
                              <p:par>
                                <p:cTn id="179" presetID="10" presetClass="entr" presetSubtype="0" fill="hold" nodeType="withEffect">
                                  <p:stCondLst>
                                    <p:cond delay="0"/>
                                  </p:stCondLst>
                                  <p:childTnLst>
                                    <p:set>
                                      <p:cBhvr>
                                        <p:cTn id="180" dur="1" fill="hold">
                                          <p:stCondLst>
                                            <p:cond delay="0"/>
                                          </p:stCondLst>
                                        </p:cTn>
                                        <p:tgtEl>
                                          <p:spTgt spid="53"/>
                                        </p:tgtEl>
                                        <p:attrNameLst>
                                          <p:attrName>style.visibility</p:attrName>
                                        </p:attrNameLst>
                                      </p:cBhvr>
                                      <p:to>
                                        <p:strVal val="visible"/>
                                      </p:to>
                                    </p:set>
                                    <p:animEffect transition="in" filter="fade">
                                      <p:cBhvr>
                                        <p:cTn id="181"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2" grpId="1" animBg="1"/>
      <p:bldP spid="22" grpId="2" animBg="1"/>
      <p:bldP spid="23" grpId="0" animBg="1"/>
      <p:bldP spid="23" grpId="1" animBg="1"/>
      <p:bldP spid="23" grpId="2" animBg="1"/>
      <p:bldP spid="24" grpId="0" animBg="1"/>
      <p:bldP spid="25" grpId="0"/>
      <p:bldP spid="26" grpId="0" animBg="1"/>
      <p:bldP spid="26" grpId="1" animBg="1"/>
      <p:bldP spid="27" grpId="0"/>
      <p:bldP spid="27" grpId="1"/>
      <p:bldP spid="28" grpId="0" animBg="1"/>
      <p:bldP spid="28" grpId="1" animBg="1"/>
      <p:bldP spid="28" grpId="2" animBg="1"/>
      <p:bldP spid="29" grpId="0" animBg="1"/>
      <p:bldP spid="30" grpId="0" animBg="1"/>
      <p:bldP spid="30" grpId="1" animBg="1"/>
      <p:bldP spid="30" grpId="2" animBg="1"/>
      <p:bldP spid="31" grpId="0" animBg="1"/>
      <p:bldP spid="32" grpId="0" animBg="1"/>
      <p:bldP spid="33" grpId="0" animBg="1"/>
      <p:bldP spid="33" grpId="1" animBg="1"/>
      <p:bldP spid="34" grpId="0" animBg="1"/>
      <p:bldP spid="35" grpId="0" animBg="1"/>
      <p:bldP spid="35" grpId="1" animBg="1"/>
      <p:bldP spid="35" grpId="2" animBg="1"/>
      <p:bldP spid="36" grpId="0" animBg="1"/>
      <p:bldP spid="36" grpId="1" animBg="1"/>
      <p:bldP spid="37" grpId="0" animBg="1"/>
      <p:bldP spid="38" grpId="0" animBg="1"/>
      <p:bldP spid="42" grpId="0" animBg="1"/>
      <p:bldP spid="42" grpId="1" animBg="1"/>
      <p:bldP spid="43" grpId="0" animBg="1"/>
      <p:bldP spid="44" grpId="0" animBg="1"/>
      <p:bldP spid="45" grpId="0" animBg="1"/>
      <p:bldP spid="45" grpId="1" animBg="1"/>
      <p:bldP spid="46" grpId="0"/>
      <p:bldP spid="46" grpId="1"/>
      <p:bldP spid="47" grpId="0" animBg="1"/>
      <p:bldP spid="48" grpId="0"/>
      <p:bldP spid="50" grpId="0"/>
      <p:bldP spid="50" grpId="1"/>
      <p:bldP spid="52" grpId="0"/>
      <p:bldP spid="52" grpId="1"/>
      <p:bldP spid="5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F01005B-0E12-47D6-A3B8-62E291F8191A}"/>
              </a:ext>
            </a:extLst>
          </p:cNvPr>
          <p:cNvSpPr txBox="1">
            <a:spLocks/>
          </p:cNvSpPr>
          <p:nvPr/>
        </p:nvSpPr>
        <p:spPr>
          <a:xfrm>
            <a:off x="970694" y="3457394"/>
            <a:ext cx="4417942" cy="196977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Workload isolation takes management to the next level</a:t>
            </a:r>
            <a:br>
              <a:rPr kumimoji="0" lang="en-US" sz="32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br>
            <a:endParaRPr kumimoji="0" lang="en-US" sz="3200" b="0" i="0" u="none" strike="noStrike" kern="1200" cap="none" spc="-50" normalizeH="0" baseline="0" noProof="0" dirty="0">
              <a:ln w="3175">
                <a:noFill/>
              </a:ln>
              <a:solidFill>
                <a:schemeClr val="bg1"/>
              </a:solidFill>
              <a:effectLst/>
              <a:uLnTx/>
              <a:uFillTx/>
              <a:latin typeface="Segoe UI Semibold"/>
              <a:ea typeface="+mn-ea"/>
              <a:cs typeface="Segoe UI" pitchFamily="34" charset="0"/>
            </a:endParaRPr>
          </a:p>
        </p:txBody>
      </p:sp>
      <p:sp>
        <p:nvSpPr>
          <p:cNvPr id="56" name="Rectangle 55">
            <a:extLst>
              <a:ext uri="{FF2B5EF4-FFF2-40B4-BE49-F238E27FC236}">
                <a16:creationId xmlns:a16="http://schemas.microsoft.com/office/drawing/2014/main" id="{C416AA32-0B4F-4DF3-9D6E-077CA245D89E}"/>
              </a:ext>
            </a:extLst>
          </p:cNvPr>
          <p:cNvSpPr/>
          <p:nvPr/>
        </p:nvSpPr>
        <p:spPr>
          <a:xfrm>
            <a:off x="6740897" y="1588208"/>
            <a:ext cx="3882394" cy="615553"/>
          </a:xfrm>
          <a:prstGeom prst="rect">
            <a:avLst/>
          </a:prstGeom>
          <a:noFill/>
          <a:ln w="10795" cap="flat" cmpd="sng" algn="ctr">
            <a:noFill/>
            <a:prstDash val="solid"/>
          </a:ln>
          <a:effectLst/>
        </p:spPr>
        <p:txBody>
          <a:bodyPr wrap="square" lIns="45720" tIns="45720" rIns="4572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Intra Cluster Workload Isolation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(Scale In)</a:t>
            </a:r>
          </a:p>
        </p:txBody>
      </p:sp>
      <p:grpSp>
        <p:nvGrpSpPr>
          <p:cNvPr id="14" name="Group 13">
            <a:extLst>
              <a:ext uri="{FF2B5EF4-FFF2-40B4-BE49-F238E27FC236}">
                <a16:creationId xmlns:a16="http://schemas.microsoft.com/office/drawing/2014/main" id="{E85CCB56-B8D7-6D45-81BC-1929F5AE93F9}"/>
              </a:ext>
            </a:extLst>
          </p:cNvPr>
          <p:cNvGrpSpPr/>
          <p:nvPr/>
        </p:nvGrpSpPr>
        <p:grpSpPr>
          <a:xfrm>
            <a:off x="6784959" y="2338353"/>
            <a:ext cx="4818778" cy="2002614"/>
            <a:chOff x="4941888" y="1568576"/>
            <a:chExt cx="5967955" cy="2480195"/>
          </a:xfrm>
        </p:grpSpPr>
        <p:sp>
          <p:nvSpPr>
            <p:cNvPr id="58" name="Rectangle 57">
              <a:extLst>
                <a:ext uri="{FF2B5EF4-FFF2-40B4-BE49-F238E27FC236}">
                  <a16:creationId xmlns:a16="http://schemas.microsoft.com/office/drawing/2014/main" id="{CE6C1929-5509-4292-A413-5200F6C317BB}"/>
                </a:ext>
              </a:extLst>
            </p:cNvPr>
            <p:cNvSpPr/>
            <p:nvPr/>
          </p:nvSpPr>
          <p:spPr bwMode="auto">
            <a:xfrm>
              <a:off x="4941888" y="3056694"/>
              <a:ext cx="5967955" cy="99207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91440" tIns="109728"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78D4"/>
                  </a:solidFill>
                  <a:effectLst/>
                  <a:uLnTx/>
                  <a:uFillTx/>
                  <a:latin typeface="Segoe UI Semibold"/>
                  <a:ea typeface="+mn-ea"/>
                  <a:cs typeface="Segoe UI" pitchFamily="34" charset="0"/>
                </a:rPr>
                <a:t>Marketing</a:t>
              </a:r>
            </a:p>
          </p:txBody>
        </p:sp>
        <p:sp>
          <p:nvSpPr>
            <p:cNvPr id="59" name="Rectangle 58">
              <a:extLst>
                <a:ext uri="{FF2B5EF4-FFF2-40B4-BE49-F238E27FC236}">
                  <a16:creationId xmlns:a16="http://schemas.microsoft.com/office/drawing/2014/main" id="{3B854166-07D2-474E-911A-3B82AA8A93E6}"/>
                </a:ext>
              </a:extLst>
            </p:cNvPr>
            <p:cNvSpPr/>
            <p:nvPr/>
          </p:nvSpPr>
          <p:spPr bwMode="auto">
            <a:xfrm>
              <a:off x="4941888" y="1568576"/>
              <a:ext cx="5967955" cy="148811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40" tIns="109728"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Sales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grpSp>
        <p:nvGrpSpPr>
          <p:cNvPr id="5" name="Group 4">
            <a:extLst>
              <a:ext uri="{FF2B5EF4-FFF2-40B4-BE49-F238E27FC236}">
                <a16:creationId xmlns:a16="http://schemas.microsoft.com/office/drawing/2014/main" id="{4585D8A1-D925-6C4F-8189-6D6AFE766352}"/>
              </a:ext>
            </a:extLst>
          </p:cNvPr>
          <p:cNvGrpSpPr/>
          <p:nvPr/>
        </p:nvGrpSpPr>
        <p:grpSpPr>
          <a:xfrm>
            <a:off x="6859808" y="3982290"/>
            <a:ext cx="1150177" cy="290463"/>
            <a:chOff x="5016738" y="2927139"/>
            <a:chExt cx="1150177" cy="290463"/>
          </a:xfrm>
        </p:grpSpPr>
        <p:pic>
          <p:nvPicPr>
            <p:cNvPr id="26" name="Graphic 25">
              <a:extLst>
                <a:ext uri="{FF2B5EF4-FFF2-40B4-BE49-F238E27FC236}">
                  <a16:creationId xmlns:a16="http://schemas.microsoft.com/office/drawing/2014/main" id="{D175CEB5-4668-9C44-8A45-0D18F40008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6738" y="2927139"/>
              <a:ext cx="290463" cy="290463"/>
            </a:xfrm>
            <a:prstGeom prst="rect">
              <a:avLst/>
            </a:prstGeom>
          </p:spPr>
        </p:pic>
        <p:pic>
          <p:nvPicPr>
            <p:cNvPr id="27" name="Graphic 26">
              <a:extLst>
                <a:ext uri="{FF2B5EF4-FFF2-40B4-BE49-F238E27FC236}">
                  <a16:creationId xmlns:a16="http://schemas.microsoft.com/office/drawing/2014/main" id="{B5DE420C-8CD4-BD4F-B9F8-0B17E994FD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5065" y="2927139"/>
              <a:ext cx="290463" cy="290463"/>
            </a:xfrm>
            <a:prstGeom prst="rect">
              <a:avLst/>
            </a:prstGeom>
          </p:spPr>
        </p:pic>
        <p:pic>
          <p:nvPicPr>
            <p:cNvPr id="28" name="Graphic 27">
              <a:extLst>
                <a:ext uri="{FF2B5EF4-FFF2-40B4-BE49-F238E27FC236}">
                  <a16:creationId xmlns:a16="http://schemas.microsoft.com/office/drawing/2014/main" id="{E63030CC-C842-5949-A77F-79C77FE065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95528" y="2927139"/>
              <a:ext cx="290463" cy="290463"/>
            </a:xfrm>
            <a:prstGeom prst="rect">
              <a:avLst/>
            </a:prstGeom>
          </p:spPr>
        </p:pic>
        <p:pic>
          <p:nvPicPr>
            <p:cNvPr id="29" name="Graphic 28">
              <a:extLst>
                <a:ext uri="{FF2B5EF4-FFF2-40B4-BE49-F238E27FC236}">
                  <a16:creationId xmlns:a16="http://schemas.microsoft.com/office/drawing/2014/main" id="{730344CE-DC21-D44D-9455-94216A39F6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76452" y="2927139"/>
              <a:ext cx="290463" cy="290463"/>
            </a:xfrm>
            <a:prstGeom prst="rect">
              <a:avLst/>
            </a:prstGeom>
          </p:spPr>
        </p:pic>
      </p:grpSp>
      <p:sp>
        <p:nvSpPr>
          <p:cNvPr id="15" name="Right Brace 14">
            <a:extLst>
              <a:ext uri="{FF2B5EF4-FFF2-40B4-BE49-F238E27FC236}">
                <a16:creationId xmlns:a16="http://schemas.microsoft.com/office/drawing/2014/main" id="{DF5591B7-41E7-F243-A4FE-3C4907A6C87D}"/>
              </a:ext>
            </a:extLst>
          </p:cNvPr>
          <p:cNvSpPr/>
          <p:nvPr/>
        </p:nvSpPr>
        <p:spPr>
          <a:xfrm rot="5400000">
            <a:off x="9076586" y="2219755"/>
            <a:ext cx="239842" cy="4814459"/>
          </a:xfrm>
          <a:prstGeom prst="rightBrace">
            <a:avLst>
              <a:gd name="adj1" fmla="val 55208"/>
              <a:gd name="adj2"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75A3075C-9200-8C41-B31E-5F75F975AA12}"/>
              </a:ext>
            </a:extLst>
          </p:cNvPr>
          <p:cNvSpPr/>
          <p:nvPr/>
        </p:nvSpPr>
        <p:spPr>
          <a:xfrm>
            <a:off x="10623291" y="2976299"/>
            <a:ext cx="918415" cy="584775"/>
          </a:xfrm>
          <a:prstGeom prst="rect">
            <a:avLst/>
          </a:prstGeom>
          <a:noFill/>
          <a:ln w="10795" cap="flat" cmpd="sng" algn="ctr">
            <a:noFill/>
            <a:prstDash val="solid"/>
          </a:ln>
          <a:effectLst/>
        </p:spPr>
        <p:txBody>
          <a:bodyPr wrap="square" lIns="45720" tIns="45720" rIns="4572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60%</a:t>
            </a:r>
          </a:p>
        </p:txBody>
      </p:sp>
      <p:sp>
        <p:nvSpPr>
          <p:cNvPr id="47" name="Rectangle 46">
            <a:extLst>
              <a:ext uri="{FF2B5EF4-FFF2-40B4-BE49-F238E27FC236}">
                <a16:creationId xmlns:a16="http://schemas.microsoft.com/office/drawing/2014/main" id="{1D1F9A4D-2727-4545-BF2C-CD2595A4447A}"/>
              </a:ext>
            </a:extLst>
          </p:cNvPr>
          <p:cNvSpPr/>
          <p:nvPr/>
        </p:nvSpPr>
        <p:spPr>
          <a:xfrm>
            <a:off x="10623291" y="3785462"/>
            <a:ext cx="918415" cy="584775"/>
          </a:xfrm>
          <a:prstGeom prst="rect">
            <a:avLst/>
          </a:prstGeom>
          <a:noFill/>
          <a:ln w="10795" cap="flat" cmpd="sng" algn="ctr">
            <a:noFill/>
            <a:prstDash val="solid"/>
          </a:ln>
          <a:effectLst/>
        </p:spPr>
        <p:txBody>
          <a:bodyPr wrap="square" lIns="45720" tIns="45720" rIns="4572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5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40%</a:t>
            </a:r>
          </a:p>
        </p:txBody>
      </p:sp>
      <p:grpSp>
        <p:nvGrpSpPr>
          <p:cNvPr id="6" name="Group 5">
            <a:extLst>
              <a:ext uri="{FF2B5EF4-FFF2-40B4-BE49-F238E27FC236}">
                <a16:creationId xmlns:a16="http://schemas.microsoft.com/office/drawing/2014/main" id="{2CC475BC-5EDC-A34E-B810-BA5598726149}"/>
              </a:ext>
            </a:extLst>
          </p:cNvPr>
          <p:cNvGrpSpPr/>
          <p:nvPr/>
        </p:nvGrpSpPr>
        <p:grpSpPr>
          <a:xfrm>
            <a:off x="6862061" y="3166931"/>
            <a:ext cx="1733442" cy="290463"/>
            <a:chOff x="5018991" y="2111780"/>
            <a:chExt cx="1733442" cy="290463"/>
          </a:xfrm>
        </p:grpSpPr>
        <p:grpSp>
          <p:nvGrpSpPr>
            <p:cNvPr id="17" name="Group 16">
              <a:extLst>
                <a:ext uri="{FF2B5EF4-FFF2-40B4-BE49-F238E27FC236}">
                  <a16:creationId xmlns:a16="http://schemas.microsoft.com/office/drawing/2014/main" id="{99BC3ABD-B698-CA4E-8778-F65AEC1DFCE9}"/>
                </a:ext>
              </a:extLst>
            </p:cNvPr>
            <p:cNvGrpSpPr/>
            <p:nvPr/>
          </p:nvGrpSpPr>
          <p:grpSpPr>
            <a:xfrm>
              <a:off x="5018991" y="2111780"/>
              <a:ext cx="1150177" cy="290463"/>
              <a:chOff x="1856128" y="1382995"/>
              <a:chExt cx="1469730" cy="371162"/>
            </a:xfrm>
            <a:solidFill>
              <a:schemeClr val="bg1"/>
            </a:solidFill>
          </p:grpSpPr>
          <p:pic>
            <p:nvPicPr>
              <p:cNvPr id="32" name="Graphic 31">
                <a:extLst>
                  <a:ext uri="{FF2B5EF4-FFF2-40B4-BE49-F238E27FC236}">
                    <a16:creationId xmlns:a16="http://schemas.microsoft.com/office/drawing/2014/main" id="{65AB0F7B-E49B-564E-97FE-1D5E787E6C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6128" y="1382995"/>
                <a:ext cx="371162" cy="371162"/>
              </a:xfrm>
              <a:prstGeom prst="rect">
                <a:avLst/>
              </a:prstGeom>
            </p:spPr>
          </p:pic>
          <p:pic>
            <p:nvPicPr>
              <p:cNvPr id="33" name="Graphic 32">
                <a:extLst>
                  <a:ext uri="{FF2B5EF4-FFF2-40B4-BE49-F238E27FC236}">
                    <a16:creationId xmlns:a16="http://schemas.microsoft.com/office/drawing/2014/main" id="{8D057ED1-D850-DD42-BED1-63EC9547A1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4561" y="1382995"/>
                <a:ext cx="371162" cy="371162"/>
              </a:xfrm>
              <a:prstGeom prst="rect">
                <a:avLst/>
              </a:prstGeom>
            </p:spPr>
          </p:pic>
          <p:pic>
            <p:nvPicPr>
              <p:cNvPr id="34" name="Graphic 33">
                <a:extLst>
                  <a:ext uri="{FF2B5EF4-FFF2-40B4-BE49-F238E27FC236}">
                    <a16:creationId xmlns:a16="http://schemas.microsoft.com/office/drawing/2014/main" id="{E6078BF3-0E17-7841-A832-E0FAD0EDF0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95723" y="1382995"/>
                <a:ext cx="371162" cy="371162"/>
              </a:xfrm>
              <a:prstGeom prst="rect">
                <a:avLst/>
              </a:prstGeom>
            </p:spPr>
          </p:pic>
          <p:pic>
            <p:nvPicPr>
              <p:cNvPr id="35" name="Graphic 34">
                <a:extLst>
                  <a:ext uri="{FF2B5EF4-FFF2-40B4-BE49-F238E27FC236}">
                    <a16:creationId xmlns:a16="http://schemas.microsoft.com/office/drawing/2014/main" id="{279900CD-C08B-4249-96FE-7D8C684C50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54696" y="1382995"/>
                <a:ext cx="371162" cy="371162"/>
              </a:xfrm>
              <a:prstGeom prst="rect">
                <a:avLst/>
              </a:prstGeom>
            </p:spPr>
          </p:pic>
        </p:grpSp>
        <p:pic>
          <p:nvPicPr>
            <p:cNvPr id="73" name="Graphic 72">
              <a:extLst>
                <a:ext uri="{FF2B5EF4-FFF2-40B4-BE49-F238E27FC236}">
                  <a16:creationId xmlns:a16="http://schemas.microsoft.com/office/drawing/2014/main" id="{D845F231-BA8B-4C81-945A-C701B3FA3D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73643" y="2111780"/>
              <a:ext cx="290463" cy="290463"/>
            </a:xfrm>
            <a:prstGeom prst="rect">
              <a:avLst/>
            </a:prstGeom>
          </p:spPr>
        </p:pic>
        <p:pic>
          <p:nvPicPr>
            <p:cNvPr id="74" name="Graphic 73">
              <a:extLst>
                <a:ext uri="{FF2B5EF4-FFF2-40B4-BE49-F238E27FC236}">
                  <a16:creationId xmlns:a16="http://schemas.microsoft.com/office/drawing/2014/main" id="{4D18C324-902C-4F75-8523-A9A3646984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61970" y="2111780"/>
              <a:ext cx="290463" cy="290463"/>
            </a:xfrm>
            <a:prstGeom prst="rect">
              <a:avLst/>
            </a:prstGeom>
          </p:spPr>
        </p:pic>
      </p:grpSp>
      <p:pic>
        <p:nvPicPr>
          <p:cNvPr id="55" name="Graphic 54">
            <a:extLst>
              <a:ext uri="{FF2B5EF4-FFF2-40B4-BE49-F238E27FC236}">
                <a16:creationId xmlns:a16="http://schemas.microsoft.com/office/drawing/2014/main" id="{BBC51A08-8A08-3C4F-A25A-06C9241AD8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212472" y="1691708"/>
            <a:ext cx="391265" cy="391265"/>
          </a:xfrm>
          <a:prstGeom prst="rect">
            <a:avLst/>
          </a:prstGeom>
        </p:spPr>
      </p:pic>
      <p:sp>
        <p:nvSpPr>
          <p:cNvPr id="78" name="TextBox 77">
            <a:extLst>
              <a:ext uri="{FF2B5EF4-FFF2-40B4-BE49-F238E27FC236}">
                <a16:creationId xmlns:a16="http://schemas.microsoft.com/office/drawing/2014/main" id="{FBBDA821-8F0A-CB4B-A0AF-F64929791218}"/>
              </a:ext>
            </a:extLst>
          </p:cNvPr>
          <p:cNvSpPr txBox="1"/>
          <p:nvPr/>
        </p:nvSpPr>
        <p:spPr>
          <a:xfrm>
            <a:off x="9589490" y="5197918"/>
            <a:ext cx="990600"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Warehouse</a:t>
            </a:r>
          </a:p>
        </p:txBody>
      </p:sp>
      <p:pic>
        <p:nvPicPr>
          <p:cNvPr id="3" name="Graphic 2">
            <a:extLst>
              <a:ext uri="{FF2B5EF4-FFF2-40B4-BE49-F238E27FC236}">
                <a16:creationId xmlns:a16="http://schemas.microsoft.com/office/drawing/2014/main" id="{51A0328D-B5E6-F040-B460-A8A691BC65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67594" y="4910179"/>
            <a:ext cx="653507" cy="653507"/>
          </a:xfrm>
          <a:prstGeom prst="rect">
            <a:avLst/>
          </a:prstGeom>
        </p:spPr>
      </p:pic>
      <p:grpSp>
        <p:nvGrpSpPr>
          <p:cNvPr id="30" name="Group 29">
            <a:extLst>
              <a:ext uri="{FF2B5EF4-FFF2-40B4-BE49-F238E27FC236}">
                <a16:creationId xmlns:a16="http://schemas.microsoft.com/office/drawing/2014/main" id="{30319F70-2698-4BC2-A54B-2530EDA26C17}"/>
              </a:ext>
            </a:extLst>
          </p:cNvPr>
          <p:cNvGrpSpPr/>
          <p:nvPr/>
        </p:nvGrpSpPr>
        <p:grpSpPr>
          <a:xfrm>
            <a:off x="8001942" y="3982289"/>
            <a:ext cx="1150177" cy="290463"/>
            <a:chOff x="5016738" y="2927139"/>
            <a:chExt cx="1150177" cy="290463"/>
          </a:xfrm>
        </p:grpSpPr>
        <p:pic>
          <p:nvPicPr>
            <p:cNvPr id="31" name="Graphic 30">
              <a:extLst>
                <a:ext uri="{FF2B5EF4-FFF2-40B4-BE49-F238E27FC236}">
                  <a16:creationId xmlns:a16="http://schemas.microsoft.com/office/drawing/2014/main" id="{4EFDBEB8-15EB-4E75-95A3-34BFA66699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6738" y="2927139"/>
              <a:ext cx="290463" cy="290463"/>
            </a:xfrm>
            <a:prstGeom prst="rect">
              <a:avLst/>
            </a:prstGeom>
          </p:spPr>
        </p:pic>
        <p:pic>
          <p:nvPicPr>
            <p:cNvPr id="36" name="Graphic 35">
              <a:extLst>
                <a:ext uri="{FF2B5EF4-FFF2-40B4-BE49-F238E27FC236}">
                  <a16:creationId xmlns:a16="http://schemas.microsoft.com/office/drawing/2014/main" id="{CBC32926-08DA-4BD5-AE65-E7A63276EA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5065" y="2927139"/>
              <a:ext cx="290463" cy="290463"/>
            </a:xfrm>
            <a:prstGeom prst="rect">
              <a:avLst/>
            </a:prstGeom>
          </p:spPr>
        </p:pic>
        <p:pic>
          <p:nvPicPr>
            <p:cNvPr id="37" name="Graphic 36">
              <a:extLst>
                <a:ext uri="{FF2B5EF4-FFF2-40B4-BE49-F238E27FC236}">
                  <a16:creationId xmlns:a16="http://schemas.microsoft.com/office/drawing/2014/main" id="{22A685CA-8633-4817-A08D-58215C9DD9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95528" y="2927139"/>
              <a:ext cx="290463" cy="290463"/>
            </a:xfrm>
            <a:prstGeom prst="rect">
              <a:avLst/>
            </a:prstGeom>
          </p:spPr>
        </p:pic>
        <p:pic>
          <p:nvPicPr>
            <p:cNvPr id="38" name="Graphic 37">
              <a:extLst>
                <a:ext uri="{FF2B5EF4-FFF2-40B4-BE49-F238E27FC236}">
                  <a16:creationId xmlns:a16="http://schemas.microsoft.com/office/drawing/2014/main" id="{6AA90C31-28BF-462A-87B2-E13ED7A462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76452" y="2927139"/>
              <a:ext cx="290463" cy="290463"/>
            </a:xfrm>
            <a:prstGeom prst="rect">
              <a:avLst/>
            </a:prstGeom>
          </p:spPr>
        </p:pic>
      </p:grpSp>
      <p:grpSp>
        <p:nvGrpSpPr>
          <p:cNvPr id="39" name="Group 230">
            <a:extLst>
              <a:ext uri="{FF2B5EF4-FFF2-40B4-BE49-F238E27FC236}">
                <a16:creationId xmlns:a16="http://schemas.microsoft.com/office/drawing/2014/main" id="{90DE845F-F01E-314C-A2CF-AF75CA588D77}"/>
              </a:ext>
            </a:extLst>
          </p:cNvPr>
          <p:cNvGrpSpPr>
            <a:grpSpLocks noChangeAspect="1"/>
          </p:cNvGrpSpPr>
          <p:nvPr/>
        </p:nvGrpSpPr>
        <p:grpSpPr bwMode="auto">
          <a:xfrm>
            <a:off x="2623258" y="1872133"/>
            <a:ext cx="1112814" cy="1193121"/>
            <a:chOff x="5227" y="2781"/>
            <a:chExt cx="291" cy="312"/>
          </a:xfrm>
        </p:grpSpPr>
        <p:sp>
          <p:nvSpPr>
            <p:cNvPr id="40" name="Freeform 231">
              <a:extLst>
                <a:ext uri="{FF2B5EF4-FFF2-40B4-BE49-F238E27FC236}">
                  <a16:creationId xmlns:a16="http://schemas.microsoft.com/office/drawing/2014/main" id="{333EB60D-3952-914F-A3EF-21D243CD123D}"/>
                </a:ext>
              </a:extLst>
            </p:cNvPr>
            <p:cNvSpPr>
              <a:spLocks/>
            </p:cNvSpPr>
            <p:nvPr/>
          </p:nvSpPr>
          <p:spPr bwMode="auto">
            <a:xfrm>
              <a:off x="5227" y="2781"/>
              <a:ext cx="291" cy="312"/>
            </a:xfrm>
            <a:custGeom>
              <a:avLst/>
              <a:gdLst>
                <a:gd name="T0" fmla="*/ 233 w 291"/>
                <a:gd name="T1" fmla="*/ 161 h 312"/>
                <a:gd name="T2" fmla="*/ 214 w 291"/>
                <a:gd name="T3" fmla="*/ 180 h 312"/>
                <a:gd name="T4" fmla="*/ 239 w 291"/>
                <a:gd name="T5" fmla="*/ 207 h 312"/>
                <a:gd name="T6" fmla="*/ 159 w 291"/>
                <a:gd name="T7" fmla="*/ 207 h 312"/>
                <a:gd name="T8" fmla="*/ 159 w 291"/>
                <a:gd name="T9" fmla="*/ 52 h 312"/>
                <a:gd name="T10" fmla="*/ 184 w 291"/>
                <a:gd name="T11" fmla="*/ 77 h 312"/>
                <a:gd name="T12" fmla="*/ 204 w 291"/>
                <a:gd name="T13" fmla="*/ 58 h 312"/>
                <a:gd name="T14" fmla="*/ 146 w 291"/>
                <a:gd name="T15" fmla="*/ 0 h 312"/>
                <a:gd name="T16" fmla="*/ 88 w 291"/>
                <a:gd name="T17" fmla="*/ 58 h 312"/>
                <a:gd name="T18" fmla="*/ 107 w 291"/>
                <a:gd name="T19" fmla="*/ 77 h 312"/>
                <a:gd name="T20" fmla="*/ 132 w 291"/>
                <a:gd name="T21" fmla="*/ 52 h 312"/>
                <a:gd name="T22" fmla="*/ 132 w 291"/>
                <a:gd name="T23" fmla="*/ 132 h 312"/>
                <a:gd name="T24" fmla="*/ 52 w 291"/>
                <a:gd name="T25" fmla="*/ 132 h 312"/>
                <a:gd name="T26" fmla="*/ 77 w 291"/>
                <a:gd name="T27" fmla="*/ 107 h 312"/>
                <a:gd name="T28" fmla="*/ 58 w 291"/>
                <a:gd name="T29" fmla="*/ 88 h 312"/>
                <a:gd name="T30" fmla="*/ 0 w 291"/>
                <a:gd name="T31" fmla="*/ 146 h 312"/>
                <a:gd name="T32" fmla="*/ 58 w 291"/>
                <a:gd name="T33" fmla="*/ 204 h 312"/>
                <a:gd name="T34" fmla="*/ 77 w 291"/>
                <a:gd name="T35" fmla="*/ 184 h 312"/>
                <a:gd name="T36" fmla="*/ 52 w 291"/>
                <a:gd name="T37" fmla="*/ 159 h 312"/>
                <a:gd name="T38" fmla="*/ 132 w 291"/>
                <a:gd name="T39" fmla="*/ 159 h 312"/>
                <a:gd name="T40" fmla="*/ 132 w 291"/>
                <a:gd name="T41" fmla="*/ 312 h 312"/>
                <a:gd name="T42" fmla="*/ 159 w 291"/>
                <a:gd name="T43" fmla="*/ 312 h 312"/>
                <a:gd name="T44" fmla="*/ 159 w 291"/>
                <a:gd name="T45" fmla="*/ 235 h 312"/>
                <a:gd name="T46" fmla="*/ 239 w 291"/>
                <a:gd name="T47" fmla="*/ 235 h 312"/>
                <a:gd name="T48" fmla="*/ 214 w 291"/>
                <a:gd name="T49" fmla="*/ 257 h 312"/>
                <a:gd name="T50" fmla="*/ 233 w 291"/>
                <a:gd name="T51" fmla="*/ 277 h 312"/>
                <a:gd name="T52" fmla="*/ 291 w 291"/>
                <a:gd name="T53" fmla="*/ 219 h 312"/>
                <a:gd name="T54" fmla="*/ 233 w 291"/>
                <a:gd name="T55"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312">
                  <a:moveTo>
                    <a:pt x="233" y="161"/>
                  </a:moveTo>
                  <a:lnTo>
                    <a:pt x="214" y="180"/>
                  </a:lnTo>
                  <a:lnTo>
                    <a:pt x="239" y="207"/>
                  </a:lnTo>
                  <a:lnTo>
                    <a:pt x="159" y="207"/>
                  </a:lnTo>
                  <a:lnTo>
                    <a:pt x="159" y="52"/>
                  </a:lnTo>
                  <a:lnTo>
                    <a:pt x="184" y="77"/>
                  </a:lnTo>
                  <a:lnTo>
                    <a:pt x="204" y="58"/>
                  </a:lnTo>
                  <a:lnTo>
                    <a:pt x="146" y="0"/>
                  </a:lnTo>
                  <a:lnTo>
                    <a:pt x="88" y="58"/>
                  </a:lnTo>
                  <a:lnTo>
                    <a:pt x="107" y="77"/>
                  </a:lnTo>
                  <a:lnTo>
                    <a:pt x="132" y="52"/>
                  </a:lnTo>
                  <a:lnTo>
                    <a:pt x="132" y="132"/>
                  </a:lnTo>
                  <a:lnTo>
                    <a:pt x="52" y="132"/>
                  </a:lnTo>
                  <a:lnTo>
                    <a:pt x="77" y="107"/>
                  </a:lnTo>
                  <a:lnTo>
                    <a:pt x="58" y="88"/>
                  </a:lnTo>
                  <a:lnTo>
                    <a:pt x="0" y="146"/>
                  </a:lnTo>
                  <a:lnTo>
                    <a:pt x="58" y="204"/>
                  </a:lnTo>
                  <a:lnTo>
                    <a:pt x="77" y="184"/>
                  </a:lnTo>
                  <a:lnTo>
                    <a:pt x="52" y="159"/>
                  </a:lnTo>
                  <a:lnTo>
                    <a:pt x="132" y="159"/>
                  </a:lnTo>
                  <a:lnTo>
                    <a:pt x="132" y="312"/>
                  </a:lnTo>
                  <a:lnTo>
                    <a:pt x="159" y="312"/>
                  </a:lnTo>
                  <a:lnTo>
                    <a:pt x="159" y="235"/>
                  </a:lnTo>
                  <a:lnTo>
                    <a:pt x="239" y="235"/>
                  </a:lnTo>
                  <a:lnTo>
                    <a:pt x="214" y="257"/>
                  </a:lnTo>
                  <a:lnTo>
                    <a:pt x="233" y="277"/>
                  </a:lnTo>
                  <a:lnTo>
                    <a:pt x="291" y="219"/>
                  </a:lnTo>
                  <a:lnTo>
                    <a:pt x="233" y="1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1" name="Freeform 232">
              <a:extLst>
                <a:ext uri="{FF2B5EF4-FFF2-40B4-BE49-F238E27FC236}">
                  <a16:creationId xmlns:a16="http://schemas.microsoft.com/office/drawing/2014/main" id="{E5EFC7C1-3DBC-4D44-811B-F97573A44BD3}"/>
                </a:ext>
              </a:extLst>
            </p:cNvPr>
            <p:cNvSpPr>
              <a:spLocks/>
            </p:cNvSpPr>
            <p:nvPr/>
          </p:nvSpPr>
          <p:spPr bwMode="auto">
            <a:xfrm>
              <a:off x="5386" y="2942"/>
              <a:ext cx="132" cy="116"/>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08646968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53A50F3-2A8A-4507-A821-472A983DA7A3}"/>
              </a:ext>
            </a:extLst>
          </p:cNvPr>
          <p:cNvSpPr/>
          <p:nvPr/>
        </p:nvSpPr>
        <p:spPr bwMode="auto">
          <a:xfrm>
            <a:off x="6614806" y="2060523"/>
            <a:ext cx="5146329" cy="273695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MATERIALZIED</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VIEW</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vw_ProductSales</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DISTRIBUTION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HASH</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ProductKey</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ProductName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ProductKey</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SUM</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Amount</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TotalSales</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FactSales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fs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INNER</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JOIN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DimProduct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dp</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fs</a:t>
            </a:r>
            <a:r>
              <a:rPr kumimoji="0" lang="en-US" sz="12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prodkey</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dp</a:t>
            </a:r>
            <a:r>
              <a:rPr kumimoji="0" lang="en-US" sz="1200" b="0" i="0" u="none" strike="noStrike" kern="1200" cap="none" spc="0" normalizeH="0" baseline="0" noProof="0" dirty="0" err="1">
                <a:ln>
                  <a:noFill/>
                </a:ln>
                <a:solidFill>
                  <a:srgbClr val="80808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prodkey</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GROUP</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ProductName</a:t>
            </a:r>
            <a:r>
              <a:rPr kumimoji="0" lang="en-US" sz="12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ProductKey</a:t>
            </a:r>
            <a:endParaRPr kumimoji="0" lang="en-US" sz="1200" b="1"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endParaRPr>
          </a:p>
        </p:txBody>
      </p:sp>
      <p:sp>
        <p:nvSpPr>
          <p:cNvPr id="19" name="Rectangle 18">
            <a:extLst>
              <a:ext uri="{FF2B5EF4-FFF2-40B4-BE49-F238E27FC236}">
                <a16:creationId xmlns:a16="http://schemas.microsoft.com/office/drawing/2014/main" id="{EC997862-160D-4137-972D-EC2B69BDA071}"/>
              </a:ext>
            </a:extLst>
          </p:cNvPr>
          <p:cNvSpPr/>
          <p:nvPr/>
        </p:nvSpPr>
        <p:spPr bwMode="auto">
          <a:xfrm>
            <a:off x="6728449" y="2143643"/>
            <a:ext cx="4903918" cy="486505"/>
          </a:xfrm>
          <a:prstGeom prst="rect">
            <a:avLst/>
          </a:prstGeom>
          <a:noFill/>
          <a:ln w="444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230">
            <a:extLst>
              <a:ext uri="{FF2B5EF4-FFF2-40B4-BE49-F238E27FC236}">
                <a16:creationId xmlns:a16="http://schemas.microsoft.com/office/drawing/2014/main" id="{E89AE423-254A-8C41-B13A-FA312A80B0B0}"/>
              </a:ext>
            </a:extLst>
          </p:cNvPr>
          <p:cNvGrpSpPr>
            <a:grpSpLocks noChangeAspect="1"/>
          </p:cNvGrpSpPr>
          <p:nvPr/>
        </p:nvGrpSpPr>
        <p:grpSpPr bwMode="auto">
          <a:xfrm>
            <a:off x="2623258" y="1872133"/>
            <a:ext cx="1112814" cy="1193121"/>
            <a:chOff x="5227" y="2781"/>
            <a:chExt cx="291" cy="312"/>
          </a:xfrm>
        </p:grpSpPr>
        <p:sp>
          <p:nvSpPr>
            <p:cNvPr id="7" name="Freeform 231">
              <a:extLst>
                <a:ext uri="{FF2B5EF4-FFF2-40B4-BE49-F238E27FC236}">
                  <a16:creationId xmlns:a16="http://schemas.microsoft.com/office/drawing/2014/main" id="{7F215220-3DC8-954A-AFFF-451D5BF1587F}"/>
                </a:ext>
              </a:extLst>
            </p:cNvPr>
            <p:cNvSpPr>
              <a:spLocks/>
            </p:cNvSpPr>
            <p:nvPr/>
          </p:nvSpPr>
          <p:spPr bwMode="auto">
            <a:xfrm>
              <a:off x="5227" y="2781"/>
              <a:ext cx="291" cy="312"/>
            </a:xfrm>
            <a:custGeom>
              <a:avLst/>
              <a:gdLst>
                <a:gd name="T0" fmla="*/ 233 w 291"/>
                <a:gd name="T1" fmla="*/ 161 h 312"/>
                <a:gd name="T2" fmla="*/ 214 w 291"/>
                <a:gd name="T3" fmla="*/ 180 h 312"/>
                <a:gd name="T4" fmla="*/ 239 w 291"/>
                <a:gd name="T5" fmla="*/ 207 h 312"/>
                <a:gd name="T6" fmla="*/ 159 w 291"/>
                <a:gd name="T7" fmla="*/ 207 h 312"/>
                <a:gd name="T8" fmla="*/ 159 w 291"/>
                <a:gd name="T9" fmla="*/ 52 h 312"/>
                <a:gd name="T10" fmla="*/ 184 w 291"/>
                <a:gd name="T11" fmla="*/ 77 h 312"/>
                <a:gd name="T12" fmla="*/ 204 w 291"/>
                <a:gd name="T13" fmla="*/ 58 h 312"/>
                <a:gd name="T14" fmla="*/ 146 w 291"/>
                <a:gd name="T15" fmla="*/ 0 h 312"/>
                <a:gd name="T16" fmla="*/ 88 w 291"/>
                <a:gd name="T17" fmla="*/ 58 h 312"/>
                <a:gd name="T18" fmla="*/ 107 w 291"/>
                <a:gd name="T19" fmla="*/ 77 h 312"/>
                <a:gd name="T20" fmla="*/ 132 w 291"/>
                <a:gd name="T21" fmla="*/ 52 h 312"/>
                <a:gd name="T22" fmla="*/ 132 w 291"/>
                <a:gd name="T23" fmla="*/ 132 h 312"/>
                <a:gd name="T24" fmla="*/ 52 w 291"/>
                <a:gd name="T25" fmla="*/ 132 h 312"/>
                <a:gd name="T26" fmla="*/ 77 w 291"/>
                <a:gd name="T27" fmla="*/ 107 h 312"/>
                <a:gd name="T28" fmla="*/ 58 w 291"/>
                <a:gd name="T29" fmla="*/ 88 h 312"/>
                <a:gd name="T30" fmla="*/ 0 w 291"/>
                <a:gd name="T31" fmla="*/ 146 h 312"/>
                <a:gd name="T32" fmla="*/ 58 w 291"/>
                <a:gd name="T33" fmla="*/ 204 h 312"/>
                <a:gd name="T34" fmla="*/ 77 w 291"/>
                <a:gd name="T35" fmla="*/ 184 h 312"/>
                <a:gd name="T36" fmla="*/ 52 w 291"/>
                <a:gd name="T37" fmla="*/ 159 h 312"/>
                <a:gd name="T38" fmla="*/ 132 w 291"/>
                <a:gd name="T39" fmla="*/ 159 h 312"/>
                <a:gd name="T40" fmla="*/ 132 w 291"/>
                <a:gd name="T41" fmla="*/ 312 h 312"/>
                <a:gd name="T42" fmla="*/ 159 w 291"/>
                <a:gd name="T43" fmla="*/ 312 h 312"/>
                <a:gd name="T44" fmla="*/ 159 w 291"/>
                <a:gd name="T45" fmla="*/ 235 h 312"/>
                <a:gd name="T46" fmla="*/ 239 w 291"/>
                <a:gd name="T47" fmla="*/ 235 h 312"/>
                <a:gd name="T48" fmla="*/ 214 w 291"/>
                <a:gd name="T49" fmla="*/ 257 h 312"/>
                <a:gd name="T50" fmla="*/ 233 w 291"/>
                <a:gd name="T51" fmla="*/ 277 h 312"/>
                <a:gd name="T52" fmla="*/ 291 w 291"/>
                <a:gd name="T53" fmla="*/ 219 h 312"/>
                <a:gd name="T54" fmla="*/ 233 w 291"/>
                <a:gd name="T55"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312">
                  <a:moveTo>
                    <a:pt x="233" y="161"/>
                  </a:moveTo>
                  <a:lnTo>
                    <a:pt x="214" y="180"/>
                  </a:lnTo>
                  <a:lnTo>
                    <a:pt x="239" y="207"/>
                  </a:lnTo>
                  <a:lnTo>
                    <a:pt x="159" y="207"/>
                  </a:lnTo>
                  <a:lnTo>
                    <a:pt x="159" y="52"/>
                  </a:lnTo>
                  <a:lnTo>
                    <a:pt x="184" y="77"/>
                  </a:lnTo>
                  <a:lnTo>
                    <a:pt x="204" y="58"/>
                  </a:lnTo>
                  <a:lnTo>
                    <a:pt x="146" y="0"/>
                  </a:lnTo>
                  <a:lnTo>
                    <a:pt x="88" y="58"/>
                  </a:lnTo>
                  <a:lnTo>
                    <a:pt x="107" y="77"/>
                  </a:lnTo>
                  <a:lnTo>
                    <a:pt x="132" y="52"/>
                  </a:lnTo>
                  <a:lnTo>
                    <a:pt x="132" y="132"/>
                  </a:lnTo>
                  <a:lnTo>
                    <a:pt x="52" y="132"/>
                  </a:lnTo>
                  <a:lnTo>
                    <a:pt x="77" y="107"/>
                  </a:lnTo>
                  <a:lnTo>
                    <a:pt x="58" y="88"/>
                  </a:lnTo>
                  <a:lnTo>
                    <a:pt x="0" y="146"/>
                  </a:lnTo>
                  <a:lnTo>
                    <a:pt x="58" y="204"/>
                  </a:lnTo>
                  <a:lnTo>
                    <a:pt x="77" y="184"/>
                  </a:lnTo>
                  <a:lnTo>
                    <a:pt x="52" y="159"/>
                  </a:lnTo>
                  <a:lnTo>
                    <a:pt x="132" y="159"/>
                  </a:lnTo>
                  <a:lnTo>
                    <a:pt x="132" y="312"/>
                  </a:lnTo>
                  <a:lnTo>
                    <a:pt x="159" y="312"/>
                  </a:lnTo>
                  <a:lnTo>
                    <a:pt x="159" y="235"/>
                  </a:lnTo>
                  <a:lnTo>
                    <a:pt x="239" y="235"/>
                  </a:lnTo>
                  <a:lnTo>
                    <a:pt x="214" y="257"/>
                  </a:lnTo>
                  <a:lnTo>
                    <a:pt x="233" y="277"/>
                  </a:lnTo>
                  <a:lnTo>
                    <a:pt x="291" y="219"/>
                  </a:lnTo>
                  <a:lnTo>
                    <a:pt x="233" y="1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 name="Freeform 232">
              <a:extLst>
                <a:ext uri="{FF2B5EF4-FFF2-40B4-BE49-F238E27FC236}">
                  <a16:creationId xmlns:a16="http://schemas.microsoft.com/office/drawing/2014/main" id="{DE9D66F2-1F15-2A4C-B4D9-AFE354A2FD87}"/>
                </a:ext>
              </a:extLst>
            </p:cNvPr>
            <p:cNvSpPr>
              <a:spLocks/>
            </p:cNvSpPr>
            <p:nvPr/>
          </p:nvSpPr>
          <p:spPr bwMode="auto">
            <a:xfrm>
              <a:off x="5386" y="2942"/>
              <a:ext cx="132" cy="116"/>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0" name="Title 1">
            <a:extLst>
              <a:ext uri="{FF2B5EF4-FFF2-40B4-BE49-F238E27FC236}">
                <a16:creationId xmlns:a16="http://schemas.microsoft.com/office/drawing/2014/main" id="{B430EF68-D4DF-4B44-BD77-566929AEDE85}"/>
              </a:ext>
            </a:extLst>
          </p:cNvPr>
          <p:cNvSpPr>
            <a:spLocks noGrp="1"/>
          </p:cNvSpPr>
          <p:nvPr>
            <p:ph type="title"/>
          </p:nvPr>
        </p:nvSpPr>
        <p:spPr>
          <a:xfrm>
            <a:off x="588263" y="3444153"/>
            <a:ext cx="5146331" cy="1046440"/>
          </a:xfrm>
        </p:spPr>
        <p:txBody>
          <a:bodyPr anchor="t"/>
          <a:lstStyle/>
          <a:p>
            <a:pPr algn="ctr"/>
            <a:r>
              <a:rPr lang="en-US" dirty="0"/>
              <a:t>See more by scaling </a:t>
            </a:r>
            <a:br>
              <a:rPr lang="en-US" dirty="0"/>
            </a:br>
            <a:r>
              <a:rPr lang="en-US" dirty="0"/>
              <a:t>to petabytes</a:t>
            </a:r>
          </a:p>
        </p:txBody>
      </p:sp>
    </p:spTree>
    <p:extLst>
      <p:ext uri="{BB962C8B-B14F-4D97-AF65-F5344CB8AC3E}">
        <p14:creationId xmlns:p14="http://schemas.microsoft.com/office/powerpoint/2010/main" val="3104642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05D08D7-A14E-41EC-9C7B-C062A4C3933C}"/>
              </a:ext>
            </a:extLst>
          </p:cNvPr>
          <p:cNvGraphicFramePr>
            <a:graphicFrameLocks noGrp="1"/>
          </p:cNvGraphicFramePr>
          <p:nvPr>
            <p:extLst>
              <p:ext uri="{D42A27DB-BD31-4B8C-83A1-F6EECF244321}">
                <p14:modId xmlns:p14="http://schemas.microsoft.com/office/powerpoint/2010/main" val="3093595917"/>
              </p:ext>
            </p:extLst>
          </p:nvPr>
        </p:nvGraphicFramePr>
        <p:xfrm>
          <a:off x="9249831" y="1919019"/>
          <a:ext cx="2520517" cy="914400"/>
        </p:xfrm>
        <a:graphic>
          <a:graphicData uri="http://schemas.openxmlformats.org/drawingml/2006/table">
            <a:tbl>
              <a:tblPr firstRow="1">
                <a:tableStyleId>{8EC20E35-A176-4012-BC5E-935CFFF8708E}</a:tableStyleId>
              </a:tblPr>
              <a:tblGrid>
                <a:gridCol w="908342">
                  <a:extLst>
                    <a:ext uri="{9D8B030D-6E8A-4147-A177-3AD203B41FA5}">
                      <a16:colId xmlns:a16="http://schemas.microsoft.com/office/drawing/2014/main" val="1028886851"/>
                    </a:ext>
                  </a:extLst>
                </a:gridCol>
                <a:gridCol w="796215">
                  <a:extLst>
                    <a:ext uri="{9D8B030D-6E8A-4147-A177-3AD203B41FA5}">
                      <a16:colId xmlns:a16="http://schemas.microsoft.com/office/drawing/2014/main" val="3851979877"/>
                    </a:ext>
                  </a:extLst>
                </a:gridCol>
                <a:gridCol w="815960">
                  <a:extLst>
                    <a:ext uri="{9D8B030D-6E8A-4147-A177-3AD203B41FA5}">
                      <a16:colId xmlns:a16="http://schemas.microsoft.com/office/drawing/2014/main" val="3703173614"/>
                    </a:ext>
                  </a:extLst>
                </a:gridCol>
              </a:tblGrid>
              <a:tr h="210400">
                <a:tc>
                  <a:txBody>
                    <a:bodyPr/>
                    <a:lstStyle/>
                    <a:p>
                      <a:pPr algn="ctr"/>
                      <a:r>
                        <a:rPr lang="en-US" sz="900">
                          <a:latin typeface="+mj-lt"/>
                        </a:rPr>
                        <a:t>ProductName</a:t>
                      </a:r>
                    </a:p>
                  </a:txBody>
                  <a:tcPr/>
                </a:tc>
                <a:tc>
                  <a:txBody>
                    <a:bodyPr/>
                    <a:lstStyle/>
                    <a:p>
                      <a:pPr algn="ctr"/>
                      <a:r>
                        <a:rPr lang="en-US" sz="900" dirty="0" err="1">
                          <a:latin typeface="+mj-lt"/>
                        </a:rPr>
                        <a:t>ProductKey</a:t>
                      </a:r>
                      <a:endParaRPr lang="en-US" sz="900" dirty="0">
                        <a:latin typeface="+mj-lt"/>
                      </a:endParaRPr>
                    </a:p>
                  </a:txBody>
                  <a:tcPr/>
                </a:tc>
                <a:tc>
                  <a:txBody>
                    <a:bodyPr/>
                    <a:lstStyle/>
                    <a:p>
                      <a:pPr algn="ctr"/>
                      <a:r>
                        <a:rPr lang="en-US" sz="900">
                          <a:latin typeface="+mj-lt"/>
                        </a:rPr>
                        <a:t>TotalSales</a:t>
                      </a:r>
                    </a:p>
                  </a:txBody>
                  <a:tcPr/>
                </a:tc>
                <a:extLst>
                  <a:ext uri="{0D108BD9-81ED-4DB2-BD59-A6C34878D82A}">
                    <a16:rowId xmlns:a16="http://schemas.microsoft.com/office/drawing/2014/main" val="2406086556"/>
                  </a:ext>
                </a:extLst>
              </a:tr>
              <a:tr h="210400">
                <a:tc>
                  <a:txBody>
                    <a:bodyPr/>
                    <a:lstStyle/>
                    <a:p>
                      <a:pPr algn="ctr"/>
                      <a:r>
                        <a:rPr lang="en-US" sz="900">
                          <a:latin typeface="+mn-lt"/>
                        </a:rPr>
                        <a:t>Product A</a:t>
                      </a:r>
                    </a:p>
                  </a:txBody>
                  <a:tcPr/>
                </a:tc>
                <a:tc>
                  <a:txBody>
                    <a:bodyPr/>
                    <a:lstStyle/>
                    <a:p>
                      <a:pPr algn="ctr"/>
                      <a:r>
                        <a:rPr lang="en-US" sz="900">
                          <a:latin typeface="+mn-lt"/>
                        </a:rPr>
                        <a:t>5453</a:t>
                      </a:r>
                    </a:p>
                  </a:txBody>
                  <a:tcPr/>
                </a:tc>
                <a:tc>
                  <a:txBody>
                    <a:bodyPr/>
                    <a:lstStyle/>
                    <a:p>
                      <a:pPr algn="ctr"/>
                      <a:r>
                        <a:rPr lang="en-US" sz="900">
                          <a:latin typeface="+mn-lt"/>
                        </a:rPr>
                        <a:t>784,943.00</a:t>
                      </a:r>
                    </a:p>
                  </a:txBody>
                  <a:tcPr/>
                </a:tc>
                <a:extLst>
                  <a:ext uri="{0D108BD9-81ED-4DB2-BD59-A6C34878D82A}">
                    <a16:rowId xmlns:a16="http://schemas.microsoft.com/office/drawing/2014/main" val="1712068017"/>
                  </a:ext>
                </a:extLst>
              </a:tr>
              <a:tr h="210400">
                <a:tc>
                  <a:txBody>
                    <a:bodyPr/>
                    <a:lstStyle/>
                    <a:p>
                      <a:pPr algn="ctr"/>
                      <a:r>
                        <a:rPr lang="en-US" sz="900">
                          <a:latin typeface="+mn-lt"/>
                        </a:rPr>
                        <a:t>Product B</a:t>
                      </a:r>
                    </a:p>
                  </a:txBody>
                  <a:tcPr/>
                </a:tc>
                <a:tc>
                  <a:txBody>
                    <a:bodyPr/>
                    <a:lstStyle/>
                    <a:p>
                      <a:pPr algn="ctr"/>
                      <a:r>
                        <a:rPr lang="en-US" sz="900">
                          <a:latin typeface="+mn-lt"/>
                        </a:rPr>
                        <a:t>763</a:t>
                      </a:r>
                    </a:p>
                  </a:txBody>
                  <a:tcPr/>
                </a:tc>
                <a:tc>
                  <a:txBody>
                    <a:bodyPr/>
                    <a:lstStyle/>
                    <a:p>
                      <a:pPr algn="ctr"/>
                      <a:r>
                        <a:rPr lang="en-US" sz="900">
                          <a:latin typeface="+mn-lt"/>
                        </a:rPr>
                        <a:t>48,723.00</a:t>
                      </a:r>
                    </a:p>
                  </a:txBody>
                  <a:tcPr/>
                </a:tc>
                <a:extLst>
                  <a:ext uri="{0D108BD9-81ED-4DB2-BD59-A6C34878D82A}">
                    <a16:rowId xmlns:a16="http://schemas.microsoft.com/office/drawing/2014/main" val="3861214988"/>
                  </a:ext>
                </a:extLst>
              </a:tr>
              <a:tr h="210400">
                <a:tc>
                  <a:txBody>
                    <a:bodyPr/>
                    <a:lstStyle/>
                    <a:p>
                      <a:pPr algn="ctr"/>
                      <a:r>
                        <a:rPr lang="en-US" sz="900">
                          <a:latin typeface="+mn-lt"/>
                        </a:rPr>
                        <a:t>…</a:t>
                      </a:r>
                    </a:p>
                  </a:txBody>
                  <a:tcPr/>
                </a:tc>
                <a:tc>
                  <a:txBody>
                    <a:bodyPr/>
                    <a:lstStyle/>
                    <a:p>
                      <a:pPr algn="ctr"/>
                      <a:r>
                        <a:rPr lang="en-US" sz="900">
                          <a:latin typeface="+mn-lt"/>
                        </a:rPr>
                        <a:t>…</a:t>
                      </a:r>
                    </a:p>
                  </a:txBody>
                  <a:tcPr/>
                </a:tc>
                <a:tc>
                  <a:txBody>
                    <a:bodyPr/>
                    <a:lstStyle/>
                    <a:p>
                      <a:pPr algn="ctr"/>
                      <a:r>
                        <a:rPr lang="en-US" sz="900" dirty="0">
                          <a:latin typeface="+mn-lt"/>
                        </a:rPr>
                        <a:t>…</a:t>
                      </a:r>
                    </a:p>
                  </a:txBody>
                  <a:tcPr/>
                </a:tc>
                <a:extLst>
                  <a:ext uri="{0D108BD9-81ED-4DB2-BD59-A6C34878D82A}">
                    <a16:rowId xmlns:a16="http://schemas.microsoft.com/office/drawing/2014/main" val="269496582"/>
                  </a:ext>
                </a:extLst>
              </a:tr>
            </a:tbl>
          </a:graphicData>
        </a:graphic>
      </p:graphicFrame>
      <p:sp>
        <p:nvSpPr>
          <p:cNvPr id="5" name="Rectangle 4">
            <a:extLst>
              <a:ext uri="{FF2B5EF4-FFF2-40B4-BE49-F238E27FC236}">
                <a16:creationId xmlns:a16="http://schemas.microsoft.com/office/drawing/2014/main" id="{F72A11D4-3CD4-438E-AD2E-48B1F9CD2D51}"/>
              </a:ext>
            </a:extLst>
          </p:cNvPr>
          <p:cNvSpPr/>
          <p:nvPr/>
        </p:nvSpPr>
        <p:spPr bwMode="auto">
          <a:xfrm>
            <a:off x="9251028" y="735201"/>
            <a:ext cx="1093714" cy="66497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err="1">
                <a:ln>
                  <a:noFill/>
                </a:ln>
                <a:solidFill>
                  <a:srgbClr val="0078D4"/>
                </a:solidFill>
                <a:effectLst/>
                <a:uLnTx/>
                <a:uFillTx/>
                <a:latin typeface="Segoe UI Semibold"/>
                <a:ea typeface="Segoe UI" pitchFamily="34" charset="0"/>
                <a:cs typeface="Segoe UI" pitchFamily="34" charset="0"/>
              </a:rPr>
              <a:t>FactSales</a:t>
            </a:r>
            <a:r>
              <a:rPr kumimoji="0" lang="en-US" sz="9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Table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10B Records</a:t>
            </a:r>
          </a:p>
        </p:txBody>
      </p:sp>
      <p:sp>
        <p:nvSpPr>
          <p:cNvPr id="144" name="Rectangle 143">
            <a:extLst>
              <a:ext uri="{FF2B5EF4-FFF2-40B4-BE49-F238E27FC236}">
                <a16:creationId xmlns:a16="http://schemas.microsoft.com/office/drawing/2014/main" id="{ADEAEA6B-B292-460A-B6F4-8844659A0560}"/>
              </a:ext>
            </a:extLst>
          </p:cNvPr>
          <p:cNvSpPr/>
          <p:nvPr/>
        </p:nvSpPr>
        <p:spPr bwMode="auto">
          <a:xfrm>
            <a:off x="10676636" y="735201"/>
            <a:ext cx="1093712" cy="664974"/>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err="1">
                <a:ln>
                  <a:noFill/>
                </a:ln>
                <a:solidFill>
                  <a:srgbClr val="D83B01"/>
                </a:solidFill>
                <a:effectLst/>
                <a:uLnTx/>
                <a:uFillTx/>
                <a:latin typeface="Segoe UI Semibold"/>
                <a:ea typeface="Segoe UI" pitchFamily="34" charset="0"/>
                <a:cs typeface="Segoe UI" pitchFamily="34" charset="0"/>
              </a:rPr>
              <a:t>DimProduct</a:t>
            </a:r>
            <a:r>
              <a:rPr kumimoji="0" lang="en-US" sz="9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Table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1,000 Records</a:t>
            </a:r>
          </a:p>
        </p:txBody>
      </p:sp>
      <p:cxnSp>
        <p:nvCxnSpPr>
          <p:cNvPr id="7" name="Straight Connector 6">
            <a:extLst>
              <a:ext uri="{FF2B5EF4-FFF2-40B4-BE49-F238E27FC236}">
                <a16:creationId xmlns:a16="http://schemas.microsoft.com/office/drawing/2014/main" id="{3F236A08-1F6A-4B21-A446-CDB23FE43759}"/>
              </a:ext>
            </a:extLst>
          </p:cNvPr>
          <p:cNvCxnSpPr>
            <a:cxnSpLocks/>
            <a:stCxn id="5" idx="3"/>
            <a:endCxn id="144" idx="1"/>
          </p:cNvCxnSpPr>
          <p:nvPr/>
        </p:nvCxnSpPr>
        <p:spPr>
          <a:xfrm>
            <a:off x="10344742" y="1067688"/>
            <a:ext cx="331894"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F4F3C8C-AD46-45B6-B692-A6BE70CBD24A}"/>
              </a:ext>
            </a:extLst>
          </p:cNvPr>
          <p:cNvCxnSpPr>
            <a:cxnSpLocks/>
          </p:cNvCxnSpPr>
          <p:nvPr/>
        </p:nvCxnSpPr>
        <p:spPr>
          <a:xfrm>
            <a:off x="10519414" y="1067688"/>
            <a:ext cx="0" cy="664974"/>
          </a:xfrm>
          <a:prstGeom prst="line">
            <a:avLst/>
          </a:prstGeom>
          <a:ln w="19050">
            <a:solidFill>
              <a:schemeClr val="tx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8CDB65D-EFD2-474D-BEC7-9AE1B6D04B18}"/>
              </a:ext>
            </a:extLst>
          </p:cNvPr>
          <p:cNvSpPr/>
          <p:nvPr/>
        </p:nvSpPr>
        <p:spPr>
          <a:xfrm>
            <a:off x="10606089" y="1496196"/>
            <a:ext cx="1285707"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Materialized View (1000 Records)</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46" name="Straight Connector 145">
            <a:extLst>
              <a:ext uri="{FF2B5EF4-FFF2-40B4-BE49-F238E27FC236}">
                <a16:creationId xmlns:a16="http://schemas.microsoft.com/office/drawing/2014/main" id="{7B38A696-8A91-44F0-87C1-5EDD34CE12E9}"/>
              </a:ext>
            </a:extLst>
          </p:cNvPr>
          <p:cNvCxnSpPr>
            <a:cxnSpLocks/>
          </p:cNvCxnSpPr>
          <p:nvPr/>
        </p:nvCxnSpPr>
        <p:spPr>
          <a:xfrm>
            <a:off x="6615125" y="3144138"/>
            <a:ext cx="5347222" cy="0"/>
          </a:xfrm>
          <a:prstGeom prst="line">
            <a:avLst/>
          </a:prstGeom>
          <a:ln w="9525">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67A1E19C-FC6E-974E-881E-35BB28147F2C}"/>
              </a:ext>
            </a:extLst>
          </p:cNvPr>
          <p:cNvSpPr>
            <a:spLocks noGrp="1"/>
          </p:cNvSpPr>
          <p:nvPr>
            <p:ph type="title"/>
          </p:nvPr>
        </p:nvSpPr>
        <p:spPr>
          <a:xfrm>
            <a:off x="588263" y="3444153"/>
            <a:ext cx="5146331" cy="1046440"/>
          </a:xfrm>
        </p:spPr>
        <p:txBody>
          <a:bodyPr anchor="t"/>
          <a:lstStyle/>
          <a:p>
            <a:pPr algn="ctr"/>
            <a:r>
              <a:rPr lang="en-US" dirty="0"/>
              <a:t>See more by scaling </a:t>
            </a:r>
            <a:br>
              <a:rPr lang="en-US" dirty="0"/>
            </a:br>
            <a:r>
              <a:rPr lang="en-US" dirty="0"/>
              <a:t>to petabytes</a:t>
            </a:r>
          </a:p>
        </p:txBody>
      </p:sp>
      <p:sp>
        <p:nvSpPr>
          <p:cNvPr id="147" name="Rectangle 146">
            <a:extLst>
              <a:ext uri="{FF2B5EF4-FFF2-40B4-BE49-F238E27FC236}">
                <a16:creationId xmlns:a16="http://schemas.microsoft.com/office/drawing/2014/main" id="{A791FC5D-5344-4ADA-B417-B9772F529BFB}"/>
              </a:ext>
            </a:extLst>
          </p:cNvPr>
          <p:cNvSpPr/>
          <p:nvPr/>
        </p:nvSpPr>
        <p:spPr bwMode="auto">
          <a:xfrm>
            <a:off x="9251968" y="5074752"/>
            <a:ext cx="1108151" cy="61625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err="1">
                <a:ln>
                  <a:noFill/>
                </a:ln>
                <a:solidFill>
                  <a:srgbClr val="243A5E"/>
                </a:solidFill>
                <a:effectLst/>
                <a:uLnTx/>
                <a:uFillTx/>
                <a:latin typeface="Segoe UI Semibold"/>
                <a:ea typeface="+mn-ea"/>
                <a:cs typeface="+mn-cs"/>
              </a:rPr>
              <a:t>FactInventory</a:t>
            </a:r>
            <a:r>
              <a:rPr kumimoji="0" lang="en-US" sz="9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Table</a:t>
            </a:r>
          </a:p>
        </p:txBody>
      </p:sp>
      <p:sp>
        <p:nvSpPr>
          <p:cNvPr id="148" name="Rectangle 147">
            <a:extLst>
              <a:ext uri="{FF2B5EF4-FFF2-40B4-BE49-F238E27FC236}">
                <a16:creationId xmlns:a16="http://schemas.microsoft.com/office/drawing/2014/main" id="{034CA9E9-2E18-42F1-AC00-ED04DDEBD528}"/>
              </a:ext>
            </a:extLst>
          </p:cNvPr>
          <p:cNvSpPr/>
          <p:nvPr/>
        </p:nvSpPr>
        <p:spPr bwMode="auto">
          <a:xfrm>
            <a:off x="10498634" y="5044772"/>
            <a:ext cx="1500615" cy="5596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err="1">
                <a:ln>
                  <a:noFill/>
                </a:ln>
                <a:solidFill>
                  <a:srgbClr val="8661C5"/>
                </a:solidFill>
                <a:effectLst/>
                <a:uLnTx/>
                <a:uFillTx/>
                <a:latin typeface="Segoe UI Semibold"/>
                <a:ea typeface="+mn-ea"/>
                <a:cs typeface="Segoe UI" pitchFamily="34" charset="0"/>
              </a:rPr>
              <a:t>mvw_ProductSales</a:t>
            </a:r>
            <a:endParaRPr kumimoji="0" lang="en-US" sz="900" b="0" i="0" u="none" strike="noStrike" kern="1200" cap="none" spc="0" normalizeH="0" baseline="0" noProof="0" dirty="0">
              <a:ln>
                <a:noFill/>
              </a:ln>
              <a:solidFill>
                <a:srgbClr val="8661C5"/>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1,000 Records</a:t>
            </a:r>
          </a:p>
        </p:txBody>
      </p:sp>
      <p:cxnSp>
        <p:nvCxnSpPr>
          <p:cNvPr id="149" name="Straight Connector 148">
            <a:extLst>
              <a:ext uri="{FF2B5EF4-FFF2-40B4-BE49-F238E27FC236}">
                <a16:creationId xmlns:a16="http://schemas.microsoft.com/office/drawing/2014/main" id="{7FE51B01-3CE1-44AE-BC04-639EB05C549B}"/>
              </a:ext>
            </a:extLst>
          </p:cNvPr>
          <p:cNvCxnSpPr>
            <a:cxnSpLocks/>
          </p:cNvCxnSpPr>
          <p:nvPr/>
        </p:nvCxnSpPr>
        <p:spPr>
          <a:xfrm>
            <a:off x="10352700" y="5407239"/>
            <a:ext cx="32393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40B1E664-C10E-4AB8-9C86-0CD67D7E19AA}"/>
              </a:ext>
            </a:extLst>
          </p:cNvPr>
          <p:cNvCxnSpPr>
            <a:cxnSpLocks/>
          </p:cNvCxnSpPr>
          <p:nvPr/>
        </p:nvCxnSpPr>
        <p:spPr>
          <a:xfrm flipV="1">
            <a:off x="10526102" y="4504630"/>
            <a:ext cx="0" cy="902609"/>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6A7B0205-B7C0-1243-AB9F-37B6C68251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5123" y="3694426"/>
            <a:ext cx="839089" cy="839089"/>
          </a:xfrm>
          <a:prstGeom prst="rect">
            <a:avLst/>
          </a:prstGeom>
        </p:spPr>
      </p:pic>
      <p:sp>
        <p:nvSpPr>
          <p:cNvPr id="21" name="Rectangle 20">
            <a:extLst>
              <a:ext uri="{FF2B5EF4-FFF2-40B4-BE49-F238E27FC236}">
                <a16:creationId xmlns:a16="http://schemas.microsoft.com/office/drawing/2014/main" id="{2CDE41D0-C70B-2C40-8A1A-D80AF07D05AC}"/>
              </a:ext>
            </a:extLst>
          </p:cNvPr>
          <p:cNvSpPr/>
          <p:nvPr/>
        </p:nvSpPr>
        <p:spPr bwMode="auto">
          <a:xfrm>
            <a:off x="6610251" y="644578"/>
            <a:ext cx="2510059" cy="211604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CREATE MATERIALZIED VIEW </a:t>
            </a:r>
            <a:r>
              <a:rPr kumimoji="0" lang="en-US" sz="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mvw_ProductSales</a:t>
            </a:r>
            <a:endPar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WITH (DISTRIBUTION = HASH(</a:t>
            </a:r>
            <a:r>
              <a:rPr kumimoji="0" lang="en-US" sz="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ProductKey</a:t>
            </a: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AS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SELECT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ProductName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ProductKey</a:t>
            </a: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SUM(Amount) AS </a:t>
            </a:r>
            <a:r>
              <a:rPr kumimoji="0" lang="en-US" sz="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TotalSales</a:t>
            </a:r>
            <a:endPar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FROM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a:t>
            </a:r>
            <a:r>
              <a:rPr kumimoji="0" lang="en-US" sz="800" b="1" i="0" u="none" strike="noStrike" kern="1200" cap="none" spc="0" normalizeH="0" baseline="0" noProof="0" dirty="0" err="1">
                <a:ln>
                  <a:noFill/>
                </a:ln>
                <a:solidFill>
                  <a:srgbClr val="0078D4"/>
                </a:solidFill>
                <a:effectLst/>
                <a:uLnTx/>
                <a:uFillTx/>
                <a:latin typeface="Consolas" panose="020B0609020204030204" pitchFamily="49" charset="0"/>
                <a:ea typeface="+mn-ea"/>
                <a:cs typeface="+mn-cs"/>
              </a:rPr>
              <a:t>FactSales</a:t>
            </a: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fs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INNER JOIN </a:t>
            </a:r>
            <a:r>
              <a:rPr kumimoji="0" lang="en-US" sz="800" b="1" i="0" u="none" strike="noStrike" kern="1200" cap="none" spc="0" normalizeH="0" baseline="0" noProof="0" dirty="0" err="1">
                <a:ln>
                  <a:noFill/>
                </a:ln>
                <a:solidFill>
                  <a:srgbClr val="D83B01"/>
                </a:solidFill>
                <a:effectLst/>
                <a:uLnTx/>
                <a:uFillTx/>
                <a:latin typeface="Consolas" panose="020B0609020204030204" pitchFamily="49" charset="0"/>
                <a:ea typeface="+mn-ea"/>
                <a:cs typeface="+mn-cs"/>
              </a:rPr>
              <a:t>DimProduct</a:t>
            </a: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dp</a:t>
            </a: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ON </a:t>
            </a:r>
            <a:r>
              <a:rPr kumimoji="0" lang="en-US" sz="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fs.prodkey</a:t>
            </a: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 </a:t>
            </a:r>
            <a:r>
              <a:rPr kumimoji="0" lang="en-US" sz="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dp.prodkey</a:t>
            </a:r>
            <a:endPar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GROUP BY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ProductName,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ProductKey</a:t>
            </a:r>
            <a:endPar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endParaRPr>
          </a:p>
        </p:txBody>
      </p:sp>
      <p:sp>
        <p:nvSpPr>
          <p:cNvPr id="22" name="Rectangle 21">
            <a:extLst>
              <a:ext uri="{FF2B5EF4-FFF2-40B4-BE49-F238E27FC236}">
                <a16:creationId xmlns:a16="http://schemas.microsoft.com/office/drawing/2014/main" id="{7ADC53CE-50E7-2A4B-8613-136A69730822}"/>
              </a:ext>
            </a:extLst>
          </p:cNvPr>
          <p:cNvSpPr/>
          <p:nvPr/>
        </p:nvSpPr>
        <p:spPr bwMode="auto">
          <a:xfrm>
            <a:off x="6605250" y="3397685"/>
            <a:ext cx="2510074" cy="234204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SELECT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&lt;COLUMNS&gt;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FROM </a:t>
            </a:r>
            <a:r>
              <a:rPr kumimoji="0" lang="en-US" sz="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FactSales</a:t>
            </a: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fs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INNER JOIN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solidFill>
                  <a:srgbClr val="8661C5"/>
                </a:solidFill>
                <a:effectLst/>
                <a:uLnTx/>
                <a:uFillTx/>
                <a:latin typeface="Consolas" panose="020B0609020204030204" pitchFamily="49" charset="0"/>
                <a:ea typeface="+mn-ea"/>
                <a:cs typeface="+mn-cs"/>
              </a:rPr>
              <a:t>SELECT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8661C5"/>
                </a:solidFill>
                <a:effectLst/>
                <a:uLnTx/>
                <a:uFillTx/>
                <a:latin typeface="Consolas" panose="020B0609020204030204" pitchFamily="49" charset="0"/>
                <a:ea typeface="+mn-ea"/>
                <a:cs typeface="+mn-cs"/>
              </a:rPr>
              <a:t>    ProductName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8661C5"/>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8661C5"/>
                </a:solidFill>
                <a:effectLst/>
                <a:uLnTx/>
                <a:uFillTx/>
                <a:latin typeface="Consolas" panose="020B0609020204030204" pitchFamily="49" charset="0"/>
                <a:ea typeface="+mn-ea"/>
                <a:cs typeface="+mn-cs"/>
              </a:rPr>
              <a:t>ProductKey</a:t>
            </a:r>
            <a:r>
              <a:rPr kumimoji="0" lang="en-US" sz="800" b="0" i="0" u="none" strike="noStrike" kern="1200" cap="none" spc="0" normalizeH="0" baseline="0" noProof="0" dirty="0">
                <a:ln>
                  <a:noFill/>
                </a:ln>
                <a:solidFill>
                  <a:srgbClr val="8661C5"/>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8661C5"/>
                </a:solidFill>
                <a:effectLst/>
                <a:uLnTx/>
                <a:uFillTx/>
                <a:latin typeface="Consolas" panose="020B0609020204030204" pitchFamily="49" charset="0"/>
                <a:ea typeface="+mn-ea"/>
                <a:cs typeface="+mn-cs"/>
              </a:rPr>
              <a:t>    SUM(Amount) AS </a:t>
            </a:r>
            <a:r>
              <a:rPr kumimoji="0" lang="en-US" sz="800" b="0" i="0" u="none" strike="noStrike" kern="1200" cap="none" spc="0" normalizeH="0" baseline="0" noProof="0" dirty="0" err="1">
                <a:ln>
                  <a:noFill/>
                </a:ln>
                <a:solidFill>
                  <a:srgbClr val="8661C5"/>
                </a:solidFill>
                <a:effectLst/>
                <a:uLnTx/>
                <a:uFillTx/>
                <a:latin typeface="Consolas" panose="020B0609020204030204" pitchFamily="49" charset="0"/>
                <a:ea typeface="+mn-ea"/>
                <a:cs typeface="+mn-cs"/>
              </a:rPr>
              <a:t>TotalSales</a:t>
            </a:r>
            <a:endParaRPr kumimoji="0" lang="en-US" sz="800" b="0" i="0" u="none" strike="noStrike" kern="1200" cap="none" spc="0" normalizeH="0" baseline="0" noProof="0" dirty="0">
              <a:ln>
                <a:noFill/>
              </a:ln>
              <a:solidFill>
                <a:srgbClr val="8661C5"/>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8661C5"/>
                </a:solidFill>
                <a:effectLst/>
                <a:uLnTx/>
                <a:uFillTx/>
                <a:latin typeface="Consolas" panose="020B0609020204030204" pitchFamily="49" charset="0"/>
                <a:ea typeface="+mn-ea"/>
                <a:cs typeface="+mn-cs"/>
              </a:rPr>
              <a:t>  FROM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8661C5"/>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8661C5"/>
                </a:solidFill>
                <a:effectLst/>
                <a:uLnTx/>
                <a:uFillTx/>
                <a:latin typeface="Consolas" panose="020B0609020204030204" pitchFamily="49" charset="0"/>
                <a:ea typeface="+mn-ea"/>
                <a:cs typeface="+mn-cs"/>
              </a:rPr>
              <a:t>FactSales</a:t>
            </a:r>
            <a:r>
              <a:rPr kumimoji="0" lang="en-US" sz="800" b="0" i="0" u="none" strike="noStrike" kern="1200" cap="none" spc="0" normalizeH="0" baseline="0" noProof="0" dirty="0">
                <a:ln>
                  <a:noFill/>
                </a:ln>
                <a:solidFill>
                  <a:srgbClr val="8661C5"/>
                </a:solidFill>
                <a:effectLst/>
                <a:uLnTx/>
                <a:uFillTx/>
                <a:latin typeface="Consolas" panose="020B0609020204030204" pitchFamily="49" charset="0"/>
                <a:ea typeface="+mn-ea"/>
                <a:cs typeface="+mn-cs"/>
              </a:rPr>
              <a:t> fs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8661C5"/>
                </a:solidFill>
                <a:effectLst/>
                <a:uLnTx/>
                <a:uFillTx/>
                <a:latin typeface="Consolas" panose="020B0609020204030204" pitchFamily="49" charset="0"/>
                <a:ea typeface="+mn-ea"/>
                <a:cs typeface="+mn-cs"/>
              </a:rPr>
              <a:t>  INNER JOIN </a:t>
            </a:r>
            <a:r>
              <a:rPr kumimoji="0" lang="en-US" sz="800" b="0" i="0" u="none" strike="noStrike" kern="1200" cap="none" spc="0" normalizeH="0" baseline="0" noProof="0" dirty="0" err="1">
                <a:ln>
                  <a:noFill/>
                </a:ln>
                <a:solidFill>
                  <a:srgbClr val="8661C5"/>
                </a:solidFill>
                <a:effectLst/>
                <a:uLnTx/>
                <a:uFillTx/>
                <a:latin typeface="Consolas" panose="020B0609020204030204" pitchFamily="49" charset="0"/>
                <a:ea typeface="+mn-ea"/>
                <a:cs typeface="+mn-cs"/>
              </a:rPr>
              <a:t>DimProduct</a:t>
            </a:r>
            <a:r>
              <a:rPr kumimoji="0" lang="en-US" sz="800" b="0" i="0" u="none" strike="noStrike" kern="1200" cap="none" spc="0" normalizeH="0" baseline="0" noProof="0" dirty="0">
                <a:ln>
                  <a:noFill/>
                </a:ln>
                <a:solidFill>
                  <a:srgbClr val="8661C5"/>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8661C5"/>
                </a:solidFill>
                <a:effectLst/>
                <a:uLnTx/>
                <a:uFillTx/>
                <a:latin typeface="Consolas" panose="020B0609020204030204" pitchFamily="49" charset="0"/>
                <a:ea typeface="+mn-ea"/>
                <a:cs typeface="+mn-cs"/>
              </a:rPr>
              <a:t>dp</a:t>
            </a:r>
            <a:endParaRPr kumimoji="0" lang="en-US" sz="800" b="0" i="0" u="none" strike="noStrike" kern="1200" cap="none" spc="0" normalizeH="0" baseline="0" noProof="0" dirty="0">
              <a:ln>
                <a:noFill/>
              </a:ln>
              <a:solidFill>
                <a:srgbClr val="8661C5"/>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8661C5"/>
                </a:solidFill>
                <a:effectLst/>
                <a:uLnTx/>
                <a:uFillTx/>
                <a:latin typeface="Consolas" panose="020B0609020204030204" pitchFamily="49" charset="0"/>
                <a:ea typeface="+mn-ea"/>
                <a:cs typeface="+mn-cs"/>
              </a:rPr>
              <a:t>  GROUP BY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8661C5"/>
                </a:solidFill>
                <a:effectLst/>
                <a:uLnTx/>
                <a:uFillTx/>
                <a:latin typeface="Consolas" panose="020B0609020204030204" pitchFamily="49" charset="0"/>
                <a:ea typeface="+mn-ea"/>
                <a:cs typeface="+mn-cs"/>
              </a:rPr>
              <a:t>    ProductName,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8661C5"/>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solidFill>
                  <a:srgbClr val="8661C5"/>
                </a:solidFill>
                <a:effectLst/>
                <a:uLnTx/>
                <a:uFillTx/>
                <a:latin typeface="Consolas" panose="020B0609020204030204" pitchFamily="49" charset="0"/>
                <a:ea typeface="+mn-ea"/>
                <a:cs typeface="+mn-cs"/>
              </a:rPr>
              <a:t>ProductKey</a:t>
            </a:r>
            <a:r>
              <a:rPr kumimoji="0" lang="en-US" sz="800"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 </a:t>
            </a: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a:t>
            </a:r>
            <a:r>
              <a:rPr kumimoji="0" lang="en-US" sz="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ps</a:t>
            </a:r>
            <a:endPar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endParaRPr>
          </a:p>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INNER JOIN </a:t>
            </a:r>
            <a:r>
              <a:rPr kumimoji="0" lang="en-US" sz="800" b="1" i="0" u="none" strike="noStrike" kern="1200" cap="none" spc="0" normalizeH="0" baseline="0" noProof="0" dirty="0" err="1">
                <a:ln>
                  <a:noFill/>
                </a:ln>
                <a:solidFill>
                  <a:srgbClr val="243A5E"/>
                </a:solidFill>
                <a:effectLst/>
                <a:uLnTx/>
                <a:uFillTx/>
                <a:latin typeface="Consolas" panose="020B0609020204030204" pitchFamily="49" charset="0"/>
                <a:ea typeface="+mn-ea"/>
                <a:cs typeface="+mn-cs"/>
              </a:rPr>
              <a:t>FactInventory</a:t>
            </a:r>
            <a:endParaRPr kumimoji="0" lang="en-US" sz="800" b="1" i="0" u="none" strike="noStrike" kern="1200" cap="none" spc="0" normalizeH="0" baseline="0" noProof="0" dirty="0">
              <a:ln>
                <a:noFill/>
              </a:ln>
              <a:solidFill>
                <a:srgbClr val="243A5E"/>
              </a:solidFill>
              <a:effectLst/>
              <a:uLnTx/>
              <a:uFillTx/>
              <a:latin typeface="Consolas" panose="020B0609020204030204" pitchFamily="49" charset="0"/>
              <a:ea typeface="+mn-ea"/>
              <a:cs typeface="+mn-cs"/>
            </a:endParaRPr>
          </a:p>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GROUP BY …</a:t>
            </a:r>
          </a:p>
          <a:p>
            <a:pPr marL="457183" marR="0" lvl="1"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endParaRPr>
          </a:p>
        </p:txBody>
      </p:sp>
      <p:sp>
        <p:nvSpPr>
          <p:cNvPr id="19" name="Rectangle 18">
            <a:extLst>
              <a:ext uri="{FF2B5EF4-FFF2-40B4-BE49-F238E27FC236}">
                <a16:creationId xmlns:a16="http://schemas.microsoft.com/office/drawing/2014/main" id="{7A01EA3E-8C63-4747-86FA-8589BD0B4B7F}"/>
              </a:ext>
            </a:extLst>
          </p:cNvPr>
          <p:cNvSpPr/>
          <p:nvPr/>
        </p:nvSpPr>
        <p:spPr bwMode="auto">
          <a:xfrm>
            <a:off x="6741088" y="4133039"/>
            <a:ext cx="1999937" cy="152400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1EE58A4F-9D3E-45A1-B75A-DE1F91BA6CD3}"/>
              </a:ext>
            </a:extLst>
          </p:cNvPr>
          <p:cNvSpPr/>
          <p:nvPr/>
        </p:nvSpPr>
        <p:spPr bwMode="auto">
          <a:xfrm>
            <a:off x="6659999" y="1172009"/>
            <a:ext cx="1999937" cy="152400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C2B925C-F9EC-4A70-BE4E-4647A5774AF8}"/>
              </a:ext>
            </a:extLst>
          </p:cNvPr>
          <p:cNvGrpSpPr/>
          <p:nvPr/>
        </p:nvGrpSpPr>
        <p:grpSpPr>
          <a:xfrm>
            <a:off x="6470474" y="1934009"/>
            <a:ext cx="234854" cy="3178175"/>
            <a:chOff x="4086224" y="1919019"/>
            <a:chExt cx="495655" cy="3178175"/>
          </a:xfrm>
        </p:grpSpPr>
        <p:cxnSp>
          <p:nvCxnSpPr>
            <p:cNvPr id="8" name="Straight Connector 7">
              <a:extLst>
                <a:ext uri="{FF2B5EF4-FFF2-40B4-BE49-F238E27FC236}">
                  <a16:creationId xmlns:a16="http://schemas.microsoft.com/office/drawing/2014/main" id="{394E1256-4401-4F41-B083-AD90C1381B1C}"/>
                </a:ext>
              </a:extLst>
            </p:cNvPr>
            <p:cNvCxnSpPr>
              <a:cxnSpLocks/>
            </p:cNvCxnSpPr>
            <p:nvPr/>
          </p:nvCxnSpPr>
          <p:spPr>
            <a:xfrm flipH="1">
              <a:off x="4086225" y="1926162"/>
              <a:ext cx="409564"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Straight Connector 24">
              <a:extLst>
                <a:ext uri="{FF2B5EF4-FFF2-40B4-BE49-F238E27FC236}">
                  <a16:creationId xmlns:a16="http://schemas.microsoft.com/office/drawing/2014/main" id="{466006D5-6520-42F9-B4D0-6BEEF9163800}"/>
                </a:ext>
              </a:extLst>
            </p:cNvPr>
            <p:cNvCxnSpPr>
              <a:cxnSpLocks/>
            </p:cNvCxnSpPr>
            <p:nvPr/>
          </p:nvCxnSpPr>
          <p:spPr>
            <a:xfrm flipH="1">
              <a:off x="4086225" y="5087670"/>
              <a:ext cx="495654"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7" name="Straight Connector 26">
              <a:extLst>
                <a:ext uri="{FF2B5EF4-FFF2-40B4-BE49-F238E27FC236}">
                  <a16:creationId xmlns:a16="http://schemas.microsoft.com/office/drawing/2014/main" id="{807C2CB1-64DD-4566-A8C5-E299876E9C2E}"/>
                </a:ext>
              </a:extLst>
            </p:cNvPr>
            <p:cNvCxnSpPr>
              <a:cxnSpLocks/>
            </p:cNvCxnSpPr>
            <p:nvPr/>
          </p:nvCxnSpPr>
          <p:spPr>
            <a:xfrm flipH="1">
              <a:off x="4086224" y="1919019"/>
              <a:ext cx="4" cy="3178175"/>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35" name="Rectangle 34">
            <a:extLst>
              <a:ext uri="{FF2B5EF4-FFF2-40B4-BE49-F238E27FC236}">
                <a16:creationId xmlns:a16="http://schemas.microsoft.com/office/drawing/2014/main" id="{DC55E38E-8A75-412D-8AC0-65AB1145E3BA}"/>
              </a:ext>
            </a:extLst>
          </p:cNvPr>
          <p:cNvSpPr/>
          <p:nvPr/>
        </p:nvSpPr>
        <p:spPr bwMode="auto">
          <a:xfrm>
            <a:off x="6691631" y="4094146"/>
            <a:ext cx="2108609" cy="160178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96E922DE-6FE6-44C5-98C9-CC6B3B9138CF}"/>
              </a:ext>
            </a:extLst>
          </p:cNvPr>
          <p:cNvSpPr/>
          <p:nvPr/>
        </p:nvSpPr>
        <p:spPr bwMode="auto">
          <a:xfrm>
            <a:off x="10676636" y="4971852"/>
            <a:ext cx="1083863" cy="72407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495AB9FE-0C59-4730-8362-38820E0E125F}"/>
              </a:ext>
            </a:extLst>
          </p:cNvPr>
          <p:cNvCxnSpPr>
            <a:cxnSpLocks/>
          </p:cNvCxnSpPr>
          <p:nvPr/>
        </p:nvCxnSpPr>
        <p:spPr>
          <a:xfrm flipV="1">
            <a:off x="7787484" y="5695932"/>
            <a:ext cx="0" cy="254162"/>
          </a:xfrm>
          <a:prstGeom prst="line">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9" name="Straight Connector 38">
            <a:extLst>
              <a:ext uri="{FF2B5EF4-FFF2-40B4-BE49-F238E27FC236}">
                <a16:creationId xmlns:a16="http://schemas.microsoft.com/office/drawing/2014/main" id="{2320EB9B-F081-4E07-B7FE-AF8B7EF65008}"/>
              </a:ext>
            </a:extLst>
          </p:cNvPr>
          <p:cNvCxnSpPr>
            <a:cxnSpLocks/>
          </p:cNvCxnSpPr>
          <p:nvPr/>
        </p:nvCxnSpPr>
        <p:spPr>
          <a:xfrm flipH="1">
            <a:off x="7794885" y="5945170"/>
            <a:ext cx="3454057" cy="0"/>
          </a:xfrm>
          <a:prstGeom prst="line">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 name="Straight Connector 40">
            <a:extLst>
              <a:ext uri="{FF2B5EF4-FFF2-40B4-BE49-F238E27FC236}">
                <a16:creationId xmlns:a16="http://schemas.microsoft.com/office/drawing/2014/main" id="{999F58E5-769A-4817-82F6-5960E8286659}"/>
              </a:ext>
            </a:extLst>
          </p:cNvPr>
          <p:cNvCxnSpPr>
            <a:cxnSpLocks/>
          </p:cNvCxnSpPr>
          <p:nvPr/>
        </p:nvCxnSpPr>
        <p:spPr>
          <a:xfrm flipV="1">
            <a:off x="11232246" y="5691008"/>
            <a:ext cx="0" cy="254162"/>
          </a:xfrm>
          <a:prstGeom prst="line">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38" name="Group 230">
            <a:extLst>
              <a:ext uri="{FF2B5EF4-FFF2-40B4-BE49-F238E27FC236}">
                <a16:creationId xmlns:a16="http://schemas.microsoft.com/office/drawing/2014/main" id="{52809CDB-2CC7-D541-82DB-3B808A66FFFF}"/>
              </a:ext>
            </a:extLst>
          </p:cNvPr>
          <p:cNvGrpSpPr>
            <a:grpSpLocks noChangeAspect="1"/>
          </p:cNvGrpSpPr>
          <p:nvPr/>
        </p:nvGrpSpPr>
        <p:grpSpPr bwMode="auto">
          <a:xfrm>
            <a:off x="2623258" y="1872133"/>
            <a:ext cx="1112814" cy="1193121"/>
            <a:chOff x="5227" y="2781"/>
            <a:chExt cx="291" cy="312"/>
          </a:xfrm>
        </p:grpSpPr>
        <p:sp>
          <p:nvSpPr>
            <p:cNvPr id="40" name="Freeform 231">
              <a:extLst>
                <a:ext uri="{FF2B5EF4-FFF2-40B4-BE49-F238E27FC236}">
                  <a16:creationId xmlns:a16="http://schemas.microsoft.com/office/drawing/2014/main" id="{F948DEB7-1F88-9449-A888-BD4E6B14683E}"/>
                </a:ext>
              </a:extLst>
            </p:cNvPr>
            <p:cNvSpPr>
              <a:spLocks/>
            </p:cNvSpPr>
            <p:nvPr/>
          </p:nvSpPr>
          <p:spPr bwMode="auto">
            <a:xfrm>
              <a:off x="5227" y="2781"/>
              <a:ext cx="291" cy="312"/>
            </a:xfrm>
            <a:custGeom>
              <a:avLst/>
              <a:gdLst>
                <a:gd name="T0" fmla="*/ 233 w 291"/>
                <a:gd name="T1" fmla="*/ 161 h 312"/>
                <a:gd name="T2" fmla="*/ 214 w 291"/>
                <a:gd name="T3" fmla="*/ 180 h 312"/>
                <a:gd name="T4" fmla="*/ 239 w 291"/>
                <a:gd name="T5" fmla="*/ 207 h 312"/>
                <a:gd name="T6" fmla="*/ 159 w 291"/>
                <a:gd name="T7" fmla="*/ 207 h 312"/>
                <a:gd name="T8" fmla="*/ 159 w 291"/>
                <a:gd name="T9" fmla="*/ 52 h 312"/>
                <a:gd name="T10" fmla="*/ 184 w 291"/>
                <a:gd name="T11" fmla="*/ 77 h 312"/>
                <a:gd name="T12" fmla="*/ 204 w 291"/>
                <a:gd name="T13" fmla="*/ 58 h 312"/>
                <a:gd name="T14" fmla="*/ 146 w 291"/>
                <a:gd name="T15" fmla="*/ 0 h 312"/>
                <a:gd name="T16" fmla="*/ 88 w 291"/>
                <a:gd name="T17" fmla="*/ 58 h 312"/>
                <a:gd name="T18" fmla="*/ 107 w 291"/>
                <a:gd name="T19" fmla="*/ 77 h 312"/>
                <a:gd name="T20" fmla="*/ 132 w 291"/>
                <a:gd name="T21" fmla="*/ 52 h 312"/>
                <a:gd name="T22" fmla="*/ 132 w 291"/>
                <a:gd name="T23" fmla="*/ 132 h 312"/>
                <a:gd name="T24" fmla="*/ 52 w 291"/>
                <a:gd name="T25" fmla="*/ 132 h 312"/>
                <a:gd name="T26" fmla="*/ 77 w 291"/>
                <a:gd name="T27" fmla="*/ 107 h 312"/>
                <a:gd name="T28" fmla="*/ 58 w 291"/>
                <a:gd name="T29" fmla="*/ 88 h 312"/>
                <a:gd name="T30" fmla="*/ 0 w 291"/>
                <a:gd name="T31" fmla="*/ 146 h 312"/>
                <a:gd name="T32" fmla="*/ 58 w 291"/>
                <a:gd name="T33" fmla="*/ 204 h 312"/>
                <a:gd name="T34" fmla="*/ 77 w 291"/>
                <a:gd name="T35" fmla="*/ 184 h 312"/>
                <a:gd name="T36" fmla="*/ 52 w 291"/>
                <a:gd name="T37" fmla="*/ 159 h 312"/>
                <a:gd name="T38" fmla="*/ 132 w 291"/>
                <a:gd name="T39" fmla="*/ 159 h 312"/>
                <a:gd name="T40" fmla="*/ 132 w 291"/>
                <a:gd name="T41" fmla="*/ 312 h 312"/>
                <a:gd name="T42" fmla="*/ 159 w 291"/>
                <a:gd name="T43" fmla="*/ 312 h 312"/>
                <a:gd name="T44" fmla="*/ 159 w 291"/>
                <a:gd name="T45" fmla="*/ 235 h 312"/>
                <a:gd name="T46" fmla="*/ 239 w 291"/>
                <a:gd name="T47" fmla="*/ 235 h 312"/>
                <a:gd name="T48" fmla="*/ 214 w 291"/>
                <a:gd name="T49" fmla="*/ 257 h 312"/>
                <a:gd name="T50" fmla="*/ 233 w 291"/>
                <a:gd name="T51" fmla="*/ 277 h 312"/>
                <a:gd name="T52" fmla="*/ 291 w 291"/>
                <a:gd name="T53" fmla="*/ 219 h 312"/>
                <a:gd name="T54" fmla="*/ 233 w 291"/>
                <a:gd name="T55"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312">
                  <a:moveTo>
                    <a:pt x="233" y="161"/>
                  </a:moveTo>
                  <a:lnTo>
                    <a:pt x="214" y="180"/>
                  </a:lnTo>
                  <a:lnTo>
                    <a:pt x="239" y="207"/>
                  </a:lnTo>
                  <a:lnTo>
                    <a:pt x="159" y="207"/>
                  </a:lnTo>
                  <a:lnTo>
                    <a:pt x="159" y="52"/>
                  </a:lnTo>
                  <a:lnTo>
                    <a:pt x="184" y="77"/>
                  </a:lnTo>
                  <a:lnTo>
                    <a:pt x="204" y="58"/>
                  </a:lnTo>
                  <a:lnTo>
                    <a:pt x="146" y="0"/>
                  </a:lnTo>
                  <a:lnTo>
                    <a:pt x="88" y="58"/>
                  </a:lnTo>
                  <a:lnTo>
                    <a:pt x="107" y="77"/>
                  </a:lnTo>
                  <a:lnTo>
                    <a:pt x="132" y="52"/>
                  </a:lnTo>
                  <a:lnTo>
                    <a:pt x="132" y="132"/>
                  </a:lnTo>
                  <a:lnTo>
                    <a:pt x="52" y="132"/>
                  </a:lnTo>
                  <a:lnTo>
                    <a:pt x="77" y="107"/>
                  </a:lnTo>
                  <a:lnTo>
                    <a:pt x="58" y="88"/>
                  </a:lnTo>
                  <a:lnTo>
                    <a:pt x="0" y="146"/>
                  </a:lnTo>
                  <a:lnTo>
                    <a:pt x="58" y="204"/>
                  </a:lnTo>
                  <a:lnTo>
                    <a:pt x="77" y="184"/>
                  </a:lnTo>
                  <a:lnTo>
                    <a:pt x="52" y="159"/>
                  </a:lnTo>
                  <a:lnTo>
                    <a:pt x="132" y="159"/>
                  </a:lnTo>
                  <a:lnTo>
                    <a:pt x="132" y="312"/>
                  </a:lnTo>
                  <a:lnTo>
                    <a:pt x="159" y="312"/>
                  </a:lnTo>
                  <a:lnTo>
                    <a:pt x="159" y="235"/>
                  </a:lnTo>
                  <a:lnTo>
                    <a:pt x="239" y="235"/>
                  </a:lnTo>
                  <a:lnTo>
                    <a:pt x="214" y="257"/>
                  </a:lnTo>
                  <a:lnTo>
                    <a:pt x="233" y="277"/>
                  </a:lnTo>
                  <a:lnTo>
                    <a:pt x="291" y="219"/>
                  </a:lnTo>
                  <a:lnTo>
                    <a:pt x="233" y="1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2" name="Freeform 232">
              <a:extLst>
                <a:ext uri="{FF2B5EF4-FFF2-40B4-BE49-F238E27FC236}">
                  <a16:creationId xmlns:a16="http://schemas.microsoft.com/office/drawing/2014/main" id="{DC2007E0-D9CB-5443-ADBE-9AE5A7F15A35}"/>
                </a:ext>
              </a:extLst>
            </p:cNvPr>
            <p:cNvSpPr>
              <a:spLocks/>
            </p:cNvSpPr>
            <p:nvPr/>
          </p:nvSpPr>
          <p:spPr bwMode="auto">
            <a:xfrm>
              <a:off x="5386" y="2942"/>
              <a:ext cx="132" cy="116"/>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32188676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03A95BF8-F2E5-43C2-9395-5D4F7060208A}"/>
              </a:ext>
            </a:extLst>
          </p:cNvPr>
          <p:cNvCxnSpPr>
            <a:cxnSpLocks/>
          </p:cNvCxnSpPr>
          <p:nvPr/>
        </p:nvCxnSpPr>
        <p:spPr>
          <a:xfrm>
            <a:off x="7576906" y="3876675"/>
            <a:ext cx="807929"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D069686F-F85D-4E8E-A348-1FC3843CF5F0}"/>
              </a:ext>
            </a:extLst>
          </p:cNvPr>
          <p:cNvCxnSpPr>
            <a:cxnSpLocks/>
          </p:cNvCxnSpPr>
          <p:nvPr/>
        </p:nvCxnSpPr>
        <p:spPr>
          <a:xfrm>
            <a:off x="9474599" y="3851610"/>
            <a:ext cx="1027986"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9D3ED9F8-679F-4881-933D-A5EBB7BFFE8F}"/>
              </a:ext>
            </a:extLst>
          </p:cNvPr>
          <p:cNvCxnSpPr>
            <a:cxnSpLocks/>
          </p:cNvCxnSpPr>
          <p:nvPr/>
        </p:nvCxnSpPr>
        <p:spPr>
          <a:xfrm flipH="1">
            <a:off x="9474600" y="4014834"/>
            <a:ext cx="1027985"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2AC503-539B-481E-9C8C-7F414E526B29}"/>
              </a:ext>
            </a:extLst>
          </p:cNvPr>
          <p:cNvSpPr/>
          <p:nvPr/>
        </p:nvSpPr>
        <p:spPr>
          <a:xfrm>
            <a:off x="9474599" y="3484304"/>
            <a:ext cx="602729" cy="307777"/>
          </a:xfrm>
          <a:prstGeom prst="rect">
            <a:avLst/>
          </a:prstGeom>
        </p:spPr>
        <p:txBody>
          <a:bodyPr wrap="non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i="0" u="none" strike="noStrike" kern="1200" cap="none" spc="-50" normalizeH="0" baseline="0" noProof="0" dirty="0">
                <a:ln w="3175">
                  <a:noFill/>
                </a:ln>
                <a:solidFill>
                  <a:prstClr val="black"/>
                </a:solidFill>
                <a:effectLst/>
                <a:uLnTx/>
                <a:uFillTx/>
                <a:latin typeface="Segoe UI Semibold"/>
                <a:ea typeface="+mn-ea"/>
                <a:cs typeface="Segoe UI" pitchFamily="34" charset="0"/>
              </a:rPr>
              <a:t>Execution 2</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i="0" u="none" strike="noStrike" kern="1200" cap="none" spc="-50" normalizeH="0" baseline="0" noProof="0" dirty="0">
                <a:ln w="3175">
                  <a:noFill/>
                </a:ln>
                <a:solidFill>
                  <a:prstClr val="black"/>
                </a:solidFill>
                <a:effectLst/>
                <a:uLnTx/>
                <a:uFillTx/>
                <a:latin typeface="Segoe UI Semibold"/>
                <a:ea typeface="+mn-ea"/>
                <a:cs typeface="Segoe UI" pitchFamily="34" charset="0"/>
              </a:rPr>
              <a:t>Cache Hit</a:t>
            </a:r>
            <a:endParaRPr kumimoji="0" lang="en-US" sz="1765"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Rectangle 144">
            <a:extLst>
              <a:ext uri="{FF2B5EF4-FFF2-40B4-BE49-F238E27FC236}">
                <a16:creationId xmlns:a16="http://schemas.microsoft.com/office/drawing/2014/main" id="{94A9F061-D0E7-4EEE-899E-81EC981D38D1}"/>
              </a:ext>
            </a:extLst>
          </p:cNvPr>
          <p:cNvSpPr/>
          <p:nvPr/>
        </p:nvSpPr>
        <p:spPr>
          <a:xfrm>
            <a:off x="9879016" y="4101114"/>
            <a:ext cx="623569" cy="153888"/>
          </a:xfrm>
          <a:prstGeom prst="rect">
            <a:avLst/>
          </a:prstGeom>
        </p:spPr>
        <p:txBody>
          <a:bodyPr wrap="non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i="0" u="none" strike="noStrike" kern="1200" cap="none" spc="-50" normalizeH="0" baseline="0" noProof="0" dirty="0">
                <a:ln w="3175">
                  <a:noFill/>
                </a:ln>
                <a:solidFill>
                  <a:prstClr val="black"/>
                </a:solidFill>
                <a:effectLst/>
                <a:uLnTx/>
                <a:uFillTx/>
                <a:latin typeface="Segoe UI Semibold"/>
                <a:ea typeface="+mn-ea"/>
                <a:cs typeface="Segoe UI" pitchFamily="34" charset="0"/>
              </a:rPr>
              <a:t>~.2 seconds</a:t>
            </a:r>
            <a:endParaRPr kumimoji="0" lang="en-US" sz="1765"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46" name="Straight Arrow Connector 145">
            <a:extLst>
              <a:ext uri="{FF2B5EF4-FFF2-40B4-BE49-F238E27FC236}">
                <a16:creationId xmlns:a16="http://schemas.microsoft.com/office/drawing/2014/main" id="{EF55C546-1862-45C8-B5CE-B719EA5C5925}"/>
              </a:ext>
            </a:extLst>
          </p:cNvPr>
          <p:cNvCxnSpPr>
            <a:cxnSpLocks/>
          </p:cNvCxnSpPr>
          <p:nvPr/>
        </p:nvCxnSpPr>
        <p:spPr>
          <a:xfrm>
            <a:off x="8869046" y="4399637"/>
            <a:ext cx="0" cy="499727"/>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61859DC6-52D9-48A0-896C-3C1D9284DCE0}"/>
              </a:ext>
            </a:extLst>
          </p:cNvPr>
          <p:cNvSpPr/>
          <p:nvPr/>
        </p:nvSpPr>
        <p:spPr>
          <a:xfrm>
            <a:off x="8128584" y="4399637"/>
            <a:ext cx="740462" cy="307777"/>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i="0" u="none" strike="noStrike" kern="1200" cap="none" spc="-50" normalizeH="0" baseline="0" noProof="0" dirty="0">
                <a:ln w="3175">
                  <a:noFill/>
                </a:ln>
                <a:solidFill>
                  <a:prstClr val="black"/>
                </a:solidFill>
                <a:effectLst/>
                <a:uLnTx/>
                <a:uFillTx/>
                <a:latin typeface="Segoe UI Semibold"/>
                <a:ea typeface="+mn-ea"/>
                <a:cs typeface="Segoe UI" pitchFamily="34" charset="0"/>
              </a:rPr>
              <a:t>Execution 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i="0" u="none" strike="noStrike" kern="1200" cap="none" spc="-50" normalizeH="0" baseline="0" noProof="0" dirty="0">
                <a:ln w="3175">
                  <a:noFill/>
                </a:ln>
                <a:solidFill>
                  <a:prstClr val="black"/>
                </a:solidFill>
                <a:effectLst/>
                <a:uLnTx/>
                <a:uFillTx/>
                <a:latin typeface="Segoe UI Semibold"/>
                <a:ea typeface="+mn-ea"/>
                <a:cs typeface="Segoe UI" pitchFamily="34" charset="0"/>
              </a:rPr>
              <a:t>Cache Miss</a:t>
            </a:r>
            <a:endParaRPr kumimoji="0" lang="en-US" sz="1765"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48" name="Straight Arrow Connector 147">
            <a:extLst>
              <a:ext uri="{FF2B5EF4-FFF2-40B4-BE49-F238E27FC236}">
                <a16:creationId xmlns:a16="http://schemas.microsoft.com/office/drawing/2014/main" id="{8C62B472-F806-43B8-94CC-BB9723D95782}"/>
              </a:ext>
            </a:extLst>
          </p:cNvPr>
          <p:cNvCxnSpPr>
            <a:cxnSpLocks/>
          </p:cNvCxnSpPr>
          <p:nvPr/>
        </p:nvCxnSpPr>
        <p:spPr>
          <a:xfrm flipV="1">
            <a:off x="9016894" y="4392237"/>
            <a:ext cx="0" cy="516332"/>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38F0A118-7CF7-4EF8-9DDB-AB510E56F21D}"/>
              </a:ext>
            </a:extLst>
          </p:cNvPr>
          <p:cNvSpPr/>
          <p:nvPr/>
        </p:nvSpPr>
        <p:spPr>
          <a:xfrm>
            <a:off x="9158880" y="4632901"/>
            <a:ext cx="509755" cy="307777"/>
          </a:xfrm>
          <a:prstGeom prst="rect">
            <a:avLst/>
          </a:prstGeom>
        </p:spPr>
        <p:txBody>
          <a:bodyPr wrap="non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i="0" u="none" strike="noStrike" kern="1200" cap="none" spc="-50" normalizeH="0" baseline="0" noProof="0" dirty="0">
                <a:ln w="3175">
                  <a:noFill/>
                </a:ln>
                <a:solidFill>
                  <a:prstClr val="black"/>
                </a:solidFill>
                <a:effectLst/>
                <a:uLnTx/>
                <a:uFillTx/>
                <a:latin typeface="Segoe UI Semibold"/>
                <a:ea typeface="+mn-ea"/>
                <a:cs typeface="Segoe UI" pitchFamily="34" charset="0"/>
              </a:rPr>
              <a:t>Regular </a:t>
            </a:r>
            <a:br>
              <a:rPr kumimoji="0" lang="en-US" sz="1000" i="0" u="none" strike="noStrike" kern="1200" cap="none" spc="-50" normalizeH="0" baseline="0" noProof="0" dirty="0">
                <a:ln w="3175">
                  <a:noFill/>
                </a:ln>
                <a:solidFill>
                  <a:prstClr val="black"/>
                </a:solidFill>
                <a:effectLst/>
                <a:uLnTx/>
                <a:uFillTx/>
                <a:latin typeface="Segoe UI Semibold"/>
                <a:ea typeface="+mn-ea"/>
                <a:cs typeface="Segoe UI" pitchFamily="34" charset="0"/>
              </a:rPr>
            </a:br>
            <a:r>
              <a:rPr kumimoji="0" lang="en-US" sz="1000" i="0" u="none" strike="noStrike" kern="1200" cap="none" spc="-50" normalizeH="0" baseline="0" noProof="0" dirty="0">
                <a:ln w="3175">
                  <a:noFill/>
                </a:ln>
                <a:solidFill>
                  <a:prstClr val="black"/>
                </a:solidFill>
                <a:effectLst/>
                <a:uLnTx/>
                <a:uFillTx/>
                <a:latin typeface="Segoe UI Semibold"/>
                <a:ea typeface="+mn-ea"/>
                <a:cs typeface="Segoe UI" pitchFamily="34" charset="0"/>
              </a:rPr>
              <a:t>Execution</a:t>
            </a:r>
            <a:endParaRPr kumimoji="0" lang="en-US" sz="1765" i="0" u="none" strike="noStrike" kern="1200" cap="none" spc="0" normalizeH="0" baseline="0" noProof="0" dirty="0">
              <a:ln>
                <a:noFill/>
              </a:ln>
              <a:solidFill>
                <a:srgbClr val="000000"/>
              </a:solidFill>
              <a:effectLst/>
              <a:uLnTx/>
              <a:uFillTx/>
              <a:latin typeface="Segoe UI"/>
              <a:ea typeface="+mn-ea"/>
              <a:cs typeface="+mn-cs"/>
            </a:endParaRPr>
          </a:p>
        </p:txBody>
      </p:sp>
      <p:pic>
        <p:nvPicPr>
          <p:cNvPr id="150" name="Graphic 149">
            <a:extLst>
              <a:ext uri="{FF2B5EF4-FFF2-40B4-BE49-F238E27FC236}">
                <a16:creationId xmlns:a16="http://schemas.microsoft.com/office/drawing/2014/main" id="{D4A5A86D-7E3F-4162-BE6A-93301A25BF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9287" y="3580788"/>
            <a:ext cx="618772" cy="618772"/>
          </a:xfrm>
          <a:prstGeom prst="rect">
            <a:avLst/>
          </a:prstGeom>
        </p:spPr>
      </p:pic>
      <p:sp>
        <p:nvSpPr>
          <p:cNvPr id="16" name="Rectangle 15">
            <a:extLst>
              <a:ext uri="{FF2B5EF4-FFF2-40B4-BE49-F238E27FC236}">
                <a16:creationId xmlns:a16="http://schemas.microsoft.com/office/drawing/2014/main" id="{ECB07169-1E1C-1643-B0EF-8C2C07251975}"/>
              </a:ext>
            </a:extLst>
          </p:cNvPr>
          <p:cNvSpPr/>
          <p:nvPr/>
        </p:nvSpPr>
        <p:spPr bwMode="auto">
          <a:xfrm>
            <a:off x="7346994" y="839820"/>
            <a:ext cx="3203358" cy="224671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SELECT</a:t>
            </a:r>
          </a:p>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ProductName</a:t>
            </a:r>
          </a:p>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ProductKey,</a:t>
            </a:r>
          </a:p>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SUM(Amount) AS TotalSales</a:t>
            </a:r>
          </a:p>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FROM</a:t>
            </a:r>
          </a:p>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Fact Sales</a:t>
            </a:r>
          </a:p>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INNER JOIN DimProduct</a:t>
            </a:r>
          </a:p>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GROUP BY</a:t>
            </a:r>
          </a:p>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ProductName,</a:t>
            </a:r>
          </a:p>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rPr>
              <a:t>  ProductKey</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Title 1">
            <a:extLst>
              <a:ext uri="{FF2B5EF4-FFF2-40B4-BE49-F238E27FC236}">
                <a16:creationId xmlns:a16="http://schemas.microsoft.com/office/drawing/2014/main" id="{B9D5AC49-F7D1-AA4C-8623-6336CBDEFDDB}"/>
              </a:ext>
            </a:extLst>
          </p:cNvPr>
          <p:cNvSpPr>
            <a:spLocks noGrp="1"/>
          </p:cNvSpPr>
          <p:nvPr>
            <p:ph type="title"/>
          </p:nvPr>
        </p:nvSpPr>
        <p:spPr>
          <a:xfrm>
            <a:off x="588263" y="3457130"/>
            <a:ext cx="5146331" cy="1046440"/>
          </a:xfrm>
        </p:spPr>
        <p:txBody>
          <a:bodyPr anchor="t"/>
          <a:lstStyle/>
          <a:p>
            <a:pPr algn="ctr"/>
            <a:r>
              <a:rPr lang="en-US" dirty="0"/>
              <a:t>Build confidence in your data with result set cache</a:t>
            </a:r>
          </a:p>
        </p:txBody>
      </p:sp>
      <p:pic>
        <p:nvPicPr>
          <p:cNvPr id="17" name="Graphic 16">
            <a:extLst>
              <a:ext uri="{FF2B5EF4-FFF2-40B4-BE49-F238E27FC236}">
                <a16:creationId xmlns:a16="http://schemas.microsoft.com/office/drawing/2014/main" id="{B6337F51-CA2D-4917-9DFA-7FC653BB1D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0712" y="5113760"/>
            <a:ext cx="653507" cy="653507"/>
          </a:xfrm>
          <a:prstGeom prst="rect">
            <a:avLst/>
          </a:prstGeom>
        </p:spPr>
      </p:pic>
      <p:pic>
        <p:nvPicPr>
          <p:cNvPr id="18" name="Graphic 17">
            <a:extLst>
              <a:ext uri="{FF2B5EF4-FFF2-40B4-BE49-F238E27FC236}">
                <a16:creationId xmlns:a16="http://schemas.microsoft.com/office/drawing/2014/main" id="{E1BE1643-CF93-4AAB-B500-A604E91049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72666" y="3457130"/>
            <a:ext cx="839089" cy="839089"/>
          </a:xfrm>
          <a:prstGeom prst="rect">
            <a:avLst/>
          </a:prstGeom>
        </p:spPr>
      </p:pic>
      <p:sp>
        <p:nvSpPr>
          <p:cNvPr id="19" name="TextBox 18">
            <a:extLst>
              <a:ext uri="{FF2B5EF4-FFF2-40B4-BE49-F238E27FC236}">
                <a16:creationId xmlns:a16="http://schemas.microsoft.com/office/drawing/2014/main" id="{3A365F69-2540-4C28-AC2C-E0EED1E9CD36}"/>
              </a:ext>
            </a:extLst>
          </p:cNvPr>
          <p:cNvSpPr txBox="1"/>
          <p:nvPr/>
        </p:nvSpPr>
        <p:spPr>
          <a:xfrm>
            <a:off x="9368534" y="5373008"/>
            <a:ext cx="990600"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Warehouse</a:t>
            </a:r>
          </a:p>
        </p:txBody>
      </p:sp>
      <p:pic>
        <p:nvPicPr>
          <p:cNvPr id="21" name="Graphic 20">
            <a:extLst>
              <a:ext uri="{FF2B5EF4-FFF2-40B4-BE49-F238E27FC236}">
                <a16:creationId xmlns:a16="http://schemas.microsoft.com/office/drawing/2014/main" id="{ACFAA4DA-24C9-4E97-A7F4-CD98ACF4B5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7257" y="3698831"/>
            <a:ext cx="382685" cy="382685"/>
          </a:xfrm>
          <a:prstGeom prst="rect">
            <a:avLst/>
          </a:prstGeom>
        </p:spPr>
      </p:pic>
      <p:sp>
        <p:nvSpPr>
          <p:cNvPr id="22" name="TextBox 21">
            <a:extLst>
              <a:ext uri="{FF2B5EF4-FFF2-40B4-BE49-F238E27FC236}">
                <a16:creationId xmlns:a16="http://schemas.microsoft.com/office/drawing/2014/main" id="{943AEDC2-6133-44A5-AFFA-8014300905EE}"/>
              </a:ext>
            </a:extLst>
          </p:cNvPr>
          <p:cNvSpPr txBox="1"/>
          <p:nvPr/>
        </p:nvSpPr>
        <p:spPr>
          <a:xfrm>
            <a:off x="11054614" y="3705507"/>
            <a:ext cx="777169"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Resultset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Cache</a:t>
            </a:r>
          </a:p>
        </p:txBody>
      </p:sp>
      <p:pic>
        <p:nvPicPr>
          <p:cNvPr id="23" name="Picture 22">
            <a:extLst>
              <a:ext uri="{FF2B5EF4-FFF2-40B4-BE49-F238E27FC236}">
                <a16:creationId xmlns:a16="http://schemas.microsoft.com/office/drawing/2014/main" id="{03BF22D9-BF96-40EA-BB2C-2E818E6A5FAF}"/>
              </a:ext>
            </a:extLst>
          </p:cNvPr>
          <p:cNvPicPr>
            <a:picLocks noChangeAspect="1"/>
          </p:cNvPicPr>
          <p:nvPr/>
        </p:nvPicPr>
        <p:blipFill>
          <a:blip r:embed="rId9"/>
          <a:stretch>
            <a:fillRect/>
          </a:stretch>
        </p:blipFill>
        <p:spPr>
          <a:xfrm>
            <a:off x="10565130" y="4118567"/>
            <a:ext cx="404812" cy="404812"/>
          </a:xfrm>
          <a:prstGeom prst="rect">
            <a:avLst/>
          </a:prstGeom>
        </p:spPr>
      </p:pic>
      <p:grpSp>
        <p:nvGrpSpPr>
          <p:cNvPr id="24" name="Group 230">
            <a:extLst>
              <a:ext uri="{FF2B5EF4-FFF2-40B4-BE49-F238E27FC236}">
                <a16:creationId xmlns:a16="http://schemas.microsoft.com/office/drawing/2014/main" id="{EB4F720F-85CB-A747-A447-CA893296D9DA}"/>
              </a:ext>
            </a:extLst>
          </p:cNvPr>
          <p:cNvGrpSpPr>
            <a:grpSpLocks noChangeAspect="1"/>
          </p:cNvGrpSpPr>
          <p:nvPr/>
        </p:nvGrpSpPr>
        <p:grpSpPr bwMode="auto">
          <a:xfrm>
            <a:off x="2623258" y="1872133"/>
            <a:ext cx="1112814" cy="1193121"/>
            <a:chOff x="5227" y="2781"/>
            <a:chExt cx="291" cy="312"/>
          </a:xfrm>
        </p:grpSpPr>
        <p:sp>
          <p:nvSpPr>
            <p:cNvPr id="25" name="Freeform 231">
              <a:extLst>
                <a:ext uri="{FF2B5EF4-FFF2-40B4-BE49-F238E27FC236}">
                  <a16:creationId xmlns:a16="http://schemas.microsoft.com/office/drawing/2014/main" id="{9EB95934-52ED-9540-8663-87F68DBECC0A}"/>
                </a:ext>
              </a:extLst>
            </p:cNvPr>
            <p:cNvSpPr>
              <a:spLocks/>
            </p:cNvSpPr>
            <p:nvPr/>
          </p:nvSpPr>
          <p:spPr bwMode="auto">
            <a:xfrm>
              <a:off x="5227" y="2781"/>
              <a:ext cx="291" cy="312"/>
            </a:xfrm>
            <a:custGeom>
              <a:avLst/>
              <a:gdLst>
                <a:gd name="T0" fmla="*/ 233 w 291"/>
                <a:gd name="T1" fmla="*/ 161 h 312"/>
                <a:gd name="T2" fmla="*/ 214 w 291"/>
                <a:gd name="T3" fmla="*/ 180 h 312"/>
                <a:gd name="T4" fmla="*/ 239 w 291"/>
                <a:gd name="T5" fmla="*/ 207 h 312"/>
                <a:gd name="T6" fmla="*/ 159 w 291"/>
                <a:gd name="T7" fmla="*/ 207 h 312"/>
                <a:gd name="T8" fmla="*/ 159 w 291"/>
                <a:gd name="T9" fmla="*/ 52 h 312"/>
                <a:gd name="T10" fmla="*/ 184 w 291"/>
                <a:gd name="T11" fmla="*/ 77 h 312"/>
                <a:gd name="T12" fmla="*/ 204 w 291"/>
                <a:gd name="T13" fmla="*/ 58 h 312"/>
                <a:gd name="T14" fmla="*/ 146 w 291"/>
                <a:gd name="T15" fmla="*/ 0 h 312"/>
                <a:gd name="T16" fmla="*/ 88 w 291"/>
                <a:gd name="T17" fmla="*/ 58 h 312"/>
                <a:gd name="T18" fmla="*/ 107 w 291"/>
                <a:gd name="T19" fmla="*/ 77 h 312"/>
                <a:gd name="T20" fmla="*/ 132 w 291"/>
                <a:gd name="T21" fmla="*/ 52 h 312"/>
                <a:gd name="T22" fmla="*/ 132 w 291"/>
                <a:gd name="T23" fmla="*/ 132 h 312"/>
                <a:gd name="T24" fmla="*/ 52 w 291"/>
                <a:gd name="T25" fmla="*/ 132 h 312"/>
                <a:gd name="T26" fmla="*/ 77 w 291"/>
                <a:gd name="T27" fmla="*/ 107 h 312"/>
                <a:gd name="T28" fmla="*/ 58 w 291"/>
                <a:gd name="T29" fmla="*/ 88 h 312"/>
                <a:gd name="T30" fmla="*/ 0 w 291"/>
                <a:gd name="T31" fmla="*/ 146 h 312"/>
                <a:gd name="T32" fmla="*/ 58 w 291"/>
                <a:gd name="T33" fmla="*/ 204 h 312"/>
                <a:gd name="T34" fmla="*/ 77 w 291"/>
                <a:gd name="T35" fmla="*/ 184 h 312"/>
                <a:gd name="T36" fmla="*/ 52 w 291"/>
                <a:gd name="T37" fmla="*/ 159 h 312"/>
                <a:gd name="T38" fmla="*/ 132 w 291"/>
                <a:gd name="T39" fmla="*/ 159 h 312"/>
                <a:gd name="T40" fmla="*/ 132 w 291"/>
                <a:gd name="T41" fmla="*/ 312 h 312"/>
                <a:gd name="T42" fmla="*/ 159 w 291"/>
                <a:gd name="T43" fmla="*/ 312 h 312"/>
                <a:gd name="T44" fmla="*/ 159 w 291"/>
                <a:gd name="T45" fmla="*/ 235 h 312"/>
                <a:gd name="T46" fmla="*/ 239 w 291"/>
                <a:gd name="T47" fmla="*/ 235 h 312"/>
                <a:gd name="T48" fmla="*/ 214 w 291"/>
                <a:gd name="T49" fmla="*/ 257 h 312"/>
                <a:gd name="T50" fmla="*/ 233 w 291"/>
                <a:gd name="T51" fmla="*/ 277 h 312"/>
                <a:gd name="T52" fmla="*/ 291 w 291"/>
                <a:gd name="T53" fmla="*/ 219 h 312"/>
                <a:gd name="T54" fmla="*/ 233 w 291"/>
                <a:gd name="T55"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312">
                  <a:moveTo>
                    <a:pt x="233" y="161"/>
                  </a:moveTo>
                  <a:lnTo>
                    <a:pt x="214" y="180"/>
                  </a:lnTo>
                  <a:lnTo>
                    <a:pt x="239" y="207"/>
                  </a:lnTo>
                  <a:lnTo>
                    <a:pt x="159" y="207"/>
                  </a:lnTo>
                  <a:lnTo>
                    <a:pt x="159" y="52"/>
                  </a:lnTo>
                  <a:lnTo>
                    <a:pt x="184" y="77"/>
                  </a:lnTo>
                  <a:lnTo>
                    <a:pt x="204" y="58"/>
                  </a:lnTo>
                  <a:lnTo>
                    <a:pt x="146" y="0"/>
                  </a:lnTo>
                  <a:lnTo>
                    <a:pt x="88" y="58"/>
                  </a:lnTo>
                  <a:lnTo>
                    <a:pt x="107" y="77"/>
                  </a:lnTo>
                  <a:lnTo>
                    <a:pt x="132" y="52"/>
                  </a:lnTo>
                  <a:lnTo>
                    <a:pt x="132" y="132"/>
                  </a:lnTo>
                  <a:lnTo>
                    <a:pt x="52" y="132"/>
                  </a:lnTo>
                  <a:lnTo>
                    <a:pt x="77" y="107"/>
                  </a:lnTo>
                  <a:lnTo>
                    <a:pt x="58" y="88"/>
                  </a:lnTo>
                  <a:lnTo>
                    <a:pt x="0" y="146"/>
                  </a:lnTo>
                  <a:lnTo>
                    <a:pt x="58" y="204"/>
                  </a:lnTo>
                  <a:lnTo>
                    <a:pt x="77" y="184"/>
                  </a:lnTo>
                  <a:lnTo>
                    <a:pt x="52" y="159"/>
                  </a:lnTo>
                  <a:lnTo>
                    <a:pt x="132" y="159"/>
                  </a:lnTo>
                  <a:lnTo>
                    <a:pt x="132" y="312"/>
                  </a:lnTo>
                  <a:lnTo>
                    <a:pt x="159" y="312"/>
                  </a:lnTo>
                  <a:lnTo>
                    <a:pt x="159" y="235"/>
                  </a:lnTo>
                  <a:lnTo>
                    <a:pt x="239" y="235"/>
                  </a:lnTo>
                  <a:lnTo>
                    <a:pt x="214" y="257"/>
                  </a:lnTo>
                  <a:lnTo>
                    <a:pt x="233" y="277"/>
                  </a:lnTo>
                  <a:lnTo>
                    <a:pt x="291" y="219"/>
                  </a:lnTo>
                  <a:lnTo>
                    <a:pt x="233" y="1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6" name="Freeform 232">
              <a:extLst>
                <a:ext uri="{FF2B5EF4-FFF2-40B4-BE49-F238E27FC236}">
                  <a16:creationId xmlns:a16="http://schemas.microsoft.com/office/drawing/2014/main" id="{5A6357D4-03CE-214F-9F97-B35D444F6F1B}"/>
                </a:ext>
              </a:extLst>
            </p:cNvPr>
            <p:cNvSpPr>
              <a:spLocks/>
            </p:cNvSpPr>
            <p:nvPr/>
          </p:nvSpPr>
          <p:spPr bwMode="auto">
            <a:xfrm>
              <a:off x="5386" y="2942"/>
              <a:ext cx="132" cy="116"/>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64218937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6F54884-0D27-4634-B557-0252EFDCA88A}"/>
              </a:ext>
            </a:extLst>
          </p:cNvPr>
          <p:cNvSpPr/>
          <p:nvPr/>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18325DA-E0B7-41AC-8264-A5EF36552649}"/>
              </a:ext>
            </a:extLst>
          </p:cNvPr>
          <p:cNvSpPr>
            <a:spLocks noGrp="1"/>
          </p:cNvSpPr>
          <p:nvPr>
            <p:ph type="title"/>
          </p:nvPr>
        </p:nvSpPr>
        <p:spPr>
          <a:xfrm>
            <a:off x="588263" y="3458802"/>
            <a:ext cx="5146331" cy="1046440"/>
          </a:xfrm>
        </p:spPr>
        <p:txBody>
          <a:bodyPr/>
          <a:lstStyle/>
          <a:p>
            <a:pPr algn="ctr"/>
            <a:r>
              <a:rPr lang="en-US" dirty="0">
                <a:solidFill>
                  <a:schemeClr val="accent2"/>
                </a:solidFill>
              </a:rPr>
              <a:t>Empower</a:t>
            </a:r>
            <a:r>
              <a:rPr lang="en-US" dirty="0"/>
              <a:t> more users per data warehouse</a:t>
            </a:r>
          </a:p>
        </p:txBody>
      </p:sp>
      <p:sp>
        <p:nvSpPr>
          <p:cNvPr id="4" name="Text Placeholder 2">
            <a:extLst>
              <a:ext uri="{FF2B5EF4-FFF2-40B4-BE49-F238E27FC236}">
                <a16:creationId xmlns:a16="http://schemas.microsoft.com/office/drawing/2014/main" id="{121A9E22-E323-40DC-973D-1579023AF66C}"/>
              </a:ext>
            </a:extLst>
          </p:cNvPr>
          <p:cNvSpPr>
            <a:spLocks noGrp="1"/>
          </p:cNvSpPr>
          <p:nvPr>
            <p:ph type="body" sz="quarter" idx="10"/>
          </p:nvPr>
        </p:nvSpPr>
        <p:spPr>
          <a:xfrm>
            <a:off x="7415758" y="1957734"/>
            <a:ext cx="4621621" cy="2616101"/>
          </a:xfrm>
        </p:spPr>
        <p:txBody>
          <a:bodyPr/>
          <a:lstStyle/>
          <a:p>
            <a:pPr marL="0" indent="0">
              <a:buNone/>
            </a:pPr>
            <a:r>
              <a:rPr lang="en-US" dirty="0">
                <a:cs typeface="Segoe UI"/>
              </a:rPr>
              <a:t>Leverage up to 128 concurrent </a:t>
            </a:r>
            <a:br>
              <a:rPr lang="en-US" dirty="0">
                <a:cs typeface="Segoe UI"/>
              </a:rPr>
            </a:br>
            <a:r>
              <a:rPr lang="en-US" dirty="0">
                <a:cs typeface="Segoe UI"/>
              </a:rPr>
              <a:t>slots, simultaneously, on a single </a:t>
            </a:r>
            <a:br>
              <a:rPr lang="en-US" dirty="0">
                <a:cs typeface="Segoe UI"/>
              </a:rPr>
            </a:br>
            <a:r>
              <a:rPr lang="en-US" dirty="0">
                <a:cs typeface="Segoe UI"/>
              </a:rPr>
              <a:t>data warehouse</a:t>
            </a:r>
          </a:p>
          <a:p>
            <a:pPr marL="0" indent="0">
              <a:buNone/>
            </a:pPr>
            <a:r>
              <a:rPr lang="en-US" dirty="0">
                <a:cs typeface="Segoe UI"/>
              </a:rPr>
              <a:t>Number of simultaneous workloads increases with data warehouse capacity</a:t>
            </a:r>
          </a:p>
          <a:p>
            <a:pPr marL="0" indent="0">
              <a:buNone/>
            </a:pPr>
            <a:r>
              <a:rPr lang="en-US" dirty="0">
                <a:cs typeface="Segoe UI"/>
              </a:rPr>
              <a:t>Utilize preset functions to allocate resources that need them the most</a:t>
            </a:r>
          </a:p>
        </p:txBody>
      </p:sp>
      <p:grpSp>
        <p:nvGrpSpPr>
          <p:cNvPr id="12" name="Group 11">
            <a:extLst>
              <a:ext uri="{FF2B5EF4-FFF2-40B4-BE49-F238E27FC236}">
                <a16:creationId xmlns:a16="http://schemas.microsoft.com/office/drawing/2014/main" id="{54E06303-CDBC-4D63-A98E-43B11BD92C79}"/>
              </a:ext>
            </a:extLst>
          </p:cNvPr>
          <p:cNvGrpSpPr/>
          <p:nvPr/>
        </p:nvGrpSpPr>
        <p:grpSpPr>
          <a:xfrm>
            <a:off x="6866611" y="1974751"/>
            <a:ext cx="350722" cy="350338"/>
            <a:chOff x="2454274" y="4329114"/>
            <a:chExt cx="419100" cy="419100"/>
          </a:xfrm>
          <a:solidFill>
            <a:schemeClr val="accent2"/>
          </a:solidFill>
        </p:grpSpPr>
        <p:sp>
          <p:nvSpPr>
            <p:cNvPr id="13" name="Freeform 37">
              <a:extLst>
                <a:ext uri="{FF2B5EF4-FFF2-40B4-BE49-F238E27FC236}">
                  <a16:creationId xmlns:a16="http://schemas.microsoft.com/office/drawing/2014/main" id="{2FCCC709-D27D-446E-AF98-0B290F15C1C5}"/>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38">
              <a:extLst>
                <a:ext uri="{FF2B5EF4-FFF2-40B4-BE49-F238E27FC236}">
                  <a16:creationId xmlns:a16="http://schemas.microsoft.com/office/drawing/2014/main" id="{ED5FBD70-B449-4C31-8561-CBBA1DA0C735}"/>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C58AFF7D-E8AB-4B56-BE46-02EC7FB27C7E}"/>
              </a:ext>
            </a:extLst>
          </p:cNvPr>
          <p:cNvGrpSpPr/>
          <p:nvPr/>
        </p:nvGrpSpPr>
        <p:grpSpPr>
          <a:xfrm>
            <a:off x="6866611" y="3115959"/>
            <a:ext cx="350722" cy="350338"/>
            <a:chOff x="2454274" y="4329114"/>
            <a:chExt cx="419100" cy="419100"/>
          </a:xfrm>
          <a:solidFill>
            <a:schemeClr val="accent2"/>
          </a:solidFill>
        </p:grpSpPr>
        <p:sp>
          <p:nvSpPr>
            <p:cNvPr id="16" name="Freeform 37">
              <a:extLst>
                <a:ext uri="{FF2B5EF4-FFF2-40B4-BE49-F238E27FC236}">
                  <a16:creationId xmlns:a16="http://schemas.microsoft.com/office/drawing/2014/main" id="{2094DDF2-0F76-43EE-B5A5-15E9B5CD9AF0}"/>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38">
              <a:extLst>
                <a:ext uri="{FF2B5EF4-FFF2-40B4-BE49-F238E27FC236}">
                  <a16:creationId xmlns:a16="http://schemas.microsoft.com/office/drawing/2014/main" id="{F0A486F0-6B07-44A3-B171-18E0140C6F85}"/>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C12AA7A4-B05A-4375-BB0A-308279BE6C09}"/>
              </a:ext>
            </a:extLst>
          </p:cNvPr>
          <p:cNvGrpSpPr/>
          <p:nvPr/>
        </p:nvGrpSpPr>
        <p:grpSpPr>
          <a:xfrm>
            <a:off x="6866611" y="3959537"/>
            <a:ext cx="350722" cy="350338"/>
            <a:chOff x="2454274" y="4329114"/>
            <a:chExt cx="419100" cy="419100"/>
          </a:xfrm>
          <a:solidFill>
            <a:schemeClr val="accent2"/>
          </a:solidFill>
        </p:grpSpPr>
        <p:sp>
          <p:nvSpPr>
            <p:cNvPr id="19" name="Freeform 37">
              <a:extLst>
                <a:ext uri="{FF2B5EF4-FFF2-40B4-BE49-F238E27FC236}">
                  <a16:creationId xmlns:a16="http://schemas.microsoft.com/office/drawing/2014/main" id="{AC5AB8A7-ED1C-4550-92AA-B6DBA6C6C544}"/>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38">
              <a:extLst>
                <a:ext uri="{FF2B5EF4-FFF2-40B4-BE49-F238E27FC236}">
                  <a16:creationId xmlns:a16="http://schemas.microsoft.com/office/drawing/2014/main" id="{90D32F93-4037-459D-AACF-BA3D961652A0}"/>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1" name="Group 230">
            <a:extLst>
              <a:ext uri="{FF2B5EF4-FFF2-40B4-BE49-F238E27FC236}">
                <a16:creationId xmlns:a16="http://schemas.microsoft.com/office/drawing/2014/main" id="{76BEB2CD-7AA0-CA41-854F-9F528F2F701E}"/>
              </a:ext>
            </a:extLst>
          </p:cNvPr>
          <p:cNvGrpSpPr>
            <a:grpSpLocks noChangeAspect="1"/>
          </p:cNvGrpSpPr>
          <p:nvPr/>
        </p:nvGrpSpPr>
        <p:grpSpPr bwMode="auto">
          <a:xfrm>
            <a:off x="2623258" y="1872133"/>
            <a:ext cx="1112814" cy="1193121"/>
            <a:chOff x="5227" y="2781"/>
            <a:chExt cx="291" cy="312"/>
          </a:xfrm>
        </p:grpSpPr>
        <p:sp>
          <p:nvSpPr>
            <p:cNvPr id="22" name="Freeform 231">
              <a:extLst>
                <a:ext uri="{FF2B5EF4-FFF2-40B4-BE49-F238E27FC236}">
                  <a16:creationId xmlns:a16="http://schemas.microsoft.com/office/drawing/2014/main" id="{026B88CD-E05F-4349-8787-ECB5BC732027}"/>
                </a:ext>
              </a:extLst>
            </p:cNvPr>
            <p:cNvSpPr>
              <a:spLocks/>
            </p:cNvSpPr>
            <p:nvPr/>
          </p:nvSpPr>
          <p:spPr bwMode="auto">
            <a:xfrm>
              <a:off x="5227" y="2781"/>
              <a:ext cx="291" cy="312"/>
            </a:xfrm>
            <a:custGeom>
              <a:avLst/>
              <a:gdLst>
                <a:gd name="T0" fmla="*/ 233 w 291"/>
                <a:gd name="T1" fmla="*/ 161 h 312"/>
                <a:gd name="T2" fmla="*/ 214 w 291"/>
                <a:gd name="T3" fmla="*/ 180 h 312"/>
                <a:gd name="T4" fmla="*/ 239 w 291"/>
                <a:gd name="T5" fmla="*/ 207 h 312"/>
                <a:gd name="T6" fmla="*/ 159 w 291"/>
                <a:gd name="T7" fmla="*/ 207 h 312"/>
                <a:gd name="T8" fmla="*/ 159 w 291"/>
                <a:gd name="T9" fmla="*/ 52 h 312"/>
                <a:gd name="T10" fmla="*/ 184 w 291"/>
                <a:gd name="T11" fmla="*/ 77 h 312"/>
                <a:gd name="T12" fmla="*/ 204 w 291"/>
                <a:gd name="T13" fmla="*/ 58 h 312"/>
                <a:gd name="T14" fmla="*/ 146 w 291"/>
                <a:gd name="T15" fmla="*/ 0 h 312"/>
                <a:gd name="T16" fmla="*/ 88 w 291"/>
                <a:gd name="T17" fmla="*/ 58 h 312"/>
                <a:gd name="T18" fmla="*/ 107 w 291"/>
                <a:gd name="T19" fmla="*/ 77 h 312"/>
                <a:gd name="T20" fmla="*/ 132 w 291"/>
                <a:gd name="T21" fmla="*/ 52 h 312"/>
                <a:gd name="T22" fmla="*/ 132 w 291"/>
                <a:gd name="T23" fmla="*/ 132 h 312"/>
                <a:gd name="T24" fmla="*/ 52 w 291"/>
                <a:gd name="T25" fmla="*/ 132 h 312"/>
                <a:gd name="T26" fmla="*/ 77 w 291"/>
                <a:gd name="T27" fmla="*/ 107 h 312"/>
                <a:gd name="T28" fmla="*/ 58 w 291"/>
                <a:gd name="T29" fmla="*/ 88 h 312"/>
                <a:gd name="T30" fmla="*/ 0 w 291"/>
                <a:gd name="T31" fmla="*/ 146 h 312"/>
                <a:gd name="T32" fmla="*/ 58 w 291"/>
                <a:gd name="T33" fmla="*/ 204 h 312"/>
                <a:gd name="T34" fmla="*/ 77 w 291"/>
                <a:gd name="T35" fmla="*/ 184 h 312"/>
                <a:gd name="T36" fmla="*/ 52 w 291"/>
                <a:gd name="T37" fmla="*/ 159 h 312"/>
                <a:gd name="T38" fmla="*/ 132 w 291"/>
                <a:gd name="T39" fmla="*/ 159 h 312"/>
                <a:gd name="T40" fmla="*/ 132 w 291"/>
                <a:gd name="T41" fmla="*/ 312 h 312"/>
                <a:gd name="T42" fmla="*/ 159 w 291"/>
                <a:gd name="T43" fmla="*/ 312 h 312"/>
                <a:gd name="T44" fmla="*/ 159 w 291"/>
                <a:gd name="T45" fmla="*/ 235 h 312"/>
                <a:gd name="T46" fmla="*/ 239 w 291"/>
                <a:gd name="T47" fmla="*/ 235 h 312"/>
                <a:gd name="T48" fmla="*/ 214 w 291"/>
                <a:gd name="T49" fmla="*/ 257 h 312"/>
                <a:gd name="T50" fmla="*/ 233 w 291"/>
                <a:gd name="T51" fmla="*/ 277 h 312"/>
                <a:gd name="T52" fmla="*/ 291 w 291"/>
                <a:gd name="T53" fmla="*/ 219 h 312"/>
                <a:gd name="T54" fmla="*/ 233 w 291"/>
                <a:gd name="T55"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312">
                  <a:moveTo>
                    <a:pt x="233" y="161"/>
                  </a:moveTo>
                  <a:lnTo>
                    <a:pt x="214" y="180"/>
                  </a:lnTo>
                  <a:lnTo>
                    <a:pt x="239" y="207"/>
                  </a:lnTo>
                  <a:lnTo>
                    <a:pt x="159" y="207"/>
                  </a:lnTo>
                  <a:lnTo>
                    <a:pt x="159" y="52"/>
                  </a:lnTo>
                  <a:lnTo>
                    <a:pt x="184" y="77"/>
                  </a:lnTo>
                  <a:lnTo>
                    <a:pt x="204" y="58"/>
                  </a:lnTo>
                  <a:lnTo>
                    <a:pt x="146" y="0"/>
                  </a:lnTo>
                  <a:lnTo>
                    <a:pt x="88" y="58"/>
                  </a:lnTo>
                  <a:lnTo>
                    <a:pt x="107" y="77"/>
                  </a:lnTo>
                  <a:lnTo>
                    <a:pt x="132" y="52"/>
                  </a:lnTo>
                  <a:lnTo>
                    <a:pt x="132" y="132"/>
                  </a:lnTo>
                  <a:lnTo>
                    <a:pt x="52" y="132"/>
                  </a:lnTo>
                  <a:lnTo>
                    <a:pt x="77" y="107"/>
                  </a:lnTo>
                  <a:lnTo>
                    <a:pt x="58" y="88"/>
                  </a:lnTo>
                  <a:lnTo>
                    <a:pt x="0" y="146"/>
                  </a:lnTo>
                  <a:lnTo>
                    <a:pt x="58" y="204"/>
                  </a:lnTo>
                  <a:lnTo>
                    <a:pt x="77" y="184"/>
                  </a:lnTo>
                  <a:lnTo>
                    <a:pt x="52" y="159"/>
                  </a:lnTo>
                  <a:lnTo>
                    <a:pt x="132" y="159"/>
                  </a:lnTo>
                  <a:lnTo>
                    <a:pt x="132" y="312"/>
                  </a:lnTo>
                  <a:lnTo>
                    <a:pt x="159" y="312"/>
                  </a:lnTo>
                  <a:lnTo>
                    <a:pt x="159" y="235"/>
                  </a:lnTo>
                  <a:lnTo>
                    <a:pt x="239" y="235"/>
                  </a:lnTo>
                  <a:lnTo>
                    <a:pt x="214" y="257"/>
                  </a:lnTo>
                  <a:lnTo>
                    <a:pt x="233" y="277"/>
                  </a:lnTo>
                  <a:lnTo>
                    <a:pt x="291" y="219"/>
                  </a:lnTo>
                  <a:lnTo>
                    <a:pt x="233" y="1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3" name="Freeform 232">
              <a:extLst>
                <a:ext uri="{FF2B5EF4-FFF2-40B4-BE49-F238E27FC236}">
                  <a16:creationId xmlns:a16="http://schemas.microsoft.com/office/drawing/2014/main" id="{8E893F4E-8BF4-7142-8139-B21C7D25D442}"/>
                </a:ext>
              </a:extLst>
            </p:cNvPr>
            <p:cNvSpPr>
              <a:spLocks/>
            </p:cNvSpPr>
            <p:nvPr/>
          </p:nvSpPr>
          <p:spPr bwMode="auto">
            <a:xfrm>
              <a:off x="5386" y="2942"/>
              <a:ext cx="132" cy="116"/>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10216881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1FF74E6-EC64-41FD-B949-CB5F77AFA338}"/>
              </a:ext>
            </a:extLst>
          </p:cNvPr>
          <p:cNvSpPr/>
          <p:nvPr/>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itle 1"/>
          <p:cNvSpPr>
            <a:spLocks noGrp="1"/>
          </p:cNvSpPr>
          <p:nvPr>
            <p:ph type="title"/>
          </p:nvPr>
        </p:nvSpPr>
        <p:spPr>
          <a:xfrm>
            <a:off x="588263" y="3462692"/>
            <a:ext cx="5146331" cy="1569660"/>
          </a:xfrm>
        </p:spPr>
        <p:txBody>
          <a:bodyPr/>
          <a:lstStyle/>
          <a:p>
            <a:pPr algn="ctr"/>
            <a:r>
              <a:rPr lang="en-US" dirty="0">
                <a:solidFill>
                  <a:schemeClr val="accent2"/>
                </a:solidFill>
              </a:rPr>
              <a:t>Use preferred tools </a:t>
            </a:r>
            <a:r>
              <a:rPr lang="en-US" dirty="0"/>
              <a:t>for Azure Synapse Analytics development</a:t>
            </a:r>
          </a:p>
        </p:txBody>
      </p:sp>
      <p:sp>
        <p:nvSpPr>
          <p:cNvPr id="22" name="Text Placeholder 2">
            <a:extLst>
              <a:ext uri="{FF2B5EF4-FFF2-40B4-BE49-F238E27FC236}">
                <a16:creationId xmlns:a16="http://schemas.microsoft.com/office/drawing/2014/main" id="{EEAE4352-8255-4986-8761-4D5404FBEA7A}"/>
              </a:ext>
            </a:extLst>
          </p:cNvPr>
          <p:cNvSpPr>
            <a:spLocks noGrp="1"/>
          </p:cNvSpPr>
          <p:nvPr>
            <p:ph type="body" sz="quarter" idx="10"/>
          </p:nvPr>
        </p:nvSpPr>
        <p:spPr>
          <a:xfrm>
            <a:off x="7018520" y="1956062"/>
            <a:ext cx="4621621" cy="2308324"/>
          </a:xfrm>
        </p:spPr>
        <p:txBody>
          <a:bodyPr/>
          <a:lstStyle/>
          <a:p>
            <a:pPr marL="402336" indent="0">
              <a:buNone/>
            </a:pPr>
            <a:r>
              <a:rPr lang="en-US" dirty="0">
                <a:cs typeface="Segoe UI"/>
              </a:rPr>
              <a:t>Familiar SQL experience with SQL Server Management Studio</a:t>
            </a:r>
          </a:p>
          <a:p>
            <a:pPr marL="402336" indent="0">
              <a:buNone/>
            </a:pPr>
            <a:r>
              <a:rPr lang="en-US" dirty="0">
                <a:cs typeface="Segoe UI"/>
              </a:rPr>
              <a:t>Track, apply, and deploy changes with Azure DevOps in Visual Studio</a:t>
            </a:r>
          </a:p>
          <a:p>
            <a:pPr marL="402336" indent="0">
              <a:buNone/>
            </a:pPr>
            <a:r>
              <a:rPr lang="en-US" dirty="0">
                <a:cs typeface="Segoe UI"/>
              </a:rPr>
              <a:t>Cross platform functionality with Azure Data Studio and </a:t>
            </a:r>
            <a:r>
              <a:rPr lang="en-US" dirty="0" err="1">
                <a:cs typeface="Segoe UI"/>
              </a:rPr>
              <a:t>VSCode</a:t>
            </a:r>
            <a:endParaRPr lang="en-US" dirty="0">
              <a:cs typeface="Segoe UI"/>
            </a:endParaRPr>
          </a:p>
        </p:txBody>
      </p:sp>
      <p:grpSp>
        <p:nvGrpSpPr>
          <p:cNvPr id="23" name="Group 22">
            <a:extLst>
              <a:ext uri="{FF2B5EF4-FFF2-40B4-BE49-F238E27FC236}">
                <a16:creationId xmlns:a16="http://schemas.microsoft.com/office/drawing/2014/main" id="{5B48C32A-D3FA-4B64-9BD1-3A43E857336E}"/>
              </a:ext>
            </a:extLst>
          </p:cNvPr>
          <p:cNvGrpSpPr/>
          <p:nvPr/>
        </p:nvGrpSpPr>
        <p:grpSpPr>
          <a:xfrm>
            <a:off x="6866611" y="1969927"/>
            <a:ext cx="350722" cy="350338"/>
            <a:chOff x="2454274" y="4329114"/>
            <a:chExt cx="419100" cy="419100"/>
          </a:xfrm>
          <a:solidFill>
            <a:schemeClr val="accent2"/>
          </a:solidFill>
        </p:grpSpPr>
        <p:sp>
          <p:nvSpPr>
            <p:cNvPr id="24" name="Freeform 37">
              <a:extLst>
                <a:ext uri="{FF2B5EF4-FFF2-40B4-BE49-F238E27FC236}">
                  <a16:creationId xmlns:a16="http://schemas.microsoft.com/office/drawing/2014/main" id="{24C2E7E1-FA27-49FA-B784-EDAF22F5A49F}"/>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38">
              <a:extLst>
                <a:ext uri="{FF2B5EF4-FFF2-40B4-BE49-F238E27FC236}">
                  <a16:creationId xmlns:a16="http://schemas.microsoft.com/office/drawing/2014/main" id="{B35A0CAE-46B4-4BEE-9C7A-3903F00C95A6}"/>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F4FF8CB7-8FD7-42F5-A2C6-B3643AECE59D}"/>
              </a:ext>
            </a:extLst>
          </p:cNvPr>
          <p:cNvGrpSpPr/>
          <p:nvPr/>
        </p:nvGrpSpPr>
        <p:grpSpPr>
          <a:xfrm>
            <a:off x="6866611" y="2813540"/>
            <a:ext cx="350722" cy="350338"/>
            <a:chOff x="2454274" y="4329114"/>
            <a:chExt cx="419100" cy="419100"/>
          </a:xfrm>
          <a:solidFill>
            <a:schemeClr val="accent2"/>
          </a:solidFill>
        </p:grpSpPr>
        <p:sp>
          <p:nvSpPr>
            <p:cNvPr id="27" name="Freeform 37">
              <a:extLst>
                <a:ext uri="{FF2B5EF4-FFF2-40B4-BE49-F238E27FC236}">
                  <a16:creationId xmlns:a16="http://schemas.microsoft.com/office/drawing/2014/main" id="{F83721A8-7A95-4752-A065-064B34C9D444}"/>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38">
              <a:extLst>
                <a:ext uri="{FF2B5EF4-FFF2-40B4-BE49-F238E27FC236}">
                  <a16:creationId xmlns:a16="http://schemas.microsoft.com/office/drawing/2014/main" id="{D602D33D-6E85-49FF-8E10-9D384D15D9F9}"/>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0C642187-50CD-4DED-BADF-A3D8BF9510DA}"/>
              </a:ext>
            </a:extLst>
          </p:cNvPr>
          <p:cNvGrpSpPr/>
          <p:nvPr/>
        </p:nvGrpSpPr>
        <p:grpSpPr>
          <a:xfrm>
            <a:off x="6866611" y="3664647"/>
            <a:ext cx="350722" cy="350338"/>
            <a:chOff x="2454274" y="4329114"/>
            <a:chExt cx="419100" cy="419100"/>
          </a:xfrm>
          <a:solidFill>
            <a:schemeClr val="accent2"/>
          </a:solidFill>
        </p:grpSpPr>
        <p:sp>
          <p:nvSpPr>
            <p:cNvPr id="30" name="Freeform 37">
              <a:extLst>
                <a:ext uri="{FF2B5EF4-FFF2-40B4-BE49-F238E27FC236}">
                  <a16:creationId xmlns:a16="http://schemas.microsoft.com/office/drawing/2014/main" id="{777E258F-7B77-4FF1-B656-22AE3A4C2C75}"/>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38">
              <a:extLst>
                <a:ext uri="{FF2B5EF4-FFF2-40B4-BE49-F238E27FC236}">
                  <a16:creationId xmlns:a16="http://schemas.microsoft.com/office/drawing/2014/main" id="{BB8AEB3E-94A1-40DE-91B9-1106F2C4752E}"/>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2" name="Group 230">
            <a:extLst>
              <a:ext uri="{FF2B5EF4-FFF2-40B4-BE49-F238E27FC236}">
                <a16:creationId xmlns:a16="http://schemas.microsoft.com/office/drawing/2014/main" id="{C401B96F-E23D-8C41-B722-8756AA9B87A4}"/>
              </a:ext>
            </a:extLst>
          </p:cNvPr>
          <p:cNvGrpSpPr>
            <a:grpSpLocks noChangeAspect="1"/>
          </p:cNvGrpSpPr>
          <p:nvPr/>
        </p:nvGrpSpPr>
        <p:grpSpPr bwMode="auto">
          <a:xfrm>
            <a:off x="2623258" y="1872133"/>
            <a:ext cx="1112814" cy="1193121"/>
            <a:chOff x="5227" y="2781"/>
            <a:chExt cx="291" cy="312"/>
          </a:xfrm>
        </p:grpSpPr>
        <p:sp>
          <p:nvSpPr>
            <p:cNvPr id="33" name="Freeform 231">
              <a:extLst>
                <a:ext uri="{FF2B5EF4-FFF2-40B4-BE49-F238E27FC236}">
                  <a16:creationId xmlns:a16="http://schemas.microsoft.com/office/drawing/2014/main" id="{392530A0-A2FD-654E-9F67-95D1DEDDACB0}"/>
                </a:ext>
              </a:extLst>
            </p:cNvPr>
            <p:cNvSpPr>
              <a:spLocks/>
            </p:cNvSpPr>
            <p:nvPr/>
          </p:nvSpPr>
          <p:spPr bwMode="auto">
            <a:xfrm>
              <a:off x="5227" y="2781"/>
              <a:ext cx="291" cy="312"/>
            </a:xfrm>
            <a:custGeom>
              <a:avLst/>
              <a:gdLst>
                <a:gd name="T0" fmla="*/ 233 w 291"/>
                <a:gd name="T1" fmla="*/ 161 h 312"/>
                <a:gd name="T2" fmla="*/ 214 w 291"/>
                <a:gd name="T3" fmla="*/ 180 h 312"/>
                <a:gd name="T4" fmla="*/ 239 w 291"/>
                <a:gd name="T5" fmla="*/ 207 h 312"/>
                <a:gd name="T6" fmla="*/ 159 w 291"/>
                <a:gd name="T7" fmla="*/ 207 h 312"/>
                <a:gd name="T8" fmla="*/ 159 w 291"/>
                <a:gd name="T9" fmla="*/ 52 h 312"/>
                <a:gd name="T10" fmla="*/ 184 w 291"/>
                <a:gd name="T11" fmla="*/ 77 h 312"/>
                <a:gd name="T12" fmla="*/ 204 w 291"/>
                <a:gd name="T13" fmla="*/ 58 h 312"/>
                <a:gd name="T14" fmla="*/ 146 w 291"/>
                <a:gd name="T15" fmla="*/ 0 h 312"/>
                <a:gd name="T16" fmla="*/ 88 w 291"/>
                <a:gd name="T17" fmla="*/ 58 h 312"/>
                <a:gd name="T18" fmla="*/ 107 w 291"/>
                <a:gd name="T19" fmla="*/ 77 h 312"/>
                <a:gd name="T20" fmla="*/ 132 w 291"/>
                <a:gd name="T21" fmla="*/ 52 h 312"/>
                <a:gd name="T22" fmla="*/ 132 w 291"/>
                <a:gd name="T23" fmla="*/ 132 h 312"/>
                <a:gd name="T24" fmla="*/ 52 w 291"/>
                <a:gd name="T25" fmla="*/ 132 h 312"/>
                <a:gd name="T26" fmla="*/ 77 w 291"/>
                <a:gd name="T27" fmla="*/ 107 h 312"/>
                <a:gd name="T28" fmla="*/ 58 w 291"/>
                <a:gd name="T29" fmla="*/ 88 h 312"/>
                <a:gd name="T30" fmla="*/ 0 w 291"/>
                <a:gd name="T31" fmla="*/ 146 h 312"/>
                <a:gd name="T32" fmla="*/ 58 w 291"/>
                <a:gd name="T33" fmla="*/ 204 h 312"/>
                <a:gd name="T34" fmla="*/ 77 w 291"/>
                <a:gd name="T35" fmla="*/ 184 h 312"/>
                <a:gd name="T36" fmla="*/ 52 w 291"/>
                <a:gd name="T37" fmla="*/ 159 h 312"/>
                <a:gd name="T38" fmla="*/ 132 w 291"/>
                <a:gd name="T39" fmla="*/ 159 h 312"/>
                <a:gd name="T40" fmla="*/ 132 w 291"/>
                <a:gd name="T41" fmla="*/ 312 h 312"/>
                <a:gd name="T42" fmla="*/ 159 w 291"/>
                <a:gd name="T43" fmla="*/ 312 h 312"/>
                <a:gd name="T44" fmla="*/ 159 w 291"/>
                <a:gd name="T45" fmla="*/ 235 h 312"/>
                <a:gd name="T46" fmla="*/ 239 w 291"/>
                <a:gd name="T47" fmla="*/ 235 h 312"/>
                <a:gd name="T48" fmla="*/ 214 w 291"/>
                <a:gd name="T49" fmla="*/ 257 h 312"/>
                <a:gd name="T50" fmla="*/ 233 w 291"/>
                <a:gd name="T51" fmla="*/ 277 h 312"/>
                <a:gd name="T52" fmla="*/ 291 w 291"/>
                <a:gd name="T53" fmla="*/ 219 h 312"/>
                <a:gd name="T54" fmla="*/ 233 w 291"/>
                <a:gd name="T55"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312">
                  <a:moveTo>
                    <a:pt x="233" y="161"/>
                  </a:moveTo>
                  <a:lnTo>
                    <a:pt x="214" y="180"/>
                  </a:lnTo>
                  <a:lnTo>
                    <a:pt x="239" y="207"/>
                  </a:lnTo>
                  <a:lnTo>
                    <a:pt x="159" y="207"/>
                  </a:lnTo>
                  <a:lnTo>
                    <a:pt x="159" y="52"/>
                  </a:lnTo>
                  <a:lnTo>
                    <a:pt x="184" y="77"/>
                  </a:lnTo>
                  <a:lnTo>
                    <a:pt x="204" y="58"/>
                  </a:lnTo>
                  <a:lnTo>
                    <a:pt x="146" y="0"/>
                  </a:lnTo>
                  <a:lnTo>
                    <a:pt x="88" y="58"/>
                  </a:lnTo>
                  <a:lnTo>
                    <a:pt x="107" y="77"/>
                  </a:lnTo>
                  <a:lnTo>
                    <a:pt x="132" y="52"/>
                  </a:lnTo>
                  <a:lnTo>
                    <a:pt x="132" y="132"/>
                  </a:lnTo>
                  <a:lnTo>
                    <a:pt x="52" y="132"/>
                  </a:lnTo>
                  <a:lnTo>
                    <a:pt x="77" y="107"/>
                  </a:lnTo>
                  <a:lnTo>
                    <a:pt x="58" y="88"/>
                  </a:lnTo>
                  <a:lnTo>
                    <a:pt x="0" y="146"/>
                  </a:lnTo>
                  <a:lnTo>
                    <a:pt x="58" y="204"/>
                  </a:lnTo>
                  <a:lnTo>
                    <a:pt x="77" y="184"/>
                  </a:lnTo>
                  <a:lnTo>
                    <a:pt x="52" y="159"/>
                  </a:lnTo>
                  <a:lnTo>
                    <a:pt x="132" y="159"/>
                  </a:lnTo>
                  <a:lnTo>
                    <a:pt x="132" y="312"/>
                  </a:lnTo>
                  <a:lnTo>
                    <a:pt x="159" y="312"/>
                  </a:lnTo>
                  <a:lnTo>
                    <a:pt x="159" y="235"/>
                  </a:lnTo>
                  <a:lnTo>
                    <a:pt x="239" y="235"/>
                  </a:lnTo>
                  <a:lnTo>
                    <a:pt x="214" y="257"/>
                  </a:lnTo>
                  <a:lnTo>
                    <a:pt x="233" y="277"/>
                  </a:lnTo>
                  <a:lnTo>
                    <a:pt x="291" y="219"/>
                  </a:lnTo>
                  <a:lnTo>
                    <a:pt x="233" y="1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Freeform 232">
              <a:extLst>
                <a:ext uri="{FF2B5EF4-FFF2-40B4-BE49-F238E27FC236}">
                  <a16:creationId xmlns:a16="http://schemas.microsoft.com/office/drawing/2014/main" id="{1A1CF88A-B2B5-E94C-8587-FC090FC8FB19}"/>
                </a:ext>
              </a:extLst>
            </p:cNvPr>
            <p:cNvSpPr>
              <a:spLocks/>
            </p:cNvSpPr>
            <p:nvPr/>
          </p:nvSpPr>
          <p:spPr bwMode="auto">
            <a:xfrm>
              <a:off x="5386" y="2942"/>
              <a:ext cx="132" cy="116"/>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25279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1FF74E6-EC64-41FD-B949-CB5F77AFA338}"/>
              </a:ext>
            </a:extLst>
          </p:cNvPr>
          <p:cNvSpPr/>
          <p:nvPr/>
        </p:nvSpPr>
        <p:spPr bwMode="auto">
          <a:xfrm>
            <a:off x="0" y="7495"/>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itle 1"/>
          <p:cNvSpPr>
            <a:spLocks noGrp="1"/>
          </p:cNvSpPr>
          <p:nvPr>
            <p:ph type="title"/>
          </p:nvPr>
        </p:nvSpPr>
        <p:spPr>
          <a:xfrm>
            <a:off x="588263" y="3458980"/>
            <a:ext cx="5146331" cy="1569660"/>
          </a:xfrm>
        </p:spPr>
        <p:txBody>
          <a:bodyPr/>
          <a:lstStyle/>
          <a:p>
            <a:pPr algn="ctr"/>
            <a:r>
              <a:rPr lang="en-US" dirty="0">
                <a:solidFill>
                  <a:schemeClr val="accent2"/>
                </a:solidFill>
              </a:rPr>
              <a:t>Use preferred tools </a:t>
            </a:r>
            <a:r>
              <a:rPr lang="en-US" dirty="0"/>
              <a:t>for Azure Synapse Analytics development</a:t>
            </a:r>
          </a:p>
        </p:txBody>
      </p:sp>
      <p:pic>
        <p:nvPicPr>
          <p:cNvPr id="4" name="Picture 4" descr="A screenshot of a cell phone&#10;&#10;Description generated with very high confidence">
            <a:extLst>
              <a:ext uri="{FF2B5EF4-FFF2-40B4-BE49-F238E27FC236}">
                <a16:creationId xmlns:a16="http://schemas.microsoft.com/office/drawing/2014/main" id="{B52600E9-7149-4A7A-AF80-9F2DCE645A3B}"/>
              </a:ext>
            </a:extLst>
          </p:cNvPr>
          <p:cNvPicPr>
            <a:picLocks noChangeAspect="1"/>
          </p:cNvPicPr>
          <p:nvPr/>
        </p:nvPicPr>
        <p:blipFill>
          <a:blip r:embed="rId3"/>
          <a:stretch>
            <a:fillRect/>
          </a:stretch>
        </p:blipFill>
        <p:spPr>
          <a:xfrm>
            <a:off x="6501634" y="1004723"/>
            <a:ext cx="4914900" cy="2019300"/>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BA036AC9-A191-466E-8869-B8C529F21435}"/>
              </a:ext>
            </a:extLst>
          </p:cNvPr>
          <p:cNvPicPr>
            <a:picLocks noChangeAspect="1"/>
          </p:cNvPicPr>
          <p:nvPr/>
        </p:nvPicPr>
        <p:blipFill>
          <a:blip r:embed="rId4"/>
          <a:stretch>
            <a:fillRect/>
          </a:stretch>
        </p:blipFill>
        <p:spPr>
          <a:xfrm>
            <a:off x="6497364" y="3349516"/>
            <a:ext cx="4914900" cy="2724150"/>
          </a:xfrm>
          <a:prstGeom prst="rect">
            <a:avLst/>
          </a:prstGeom>
        </p:spPr>
      </p:pic>
      <p:grpSp>
        <p:nvGrpSpPr>
          <p:cNvPr id="11" name="Group 230">
            <a:extLst>
              <a:ext uri="{FF2B5EF4-FFF2-40B4-BE49-F238E27FC236}">
                <a16:creationId xmlns:a16="http://schemas.microsoft.com/office/drawing/2014/main" id="{D147CD23-D042-8648-902D-1D3BFEEDDB9D}"/>
              </a:ext>
            </a:extLst>
          </p:cNvPr>
          <p:cNvGrpSpPr>
            <a:grpSpLocks noChangeAspect="1"/>
          </p:cNvGrpSpPr>
          <p:nvPr/>
        </p:nvGrpSpPr>
        <p:grpSpPr bwMode="auto">
          <a:xfrm>
            <a:off x="2623258" y="1872133"/>
            <a:ext cx="1112814" cy="1193121"/>
            <a:chOff x="5227" y="2781"/>
            <a:chExt cx="291" cy="312"/>
          </a:xfrm>
        </p:grpSpPr>
        <p:sp>
          <p:nvSpPr>
            <p:cNvPr id="12" name="Freeform 231">
              <a:extLst>
                <a:ext uri="{FF2B5EF4-FFF2-40B4-BE49-F238E27FC236}">
                  <a16:creationId xmlns:a16="http://schemas.microsoft.com/office/drawing/2014/main" id="{3E7443D9-DEE4-6D49-8169-F7A9E24AAB6D}"/>
                </a:ext>
              </a:extLst>
            </p:cNvPr>
            <p:cNvSpPr>
              <a:spLocks/>
            </p:cNvSpPr>
            <p:nvPr/>
          </p:nvSpPr>
          <p:spPr bwMode="auto">
            <a:xfrm>
              <a:off x="5227" y="2781"/>
              <a:ext cx="291" cy="312"/>
            </a:xfrm>
            <a:custGeom>
              <a:avLst/>
              <a:gdLst>
                <a:gd name="T0" fmla="*/ 233 w 291"/>
                <a:gd name="T1" fmla="*/ 161 h 312"/>
                <a:gd name="T2" fmla="*/ 214 w 291"/>
                <a:gd name="T3" fmla="*/ 180 h 312"/>
                <a:gd name="T4" fmla="*/ 239 w 291"/>
                <a:gd name="T5" fmla="*/ 207 h 312"/>
                <a:gd name="T6" fmla="*/ 159 w 291"/>
                <a:gd name="T7" fmla="*/ 207 h 312"/>
                <a:gd name="T8" fmla="*/ 159 w 291"/>
                <a:gd name="T9" fmla="*/ 52 h 312"/>
                <a:gd name="T10" fmla="*/ 184 w 291"/>
                <a:gd name="T11" fmla="*/ 77 h 312"/>
                <a:gd name="T12" fmla="*/ 204 w 291"/>
                <a:gd name="T13" fmla="*/ 58 h 312"/>
                <a:gd name="T14" fmla="*/ 146 w 291"/>
                <a:gd name="T15" fmla="*/ 0 h 312"/>
                <a:gd name="T16" fmla="*/ 88 w 291"/>
                <a:gd name="T17" fmla="*/ 58 h 312"/>
                <a:gd name="T18" fmla="*/ 107 w 291"/>
                <a:gd name="T19" fmla="*/ 77 h 312"/>
                <a:gd name="T20" fmla="*/ 132 w 291"/>
                <a:gd name="T21" fmla="*/ 52 h 312"/>
                <a:gd name="T22" fmla="*/ 132 w 291"/>
                <a:gd name="T23" fmla="*/ 132 h 312"/>
                <a:gd name="T24" fmla="*/ 52 w 291"/>
                <a:gd name="T25" fmla="*/ 132 h 312"/>
                <a:gd name="T26" fmla="*/ 77 w 291"/>
                <a:gd name="T27" fmla="*/ 107 h 312"/>
                <a:gd name="T28" fmla="*/ 58 w 291"/>
                <a:gd name="T29" fmla="*/ 88 h 312"/>
                <a:gd name="T30" fmla="*/ 0 w 291"/>
                <a:gd name="T31" fmla="*/ 146 h 312"/>
                <a:gd name="T32" fmla="*/ 58 w 291"/>
                <a:gd name="T33" fmla="*/ 204 h 312"/>
                <a:gd name="T34" fmla="*/ 77 w 291"/>
                <a:gd name="T35" fmla="*/ 184 h 312"/>
                <a:gd name="T36" fmla="*/ 52 w 291"/>
                <a:gd name="T37" fmla="*/ 159 h 312"/>
                <a:gd name="T38" fmla="*/ 132 w 291"/>
                <a:gd name="T39" fmla="*/ 159 h 312"/>
                <a:gd name="T40" fmla="*/ 132 w 291"/>
                <a:gd name="T41" fmla="*/ 312 h 312"/>
                <a:gd name="T42" fmla="*/ 159 w 291"/>
                <a:gd name="T43" fmla="*/ 312 h 312"/>
                <a:gd name="T44" fmla="*/ 159 w 291"/>
                <a:gd name="T45" fmla="*/ 235 h 312"/>
                <a:gd name="T46" fmla="*/ 239 w 291"/>
                <a:gd name="T47" fmla="*/ 235 h 312"/>
                <a:gd name="T48" fmla="*/ 214 w 291"/>
                <a:gd name="T49" fmla="*/ 257 h 312"/>
                <a:gd name="T50" fmla="*/ 233 w 291"/>
                <a:gd name="T51" fmla="*/ 277 h 312"/>
                <a:gd name="T52" fmla="*/ 291 w 291"/>
                <a:gd name="T53" fmla="*/ 219 h 312"/>
                <a:gd name="T54" fmla="*/ 233 w 291"/>
                <a:gd name="T55" fmla="*/ 16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1" h="312">
                  <a:moveTo>
                    <a:pt x="233" y="161"/>
                  </a:moveTo>
                  <a:lnTo>
                    <a:pt x="214" y="180"/>
                  </a:lnTo>
                  <a:lnTo>
                    <a:pt x="239" y="207"/>
                  </a:lnTo>
                  <a:lnTo>
                    <a:pt x="159" y="207"/>
                  </a:lnTo>
                  <a:lnTo>
                    <a:pt x="159" y="52"/>
                  </a:lnTo>
                  <a:lnTo>
                    <a:pt x="184" y="77"/>
                  </a:lnTo>
                  <a:lnTo>
                    <a:pt x="204" y="58"/>
                  </a:lnTo>
                  <a:lnTo>
                    <a:pt x="146" y="0"/>
                  </a:lnTo>
                  <a:lnTo>
                    <a:pt x="88" y="58"/>
                  </a:lnTo>
                  <a:lnTo>
                    <a:pt x="107" y="77"/>
                  </a:lnTo>
                  <a:lnTo>
                    <a:pt x="132" y="52"/>
                  </a:lnTo>
                  <a:lnTo>
                    <a:pt x="132" y="132"/>
                  </a:lnTo>
                  <a:lnTo>
                    <a:pt x="52" y="132"/>
                  </a:lnTo>
                  <a:lnTo>
                    <a:pt x="77" y="107"/>
                  </a:lnTo>
                  <a:lnTo>
                    <a:pt x="58" y="88"/>
                  </a:lnTo>
                  <a:lnTo>
                    <a:pt x="0" y="146"/>
                  </a:lnTo>
                  <a:lnTo>
                    <a:pt x="58" y="204"/>
                  </a:lnTo>
                  <a:lnTo>
                    <a:pt x="77" y="184"/>
                  </a:lnTo>
                  <a:lnTo>
                    <a:pt x="52" y="159"/>
                  </a:lnTo>
                  <a:lnTo>
                    <a:pt x="132" y="159"/>
                  </a:lnTo>
                  <a:lnTo>
                    <a:pt x="132" y="312"/>
                  </a:lnTo>
                  <a:lnTo>
                    <a:pt x="159" y="312"/>
                  </a:lnTo>
                  <a:lnTo>
                    <a:pt x="159" y="235"/>
                  </a:lnTo>
                  <a:lnTo>
                    <a:pt x="239" y="235"/>
                  </a:lnTo>
                  <a:lnTo>
                    <a:pt x="214" y="257"/>
                  </a:lnTo>
                  <a:lnTo>
                    <a:pt x="233" y="277"/>
                  </a:lnTo>
                  <a:lnTo>
                    <a:pt x="291" y="219"/>
                  </a:lnTo>
                  <a:lnTo>
                    <a:pt x="233" y="1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3" name="Freeform 232">
              <a:extLst>
                <a:ext uri="{FF2B5EF4-FFF2-40B4-BE49-F238E27FC236}">
                  <a16:creationId xmlns:a16="http://schemas.microsoft.com/office/drawing/2014/main" id="{2431674A-CCEE-994F-9EFF-983274B81044}"/>
                </a:ext>
              </a:extLst>
            </p:cNvPr>
            <p:cNvSpPr>
              <a:spLocks/>
            </p:cNvSpPr>
            <p:nvPr/>
          </p:nvSpPr>
          <p:spPr bwMode="auto">
            <a:xfrm>
              <a:off x="5386" y="2942"/>
              <a:ext cx="132" cy="116"/>
            </a:xfrm>
            <a:custGeom>
              <a:avLst/>
              <a:gdLst>
                <a:gd name="T0" fmla="*/ 0 w 132"/>
                <a:gd name="T1" fmla="*/ 74 h 116"/>
                <a:gd name="T2" fmla="*/ 80 w 132"/>
                <a:gd name="T3" fmla="*/ 74 h 116"/>
                <a:gd name="T4" fmla="*/ 55 w 132"/>
                <a:gd name="T5" fmla="*/ 96 h 116"/>
                <a:gd name="T6" fmla="*/ 74 w 132"/>
                <a:gd name="T7" fmla="*/ 116 h 116"/>
                <a:gd name="T8" fmla="*/ 132 w 132"/>
                <a:gd name="T9" fmla="*/ 58 h 116"/>
                <a:gd name="T10" fmla="*/ 74 w 132"/>
                <a:gd name="T11" fmla="*/ 0 h 116"/>
                <a:gd name="T12" fmla="*/ 55 w 132"/>
                <a:gd name="T13" fmla="*/ 19 h 116"/>
                <a:gd name="T14" fmla="*/ 80 w 132"/>
                <a:gd name="T15" fmla="*/ 46 h 116"/>
                <a:gd name="T16" fmla="*/ 0 w 132"/>
                <a:gd name="T17" fmla="*/ 46 h 116"/>
                <a:gd name="T18" fmla="*/ 0 w 132"/>
                <a:gd name="T19" fmla="*/ 7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16">
                  <a:moveTo>
                    <a:pt x="0" y="74"/>
                  </a:moveTo>
                  <a:lnTo>
                    <a:pt x="80" y="74"/>
                  </a:lnTo>
                  <a:lnTo>
                    <a:pt x="55" y="96"/>
                  </a:lnTo>
                  <a:lnTo>
                    <a:pt x="74" y="116"/>
                  </a:lnTo>
                  <a:lnTo>
                    <a:pt x="132" y="58"/>
                  </a:lnTo>
                  <a:lnTo>
                    <a:pt x="74" y="0"/>
                  </a:lnTo>
                  <a:lnTo>
                    <a:pt x="55" y="19"/>
                  </a:lnTo>
                  <a:lnTo>
                    <a:pt x="80" y="46"/>
                  </a:lnTo>
                  <a:lnTo>
                    <a:pt x="0" y="46"/>
                  </a:lnTo>
                  <a:lnTo>
                    <a:pt x="0" y="7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2145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532448"/>
            <a:ext cx="7371793" cy="1793104"/>
          </a:xfrm>
        </p:spPr>
        <p:txBody>
          <a:bodyPr anchor="t"/>
          <a:lstStyle/>
          <a:p>
            <a:r>
              <a:rPr lang="en-US" sz="4800" spc="0" dirty="0">
                <a:solidFill>
                  <a:srgbClr val="FFFFFF"/>
                </a:solidFill>
              </a:rPr>
              <a:t>Data ingestion with </a:t>
            </a:r>
            <a:br>
              <a:rPr lang="en-US" sz="4800" spc="0" dirty="0">
                <a:solidFill>
                  <a:srgbClr val="FFFFFF"/>
                </a:solidFill>
              </a:rPr>
            </a:br>
            <a:r>
              <a:rPr lang="en-US" sz="4800" spc="0" dirty="0">
                <a:solidFill>
                  <a:srgbClr val="FFFFFF"/>
                </a:solidFill>
              </a:rPr>
              <a:t>Azure Data Factory</a:t>
            </a:r>
            <a:br>
              <a:rPr lang="en-US" sz="5400" spc="0" dirty="0">
                <a:solidFill>
                  <a:srgbClr val="FFFFFF"/>
                </a:solidFill>
              </a:rPr>
            </a:br>
            <a:r>
              <a:rPr lang="en-US" sz="2800" spc="0" dirty="0">
                <a:solidFill>
                  <a:srgbClr val="50E6FF"/>
                </a:solidFill>
              </a:rPr>
              <a:t>Simplify ETL at scale</a:t>
            </a:r>
            <a:endParaRPr lang="en-US" sz="4800" dirty="0">
              <a:solidFill>
                <a:schemeClr val="accent1"/>
              </a:solidFill>
            </a:endParaRPr>
          </a:p>
        </p:txBody>
      </p:sp>
      <p:pic>
        <p:nvPicPr>
          <p:cNvPr id="22" name="Graphic 21">
            <a:extLst>
              <a:ext uri="{FF2B5EF4-FFF2-40B4-BE49-F238E27FC236}">
                <a16:creationId xmlns:a16="http://schemas.microsoft.com/office/drawing/2014/main" id="{1F73C1FA-FB9D-8549-B67A-103DCC99CE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032500" y="508000"/>
            <a:ext cx="5695952" cy="5784852"/>
          </a:xfrm>
          <a:prstGeom prst="rect">
            <a:avLst/>
          </a:prstGeom>
        </p:spPr>
      </p:pic>
    </p:spTree>
    <p:extLst>
      <p:ext uri="{BB962C8B-B14F-4D97-AF65-F5344CB8AC3E}">
        <p14:creationId xmlns:p14="http://schemas.microsoft.com/office/powerpoint/2010/main" val="230655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91447DB-B55C-43DE-BF83-9B9811222791}"/>
              </a:ext>
            </a:extLst>
          </p:cNvPr>
          <p:cNvSpPr/>
          <p:nvPr/>
        </p:nvSpPr>
        <p:spPr bwMode="auto">
          <a:xfrm>
            <a:off x="10550773" y="798080"/>
            <a:ext cx="285820"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a:ln>
                  <a:noFill/>
                </a:ln>
                <a:noFill/>
                <a:effectLst/>
                <a:uLnTx/>
                <a:uFillTx/>
                <a:latin typeface="Calibri Light" panose="020F0302020204030204"/>
                <a:ea typeface="+mn-ea"/>
                <a:cs typeface="Segoe UI" charset="0"/>
              </a:rPr>
              <a:t>AI apps &amp; agents</a:t>
            </a:r>
          </a:p>
        </p:txBody>
      </p:sp>
      <p:pic>
        <p:nvPicPr>
          <p:cNvPr id="33" name="Picture Placeholder 32" descr="A close up of a piano&#10;&#10;Description automatically generated">
            <a:extLst>
              <a:ext uri="{FF2B5EF4-FFF2-40B4-BE49-F238E27FC236}">
                <a16:creationId xmlns:a16="http://schemas.microsoft.com/office/drawing/2014/main" id="{3C31C1A7-51D6-4E9F-BEA8-A9C5BF87AAE8}"/>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0456" r="10456"/>
          <a:stretch>
            <a:fillRect/>
          </a:stretch>
        </p:blipFill>
        <p:spPr>
          <a:xfrm>
            <a:off x="448043" y="1845369"/>
            <a:ext cx="3632200" cy="2584450"/>
          </a:xfrm>
          <a:effectLst>
            <a:outerShdw blurRad="114300" dist="38100" dir="5400000" algn="tl" rotWithShape="0">
              <a:prstClr val="black">
                <a:alpha val="40000"/>
              </a:prstClr>
            </a:outerShdw>
          </a:effectLst>
        </p:spPr>
      </p:pic>
      <p:pic>
        <p:nvPicPr>
          <p:cNvPr id="31" name="Picture Placeholder 30" descr="A person standing in a room&#10;&#10;Description automatically generated">
            <a:extLst>
              <a:ext uri="{FF2B5EF4-FFF2-40B4-BE49-F238E27FC236}">
                <a16:creationId xmlns:a16="http://schemas.microsoft.com/office/drawing/2014/main" id="{F7ACDAA2-B31E-4F8F-ADA4-E4CA06ACC73D}"/>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3242" r="3242"/>
          <a:stretch>
            <a:fillRect/>
          </a:stretch>
        </p:blipFill>
        <p:spPr>
          <a:xfrm>
            <a:off x="4284662" y="1845369"/>
            <a:ext cx="3622675" cy="2584450"/>
          </a:xfrm>
          <a:effectLst>
            <a:outerShdw blurRad="114300" dist="38100" dir="5400000" algn="tl" rotWithShape="0">
              <a:prstClr val="black">
                <a:alpha val="40000"/>
              </a:prstClr>
            </a:outerShdw>
          </a:effectLst>
        </p:spPr>
      </p:pic>
      <p:sp>
        <p:nvSpPr>
          <p:cNvPr id="2" name="Text Placeholder 1">
            <a:extLst>
              <a:ext uri="{FF2B5EF4-FFF2-40B4-BE49-F238E27FC236}">
                <a16:creationId xmlns:a16="http://schemas.microsoft.com/office/drawing/2014/main" id="{EA484004-0C2E-410E-8973-3CE217D5823A}"/>
              </a:ext>
            </a:extLst>
          </p:cNvPr>
          <p:cNvSpPr>
            <a:spLocks noGrp="1"/>
          </p:cNvSpPr>
          <p:nvPr>
            <p:ph type="body" sz="quarter" idx="11"/>
          </p:nvPr>
        </p:nvSpPr>
        <p:spPr>
          <a:xfrm>
            <a:off x="453540" y="5419255"/>
            <a:ext cx="3398932" cy="430887"/>
          </a:xfrm>
        </p:spPr>
        <p:txBody>
          <a:bodyPr/>
          <a:lstStyle/>
          <a:p>
            <a:r>
              <a:rPr lang="en-US" sz="1400" b="0" dirty="0">
                <a:solidFill>
                  <a:schemeClr val="bg1"/>
                </a:solidFill>
              </a:rPr>
              <a:t>Transforms data from multiple sources to provide feature rich experiences for clients</a:t>
            </a:r>
          </a:p>
        </p:txBody>
      </p:sp>
      <p:sp>
        <p:nvSpPr>
          <p:cNvPr id="3" name="Text Placeholder 2">
            <a:extLst>
              <a:ext uri="{FF2B5EF4-FFF2-40B4-BE49-F238E27FC236}">
                <a16:creationId xmlns:a16="http://schemas.microsoft.com/office/drawing/2014/main" id="{3D9EB3DF-5F64-4614-AD27-A1A0AAD2803A}"/>
              </a:ext>
            </a:extLst>
          </p:cNvPr>
          <p:cNvSpPr>
            <a:spLocks noGrp="1"/>
          </p:cNvSpPr>
          <p:nvPr>
            <p:ph type="body" sz="quarter" idx="12"/>
          </p:nvPr>
        </p:nvSpPr>
        <p:spPr>
          <a:xfrm>
            <a:off x="4281361" y="5419255"/>
            <a:ext cx="2957099" cy="430887"/>
          </a:xfrm>
        </p:spPr>
        <p:txBody>
          <a:bodyPr/>
          <a:lstStyle/>
          <a:p>
            <a:r>
              <a:rPr lang="en-US" sz="1400" b="0" dirty="0">
                <a:solidFill>
                  <a:schemeClr val="bg1"/>
                </a:solidFill>
              </a:rPr>
              <a:t>Focuses on the data itself rather than the logistics of ingesting</a:t>
            </a:r>
          </a:p>
        </p:txBody>
      </p:sp>
      <p:sp>
        <p:nvSpPr>
          <p:cNvPr id="7" name="Text Placeholder 6">
            <a:extLst>
              <a:ext uri="{FF2B5EF4-FFF2-40B4-BE49-F238E27FC236}">
                <a16:creationId xmlns:a16="http://schemas.microsoft.com/office/drawing/2014/main" id="{F49E3374-2B22-43A7-A468-B3BE196A6B00}"/>
              </a:ext>
            </a:extLst>
          </p:cNvPr>
          <p:cNvSpPr>
            <a:spLocks noGrp="1"/>
          </p:cNvSpPr>
          <p:nvPr>
            <p:ph type="body" sz="quarter" idx="13"/>
          </p:nvPr>
        </p:nvSpPr>
        <p:spPr>
          <a:xfrm>
            <a:off x="8126963" y="5419255"/>
            <a:ext cx="3576368" cy="553998"/>
          </a:xfrm>
        </p:spPr>
        <p:txBody>
          <a:bodyPr>
            <a:noAutofit/>
          </a:bodyPr>
          <a:lstStyle/>
          <a:p>
            <a:r>
              <a:rPr lang="en-US" sz="1400" b="0" dirty="0">
                <a:solidFill>
                  <a:schemeClr val="bg1"/>
                </a:solidFill>
              </a:rPr>
              <a:t>Approaching disparate data sources with automated and scalable processes </a:t>
            </a:r>
          </a:p>
        </p:txBody>
      </p:sp>
      <p:sp>
        <p:nvSpPr>
          <p:cNvPr id="6" name="Title 5">
            <a:extLst>
              <a:ext uri="{FF2B5EF4-FFF2-40B4-BE49-F238E27FC236}">
                <a16:creationId xmlns:a16="http://schemas.microsoft.com/office/drawing/2014/main" id="{B349D125-9E90-4CCF-BCCC-C31BBDA52A77}"/>
              </a:ext>
            </a:extLst>
          </p:cNvPr>
          <p:cNvSpPr>
            <a:spLocks noGrp="1"/>
          </p:cNvSpPr>
          <p:nvPr>
            <p:ph type="title"/>
          </p:nvPr>
        </p:nvSpPr>
        <p:spPr>
          <a:xfrm>
            <a:off x="441765" y="242904"/>
            <a:ext cx="11336039" cy="739343"/>
          </a:xfrm>
        </p:spPr>
        <p:txBody>
          <a:bodyPr/>
          <a:lstStyle/>
          <a:p>
            <a:r>
              <a:rPr lang="en-US" sz="3200" b="1" dirty="0">
                <a:solidFill>
                  <a:schemeClr val="bg1"/>
                </a:solidFill>
                <a:latin typeface="Segoe UI Semibold" panose="020B0502040204020203" pitchFamily="34" charset="0"/>
                <a:cs typeface="Segoe UI Semibold" panose="020B0502040204020203" pitchFamily="34" charset="0"/>
              </a:rPr>
              <a:t>Organizations that fully harness their data outperform</a:t>
            </a:r>
          </a:p>
        </p:txBody>
      </p:sp>
      <p:sp>
        <p:nvSpPr>
          <p:cNvPr id="13" name="Text Placeholder 1">
            <a:extLst>
              <a:ext uri="{FF2B5EF4-FFF2-40B4-BE49-F238E27FC236}">
                <a16:creationId xmlns:a16="http://schemas.microsoft.com/office/drawing/2014/main" id="{14AEB628-CF3C-410F-B975-1512DE8174EC}"/>
              </a:ext>
            </a:extLst>
          </p:cNvPr>
          <p:cNvSpPr txBox="1">
            <a:spLocks/>
          </p:cNvSpPr>
          <p:nvPr/>
        </p:nvSpPr>
        <p:spPr>
          <a:xfrm>
            <a:off x="426425" y="2207806"/>
            <a:ext cx="3630521" cy="430887"/>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86"/>
              </a:spcAft>
              <a:buFont typeface="Arial" panose="020B0604020202020204" pitchFamily="34" charset="0"/>
              <a:buNone/>
              <a:defRPr sz="1400" b="1" kern="120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kern="1200">
                <a:solidFill>
                  <a:srgbClr val="000000"/>
                </a:solidFill>
                <a:latin typeface="+mn-lt"/>
                <a:ea typeface="+mn-ea"/>
                <a:cs typeface="+mn-cs"/>
              </a:defRPr>
            </a:lvl2pPr>
            <a:lvl3pPr marL="44810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161"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214"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86"/>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 Placeholder 1">
            <a:extLst>
              <a:ext uri="{FF2B5EF4-FFF2-40B4-BE49-F238E27FC236}">
                <a16:creationId xmlns:a16="http://schemas.microsoft.com/office/drawing/2014/main" id="{9A11486B-FDD9-47C4-8879-6A1404DDB648}"/>
              </a:ext>
            </a:extLst>
          </p:cNvPr>
          <p:cNvSpPr txBox="1">
            <a:spLocks/>
          </p:cNvSpPr>
          <p:nvPr/>
        </p:nvSpPr>
        <p:spPr>
          <a:xfrm>
            <a:off x="8072810" y="990436"/>
            <a:ext cx="3630521" cy="430887"/>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86"/>
              </a:spcAft>
              <a:buFont typeface="Arial" panose="020B0604020202020204" pitchFamily="34" charset="0"/>
              <a:buNone/>
              <a:defRPr sz="1400" b="1" kern="120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kern="1200">
                <a:solidFill>
                  <a:srgbClr val="000000"/>
                </a:solidFill>
                <a:latin typeface="+mn-lt"/>
                <a:ea typeface="+mn-ea"/>
                <a:cs typeface="+mn-cs"/>
              </a:defRPr>
            </a:lvl2pPr>
            <a:lvl3pPr marL="44810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161"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214"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86"/>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380574F-9E9C-4174-82F8-5FF07F64C49C}"/>
              </a:ext>
            </a:extLst>
          </p:cNvPr>
          <p:cNvPicPr>
            <a:picLocks noChangeAspect="1"/>
          </p:cNvPicPr>
          <p:nvPr/>
        </p:nvPicPr>
        <p:blipFill rotWithShape="1">
          <a:blip r:embed="rId5">
            <a:extLst>
              <a:ext uri="{28A0092B-C50C-407E-A947-70E740481C1C}">
                <a14:useLocalDpi xmlns:a14="http://schemas.microsoft.com/office/drawing/2010/main" val="0"/>
              </a:ext>
            </a:extLst>
          </a:blip>
          <a:srcRect r="6083"/>
          <a:stretch/>
        </p:blipFill>
        <p:spPr>
          <a:xfrm>
            <a:off x="8124700" y="1821190"/>
            <a:ext cx="3640876" cy="2583812"/>
          </a:xfrm>
          <a:prstGeom prst="rect">
            <a:avLst/>
          </a:prstGeom>
          <a:effectLst>
            <a:outerShdw blurRad="114300" dist="38100" dir="5400000" algn="tl" rotWithShape="0">
              <a:prstClr val="black">
                <a:alpha val="40000"/>
              </a:prstClr>
            </a:outerShdw>
          </a:effectLst>
        </p:spPr>
      </p:pic>
      <p:sp>
        <p:nvSpPr>
          <p:cNvPr id="15" name="Rectangle 14">
            <a:extLst>
              <a:ext uri="{FF2B5EF4-FFF2-40B4-BE49-F238E27FC236}">
                <a16:creationId xmlns:a16="http://schemas.microsoft.com/office/drawing/2014/main" id="{ECE53710-073D-E646-B9E7-CC09B4298DAF}"/>
              </a:ext>
            </a:extLst>
          </p:cNvPr>
          <p:cNvSpPr/>
          <p:nvPr/>
        </p:nvSpPr>
        <p:spPr bwMode="auto">
          <a:xfrm>
            <a:off x="8124699" y="1809684"/>
            <a:ext cx="3650541" cy="2596849"/>
          </a:xfrm>
          <a:prstGeom prst="rect">
            <a:avLst/>
          </a:prstGeom>
          <a:solidFill>
            <a:schemeClr val="tx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10FAE3A-96FF-E745-B8F6-BEFCA104FC20}"/>
              </a:ext>
            </a:extLst>
          </p:cNvPr>
          <p:cNvSpPr/>
          <p:nvPr/>
        </p:nvSpPr>
        <p:spPr bwMode="auto">
          <a:xfrm>
            <a:off x="426424" y="1845369"/>
            <a:ext cx="3657637" cy="2583813"/>
          </a:xfrm>
          <a:prstGeom prst="rect">
            <a:avLst/>
          </a:prstGeom>
          <a:solidFill>
            <a:schemeClr val="tx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C39B3FF-C9F5-1447-A0DC-2680350A82AF}"/>
              </a:ext>
            </a:extLst>
          </p:cNvPr>
          <p:cNvSpPr/>
          <p:nvPr/>
        </p:nvSpPr>
        <p:spPr bwMode="auto">
          <a:xfrm>
            <a:off x="4283209" y="1845369"/>
            <a:ext cx="3630521" cy="2584783"/>
          </a:xfrm>
          <a:prstGeom prst="rect">
            <a:avLst/>
          </a:prstGeom>
          <a:solidFill>
            <a:schemeClr val="tx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9DBBD600-2AA6-8945-8AB5-354072FABB2A}"/>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Effect>
                      <a14:brightnessContrast bright="100000"/>
                    </a14:imgEffect>
                  </a14:imgLayer>
                </a14:imgProps>
              </a:ext>
            </a:extLst>
          </a:blip>
          <a:stretch>
            <a:fillRect/>
          </a:stretch>
        </p:blipFill>
        <p:spPr>
          <a:xfrm>
            <a:off x="2496765" y="1971350"/>
            <a:ext cx="1360029" cy="272006"/>
          </a:xfrm>
          <a:prstGeom prst="rect">
            <a:avLst/>
          </a:prstGeom>
        </p:spPr>
      </p:pic>
      <p:grpSp>
        <p:nvGrpSpPr>
          <p:cNvPr id="35" name="Group 342">
            <a:extLst>
              <a:ext uri="{FF2B5EF4-FFF2-40B4-BE49-F238E27FC236}">
                <a16:creationId xmlns:a16="http://schemas.microsoft.com/office/drawing/2014/main" id="{6D1E2331-6E5C-BD48-B432-A432031F2BD3}"/>
              </a:ext>
            </a:extLst>
          </p:cNvPr>
          <p:cNvGrpSpPr>
            <a:grpSpLocks noChangeAspect="1"/>
          </p:cNvGrpSpPr>
          <p:nvPr/>
        </p:nvGrpSpPr>
        <p:grpSpPr bwMode="auto">
          <a:xfrm>
            <a:off x="8124699" y="4714418"/>
            <a:ext cx="506413" cy="495300"/>
            <a:chOff x="2805" y="2777"/>
            <a:chExt cx="319" cy="312"/>
          </a:xfrm>
        </p:grpSpPr>
        <p:sp>
          <p:nvSpPr>
            <p:cNvPr id="36" name="Freeform 343">
              <a:extLst>
                <a:ext uri="{FF2B5EF4-FFF2-40B4-BE49-F238E27FC236}">
                  <a16:creationId xmlns:a16="http://schemas.microsoft.com/office/drawing/2014/main" id="{934EC4E4-5672-FA4C-9582-1CD4FB9CDDBE}"/>
                </a:ext>
              </a:extLst>
            </p:cNvPr>
            <p:cNvSpPr>
              <a:spLocks noEditPoints="1"/>
            </p:cNvSpPr>
            <p:nvPr/>
          </p:nvSpPr>
          <p:spPr bwMode="auto">
            <a:xfrm>
              <a:off x="2805" y="2777"/>
              <a:ext cx="319" cy="312"/>
            </a:xfrm>
            <a:custGeom>
              <a:avLst/>
              <a:gdLst>
                <a:gd name="T0" fmla="*/ 715 w 1396"/>
                <a:gd name="T1" fmla="*/ 0 h 1365"/>
                <a:gd name="T2" fmla="*/ 125 w 1396"/>
                <a:gd name="T3" fmla="*/ 341 h 1365"/>
                <a:gd name="T4" fmla="*/ 125 w 1396"/>
                <a:gd name="T5" fmla="*/ 1024 h 1365"/>
                <a:gd name="T6" fmla="*/ 715 w 1396"/>
                <a:gd name="T7" fmla="*/ 1365 h 1365"/>
                <a:gd name="T8" fmla="*/ 1396 w 1396"/>
                <a:gd name="T9" fmla="*/ 682 h 1365"/>
                <a:gd name="T10" fmla="*/ 715 w 1396"/>
                <a:gd name="T11" fmla="*/ 0 h 1365"/>
                <a:gd name="T12" fmla="*/ 714 w 1396"/>
                <a:gd name="T13" fmla="*/ 1237 h 1365"/>
                <a:gd name="T14" fmla="*/ 159 w 1396"/>
                <a:gd name="T15" fmla="*/ 683 h 1365"/>
                <a:gd name="T16" fmla="*/ 714 w 1396"/>
                <a:gd name="T17" fmla="*/ 128 h 1365"/>
                <a:gd name="T18" fmla="*/ 1268 w 1396"/>
                <a:gd name="T19" fmla="*/ 683 h 1365"/>
                <a:gd name="T20" fmla="*/ 714 w 1396"/>
                <a:gd name="T21" fmla="*/ 1237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6" h="1365">
                  <a:moveTo>
                    <a:pt x="715" y="0"/>
                  </a:moveTo>
                  <a:cubicBezTo>
                    <a:pt x="464" y="0"/>
                    <a:pt x="250" y="124"/>
                    <a:pt x="125" y="341"/>
                  </a:cubicBezTo>
                  <a:cubicBezTo>
                    <a:pt x="0" y="559"/>
                    <a:pt x="0" y="806"/>
                    <a:pt x="125" y="1024"/>
                  </a:cubicBezTo>
                  <a:cubicBezTo>
                    <a:pt x="250" y="1241"/>
                    <a:pt x="464" y="1365"/>
                    <a:pt x="715" y="1365"/>
                  </a:cubicBezTo>
                  <a:cubicBezTo>
                    <a:pt x="1091" y="1365"/>
                    <a:pt x="1396" y="1059"/>
                    <a:pt x="1396" y="682"/>
                  </a:cubicBezTo>
                  <a:cubicBezTo>
                    <a:pt x="1396" y="305"/>
                    <a:pt x="1091" y="0"/>
                    <a:pt x="715" y="0"/>
                  </a:cubicBezTo>
                  <a:close/>
                  <a:moveTo>
                    <a:pt x="714" y="1237"/>
                  </a:moveTo>
                  <a:cubicBezTo>
                    <a:pt x="407" y="1237"/>
                    <a:pt x="159" y="989"/>
                    <a:pt x="159" y="683"/>
                  </a:cubicBezTo>
                  <a:cubicBezTo>
                    <a:pt x="159" y="376"/>
                    <a:pt x="407" y="128"/>
                    <a:pt x="714" y="128"/>
                  </a:cubicBezTo>
                  <a:cubicBezTo>
                    <a:pt x="1020" y="128"/>
                    <a:pt x="1268" y="376"/>
                    <a:pt x="1268" y="683"/>
                  </a:cubicBezTo>
                  <a:cubicBezTo>
                    <a:pt x="1268" y="989"/>
                    <a:pt x="1020" y="1237"/>
                    <a:pt x="714" y="123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344">
              <a:extLst>
                <a:ext uri="{FF2B5EF4-FFF2-40B4-BE49-F238E27FC236}">
                  <a16:creationId xmlns:a16="http://schemas.microsoft.com/office/drawing/2014/main" id="{81F52737-FBB3-8E40-8B26-C88C3183DE95}"/>
                </a:ext>
              </a:extLst>
            </p:cNvPr>
            <p:cNvSpPr>
              <a:spLocks noEditPoints="1"/>
            </p:cNvSpPr>
            <p:nvPr/>
          </p:nvSpPr>
          <p:spPr bwMode="auto">
            <a:xfrm>
              <a:off x="2871" y="2835"/>
              <a:ext cx="195" cy="195"/>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2" name="Group 157">
            <a:extLst>
              <a:ext uri="{FF2B5EF4-FFF2-40B4-BE49-F238E27FC236}">
                <a16:creationId xmlns:a16="http://schemas.microsoft.com/office/drawing/2014/main" id="{102F2826-0ED0-304A-9CB7-D978EE974F3F}"/>
              </a:ext>
            </a:extLst>
          </p:cNvPr>
          <p:cNvGrpSpPr>
            <a:grpSpLocks noChangeAspect="1"/>
          </p:cNvGrpSpPr>
          <p:nvPr/>
        </p:nvGrpSpPr>
        <p:grpSpPr bwMode="auto">
          <a:xfrm>
            <a:off x="4281361" y="4713624"/>
            <a:ext cx="495300" cy="495300"/>
            <a:chOff x="1614" y="2783"/>
            <a:chExt cx="312" cy="312"/>
          </a:xfrm>
        </p:grpSpPr>
        <p:sp>
          <p:nvSpPr>
            <p:cNvPr id="53" name="Oval 158">
              <a:extLst>
                <a:ext uri="{FF2B5EF4-FFF2-40B4-BE49-F238E27FC236}">
                  <a16:creationId xmlns:a16="http://schemas.microsoft.com/office/drawing/2014/main" id="{95234171-1513-A049-B3DC-26C7131BA467}"/>
                </a:ext>
              </a:extLst>
            </p:cNvPr>
            <p:cNvSpPr>
              <a:spLocks noChangeArrowheads="1"/>
            </p:cNvSpPr>
            <p:nvPr/>
          </p:nvSpPr>
          <p:spPr bwMode="auto">
            <a:xfrm>
              <a:off x="1809" y="2861"/>
              <a:ext cx="39" cy="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4" name="Oval 159">
              <a:extLst>
                <a:ext uri="{FF2B5EF4-FFF2-40B4-BE49-F238E27FC236}">
                  <a16:creationId xmlns:a16="http://schemas.microsoft.com/office/drawing/2014/main" id="{3953311D-F461-7C4E-AFD8-5BDF840B40E2}"/>
                </a:ext>
              </a:extLst>
            </p:cNvPr>
            <p:cNvSpPr>
              <a:spLocks noChangeArrowheads="1"/>
            </p:cNvSpPr>
            <p:nvPr/>
          </p:nvSpPr>
          <p:spPr bwMode="auto">
            <a:xfrm>
              <a:off x="1809" y="2978"/>
              <a:ext cx="39" cy="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5" name="Oval 160">
              <a:extLst>
                <a:ext uri="{FF2B5EF4-FFF2-40B4-BE49-F238E27FC236}">
                  <a16:creationId xmlns:a16="http://schemas.microsoft.com/office/drawing/2014/main" id="{1BCD213B-AA86-C840-878B-071411DF26CD}"/>
                </a:ext>
              </a:extLst>
            </p:cNvPr>
            <p:cNvSpPr>
              <a:spLocks noChangeArrowheads="1"/>
            </p:cNvSpPr>
            <p:nvPr/>
          </p:nvSpPr>
          <p:spPr bwMode="auto">
            <a:xfrm>
              <a:off x="1692" y="2861"/>
              <a:ext cx="39" cy="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6" name="Oval 161">
              <a:extLst>
                <a:ext uri="{FF2B5EF4-FFF2-40B4-BE49-F238E27FC236}">
                  <a16:creationId xmlns:a16="http://schemas.microsoft.com/office/drawing/2014/main" id="{C7CD8397-826F-574A-9A16-E06AA19EC5E3}"/>
                </a:ext>
              </a:extLst>
            </p:cNvPr>
            <p:cNvSpPr>
              <a:spLocks noChangeArrowheads="1"/>
            </p:cNvSpPr>
            <p:nvPr/>
          </p:nvSpPr>
          <p:spPr bwMode="auto">
            <a:xfrm>
              <a:off x="1692" y="2978"/>
              <a:ext cx="39" cy="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7" name="Oval 162">
              <a:extLst>
                <a:ext uri="{FF2B5EF4-FFF2-40B4-BE49-F238E27FC236}">
                  <a16:creationId xmlns:a16="http://schemas.microsoft.com/office/drawing/2014/main" id="{65B47154-E6AE-4F4B-B067-5525E0F6E7D1}"/>
                </a:ext>
              </a:extLst>
            </p:cNvPr>
            <p:cNvSpPr>
              <a:spLocks noChangeArrowheads="1"/>
            </p:cNvSpPr>
            <p:nvPr/>
          </p:nvSpPr>
          <p:spPr bwMode="auto">
            <a:xfrm>
              <a:off x="1741" y="2832"/>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Oval 163">
              <a:extLst>
                <a:ext uri="{FF2B5EF4-FFF2-40B4-BE49-F238E27FC236}">
                  <a16:creationId xmlns:a16="http://schemas.microsoft.com/office/drawing/2014/main" id="{34398265-5A9F-1A4E-96E9-797ECB743E46}"/>
                </a:ext>
              </a:extLst>
            </p:cNvPr>
            <p:cNvSpPr>
              <a:spLocks noChangeArrowheads="1"/>
            </p:cNvSpPr>
            <p:nvPr/>
          </p:nvSpPr>
          <p:spPr bwMode="auto">
            <a:xfrm>
              <a:off x="1741" y="2988"/>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Oval 164">
              <a:extLst>
                <a:ext uri="{FF2B5EF4-FFF2-40B4-BE49-F238E27FC236}">
                  <a16:creationId xmlns:a16="http://schemas.microsoft.com/office/drawing/2014/main" id="{1780C549-ECF9-6641-BD3C-A7F87BF8F1D5}"/>
                </a:ext>
              </a:extLst>
            </p:cNvPr>
            <p:cNvSpPr>
              <a:spLocks noChangeArrowheads="1"/>
            </p:cNvSpPr>
            <p:nvPr/>
          </p:nvSpPr>
          <p:spPr bwMode="auto">
            <a:xfrm>
              <a:off x="1755" y="2783"/>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0" name="Oval 165">
              <a:extLst>
                <a:ext uri="{FF2B5EF4-FFF2-40B4-BE49-F238E27FC236}">
                  <a16:creationId xmlns:a16="http://schemas.microsoft.com/office/drawing/2014/main" id="{5CEC3EEE-88E3-0D40-A5DB-26538CB87F3C}"/>
                </a:ext>
              </a:extLst>
            </p:cNvPr>
            <p:cNvSpPr>
              <a:spLocks noChangeArrowheads="1"/>
            </p:cNvSpPr>
            <p:nvPr/>
          </p:nvSpPr>
          <p:spPr bwMode="auto">
            <a:xfrm>
              <a:off x="1755" y="3066"/>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Oval 166">
              <a:extLst>
                <a:ext uri="{FF2B5EF4-FFF2-40B4-BE49-F238E27FC236}">
                  <a16:creationId xmlns:a16="http://schemas.microsoft.com/office/drawing/2014/main" id="{7D526C49-6C63-1247-B11F-E5BBDE8EEECB}"/>
                </a:ext>
              </a:extLst>
            </p:cNvPr>
            <p:cNvSpPr>
              <a:spLocks noChangeArrowheads="1"/>
            </p:cNvSpPr>
            <p:nvPr/>
          </p:nvSpPr>
          <p:spPr bwMode="auto">
            <a:xfrm>
              <a:off x="1755" y="2783"/>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Oval 167">
              <a:extLst>
                <a:ext uri="{FF2B5EF4-FFF2-40B4-BE49-F238E27FC236}">
                  <a16:creationId xmlns:a16="http://schemas.microsoft.com/office/drawing/2014/main" id="{3B3957CC-FAB1-7246-9FAC-249C26136F7C}"/>
                </a:ext>
              </a:extLst>
            </p:cNvPr>
            <p:cNvSpPr>
              <a:spLocks noChangeArrowheads="1"/>
            </p:cNvSpPr>
            <p:nvPr/>
          </p:nvSpPr>
          <p:spPr bwMode="auto">
            <a:xfrm>
              <a:off x="1755" y="3066"/>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3" name="Oval 168">
              <a:extLst>
                <a:ext uri="{FF2B5EF4-FFF2-40B4-BE49-F238E27FC236}">
                  <a16:creationId xmlns:a16="http://schemas.microsoft.com/office/drawing/2014/main" id="{475F1DA8-5AEA-6B4E-AC4C-78247883BA55}"/>
                </a:ext>
              </a:extLst>
            </p:cNvPr>
            <p:cNvSpPr>
              <a:spLocks noChangeArrowheads="1"/>
            </p:cNvSpPr>
            <p:nvPr/>
          </p:nvSpPr>
          <p:spPr bwMode="auto">
            <a:xfrm>
              <a:off x="1663" y="2910"/>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4" name="Oval 169">
              <a:extLst>
                <a:ext uri="{FF2B5EF4-FFF2-40B4-BE49-F238E27FC236}">
                  <a16:creationId xmlns:a16="http://schemas.microsoft.com/office/drawing/2014/main" id="{4C332770-B902-3F44-8578-7EED3D105BC3}"/>
                </a:ext>
              </a:extLst>
            </p:cNvPr>
            <p:cNvSpPr>
              <a:spLocks noChangeArrowheads="1"/>
            </p:cNvSpPr>
            <p:nvPr/>
          </p:nvSpPr>
          <p:spPr bwMode="auto">
            <a:xfrm>
              <a:off x="1819" y="2910"/>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5" name="Oval 170">
              <a:extLst>
                <a:ext uri="{FF2B5EF4-FFF2-40B4-BE49-F238E27FC236}">
                  <a16:creationId xmlns:a16="http://schemas.microsoft.com/office/drawing/2014/main" id="{F9FF5B5D-1FE8-2B44-8F42-68C85A0CF0E9}"/>
                </a:ext>
              </a:extLst>
            </p:cNvPr>
            <p:cNvSpPr>
              <a:spLocks noChangeArrowheads="1"/>
            </p:cNvSpPr>
            <p:nvPr/>
          </p:nvSpPr>
          <p:spPr bwMode="auto">
            <a:xfrm>
              <a:off x="1614" y="292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Oval 171">
              <a:extLst>
                <a:ext uri="{FF2B5EF4-FFF2-40B4-BE49-F238E27FC236}">
                  <a16:creationId xmlns:a16="http://schemas.microsoft.com/office/drawing/2014/main" id="{B9A44BE6-7F88-B941-A0BA-DA384128B8D1}"/>
                </a:ext>
              </a:extLst>
            </p:cNvPr>
            <p:cNvSpPr>
              <a:spLocks noChangeArrowheads="1"/>
            </p:cNvSpPr>
            <p:nvPr/>
          </p:nvSpPr>
          <p:spPr bwMode="auto">
            <a:xfrm>
              <a:off x="1897" y="292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7" name="Oval 172">
              <a:extLst>
                <a:ext uri="{FF2B5EF4-FFF2-40B4-BE49-F238E27FC236}">
                  <a16:creationId xmlns:a16="http://schemas.microsoft.com/office/drawing/2014/main" id="{3C9C4BDB-EBFF-8746-9F8D-79104CE027D3}"/>
                </a:ext>
              </a:extLst>
            </p:cNvPr>
            <p:cNvSpPr>
              <a:spLocks noChangeArrowheads="1"/>
            </p:cNvSpPr>
            <p:nvPr/>
          </p:nvSpPr>
          <p:spPr bwMode="auto">
            <a:xfrm>
              <a:off x="1741" y="2910"/>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Oval 173">
              <a:extLst>
                <a:ext uri="{FF2B5EF4-FFF2-40B4-BE49-F238E27FC236}">
                  <a16:creationId xmlns:a16="http://schemas.microsoft.com/office/drawing/2014/main" id="{684C2E94-A53A-314E-8B70-1D0A44F10914}"/>
                </a:ext>
              </a:extLst>
            </p:cNvPr>
            <p:cNvSpPr>
              <a:spLocks noChangeArrowheads="1"/>
            </p:cNvSpPr>
            <p:nvPr/>
          </p:nvSpPr>
          <p:spPr bwMode="auto">
            <a:xfrm>
              <a:off x="1614" y="292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Oval 174">
              <a:extLst>
                <a:ext uri="{FF2B5EF4-FFF2-40B4-BE49-F238E27FC236}">
                  <a16:creationId xmlns:a16="http://schemas.microsoft.com/office/drawing/2014/main" id="{1435D3C1-0348-334B-93B7-60F06356BDEE}"/>
                </a:ext>
              </a:extLst>
            </p:cNvPr>
            <p:cNvSpPr>
              <a:spLocks noChangeArrowheads="1"/>
            </p:cNvSpPr>
            <p:nvPr/>
          </p:nvSpPr>
          <p:spPr bwMode="auto">
            <a:xfrm>
              <a:off x="1897" y="292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Freeform 175">
              <a:extLst>
                <a:ext uri="{FF2B5EF4-FFF2-40B4-BE49-F238E27FC236}">
                  <a16:creationId xmlns:a16="http://schemas.microsoft.com/office/drawing/2014/main" id="{5EC28392-2526-6E42-9212-1F3730548EAF}"/>
                </a:ext>
              </a:extLst>
            </p:cNvPr>
            <p:cNvSpPr>
              <a:spLocks/>
            </p:cNvSpPr>
            <p:nvPr/>
          </p:nvSpPr>
          <p:spPr bwMode="auto">
            <a:xfrm>
              <a:off x="1856" y="2821"/>
              <a:ext cx="32" cy="32"/>
            </a:xfrm>
            <a:custGeom>
              <a:avLst/>
              <a:gdLst>
                <a:gd name="T0" fmla="*/ 115 w 140"/>
                <a:gd name="T1" fmla="*/ 116 h 141"/>
                <a:gd name="T2" fmla="*/ 25 w 140"/>
                <a:gd name="T3" fmla="*/ 116 h 141"/>
                <a:gd name="T4" fmla="*/ 25 w 140"/>
                <a:gd name="T5" fmla="*/ 25 h 141"/>
                <a:gd name="T6" fmla="*/ 115 w 140"/>
                <a:gd name="T7" fmla="*/ 25 h 141"/>
                <a:gd name="T8" fmla="*/ 115 w 140"/>
                <a:gd name="T9" fmla="*/ 116 h 141"/>
              </a:gdLst>
              <a:ahLst/>
              <a:cxnLst>
                <a:cxn ang="0">
                  <a:pos x="T0" y="T1"/>
                </a:cxn>
                <a:cxn ang="0">
                  <a:pos x="T2" y="T3"/>
                </a:cxn>
                <a:cxn ang="0">
                  <a:pos x="T4" y="T5"/>
                </a:cxn>
                <a:cxn ang="0">
                  <a:pos x="T6" y="T7"/>
                </a:cxn>
                <a:cxn ang="0">
                  <a:pos x="T8" y="T9"/>
                </a:cxn>
              </a:cxnLst>
              <a:rect l="0" t="0" r="r" b="b"/>
              <a:pathLst>
                <a:path w="140" h="141">
                  <a:moveTo>
                    <a:pt x="115" y="116"/>
                  </a:moveTo>
                  <a:cubicBezTo>
                    <a:pt x="90" y="141"/>
                    <a:pt x="50" y="141"/>
                    <a:pt x="25" y="116"/>
                  </a:cubicBezTo>
                  <a:cubicBezTo>
                    <a:pt x="0" y="91"/>
                    <a:pt x="0" y="50"/>
                    <a:pt x="25" y="25"/>
                  </a:cubicBezTo>
                  <a:cubicBezTo>
                    <a:pt x="50" y="0"/>
                    <a:pt x="90" y="0"/>
                    <a:pt x="115" y="25"/>
                  </a:cubicBezTo>
                  <a:cubicBezTo>
                    <a:pt x="140" y="50"/>
                    <a:pt x="140" y="91"/>
                    <a:pt x="115" y="1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1" name="Freeform 176">
              <a:extLst>
                <a:ext uri="{FF2B5EF4-FFF2-40B4-BE49-F238E27FC236}">
                  <a16:creationId xmlns:a16="http://schemas.microsoft.com/office/drawing/2014/main" id="{BAB65A3E-50E7-9847-808B-96020368F660}"/>
                </a:ext>
              </a:extLst>
            </p:cNvPr>
            <p:cNvSpPr>
              <a:spLocks/>
            </p:cNvSpPr>
            <p:nvPr/>
          </p:nvSpPr>
          <p:spPr bwMode="auto">
            <a:xfrm>
              <a:off x="1652" y="3025"/>
              <a:ext cx="32" cy="33"/>
            </a:xfrm>
            <a:custGeom>
              <a:avLst/>
              <a:gdLst>
                <a:gd name="T0" fmla="*/ 116 w 141"/>
                <a:gd name="T1" fmla="*/ 116 h 141"/>
                <a:gd name="T2" fmla="*/ 25 w 141"/>
                <a:gd name="T3" fmla="*/ 116 h 141"/>
                <a:gd name="T4" fmla="*/ 25 w 141"/>
                <a:gd name="T5" fmla="*/ 25 h 141"/>
                <a:gd name="T6" fmla="*/ 116 w 141"/>
                <a:gd name="T7" fmla="*/ 25 h 141"/>
                <a:gd name="T8" fmla="*/ 116 w 141"/>
                <a:gd name="T9" fmla="*/ 116 h 141"/>
              </a:gdLst>
              <a:ahLst/>
              <a:cxnLst>
                <a:cxn ang="0">
                  <a:pos x="T0" y="T1"/>
                </a:cxn>
                <a:cxn ang="0">
                  <a:pos x="T2" y="T3"/>
                </a:cxn>
                <a:cxn ang="0">
                  <a:pos x="T4" y="T5"/>
                </a:cxn>
                <a:cxn ang="0">
                  <a:pos x="T6" y="T7"/>
                </a:cxn>
                <a:cxn ang="0">
                  <a:pos x="T8" y="T9"/>
                </a:cxn>
              </a:cxnLst>
              <a:rect l="0" t="0" r="r" b="b"/>
              <a:pathLst>
                <a:path w="141" h="141">
                  <a:moveTo>
                    <a:pt x="116" y="116"/>
                  </a:moveTo>
                  <a:cubicBezTo>
                    <a:pt x="91" y="141"/>
                    <a:pt x="50" y="141"/>
                    <a:pt x="25" y="116"/>
                  </a:cubicBezTo>
                  <a:cubicBezTo>
                    <a:pt x="0" y="91"/>
                    <a:pt x="0" y="50"/>
                    <a:pt x="25" y="25"/>
                  </a:cubicBezTo>
                  <a:cubicBezTo>
                    <a:pt x="50" y="0"/>
                    <a:pt x="91" y="0"/>
                    <a:pt x="116" y="25"/>
                  </a:cubicBezTo>
                  <a:cubicBezTo>
                    <a:pt x="141" y="50"/>
                    <a:pt x="141" y="91"/>
                    <a:pt x="116" y="1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Freeform 177">
              <a:extLst>
                <a:ext uri="{FF2B5EF4-FFF2-40B4-BE49-F238E27FC236}">
                  <a16:creationId xmlns:a16="http://schemas.microsoft.com/office/drawing/2014/main" id="{09EC328A-CEA6-0747-8E42-6AECEEA71467}"/>
                </a:ext>
              </a:extLst>
            </p:cNvPr>
            <p:cNvSpPr>
              <a:spLocks/>
            </p:cNvSpPr>
            <p:nvPr/>
          </p:nvSpPr>
          <p:spPr bwMode="auto">
            <a:xfrm>
              <a:off x="1652" y="2821"/>
              <a:ext cx="32" cy="32"/>
            </a:xfrm>
            <a:custGeom>
              <a:avLst/>
              <a:gdLst>
                <a:gd name="T0" fmla="*/ 116 w 141"/>
                <a:gd name="T1" fmla="*/ 25 h 141"/>
                <a:gd name="T2" fmla="*/ 116 w 141"/>
                <a:gd name="T3" fmla="*/ 116 h 141"/>
                <a:gd name="T4" fmla="*/ 25 w 141"/>
                <a:gd name="T5" fmla="*/ 116 h 141"/>
                <a:gd name="T6" fmla="*/ 25 w 141"/>
                <a:gd name="T7" fmla="*/ 25 h 141"/>
                <a:gd name="T8" fmla="*/ 116 w 141"/>
                <a:gd name="T9" fmla="*/ 25 h 141"/>
              </a:gdLst>
              <a:ahLst/>
              <a:cxnLst>
                <a:cxn ang="0">
                  <a:pos x="T0" y="T1"/>
                </a:cxn>
                <a:cxn ang="0">
                  <a:pos x="T2" y="T3"/>
                </a:cxn>
                <a:cxn ang="0">
                  <a:pos x="T4" y="T5"/>
                </a:cxn>
                <a:cxn ang="0">
                  <a:pos x="T6" y="T7"/>
                </a:cxn>
                <a:cxn ang="0">
                  <a:pos x="T8" y="T9"/>
                </a:cxn>
              </a:cxnLst>
              <a:rect l="0" t="0" r="r" b="b"/>
              <a:pathLst>
                <a:path w="141" h="141">
                  <a:moveTo>
                    <a:pt x="116" y="25"/>
                  </a:moveTo>
                  <a:cubicBezTo>
                    <a:pt x="141" y="50"/>
                    <a:pt x="141" y="91"/>
                    <a:pt x="116" y="116"/>
                  </a:cubicBezTo>
                  <a:cubicBezTo>
                    <a:pt x="91" y="141"/>
                    <a:pt x="50" y="141"/>
                    <a:pt x="25" y="116"/>
                  </a:cubicBezTo>
                  <a:cubicBezTo>
                    <a:pt x="0" y="91"/>
                    <a:pt x="0" y="50"/>
                    <a:pt x="25" y="25"/>
                  </a:cubicBezTo>
                  <a:cubicBezTo>
                    <a:pt x="50" y="0"/>
                    <a:pt x="91" y="0"/>
                    <a:pt x="116" y="2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Freeform 178">
              <a:extLst>
                <a:ext uri="{FF2B5EF4-FFF2-40B4-BE49-F238E27FC236}">
                  <a16:creationId xmlns:a16="http://schemas.microsoft.com/office/drawing/2014/main" id="{376BFF26-F1C8-5B4E-9753-1131FA3FD023}"/>
                </a:ext>
              </a:extLst>
            </p:cNvPr>
            <p:cNvSpPr>
              <a:spLocks/>
            </p:cNvSpPr>
            <p:nvPr/>
          </p:nvSpPr>
          <p:spPr bwMode="auto">
            <a:xfrm>
              <a:off x="1856" y="3025"/>
              <a:ext cx="32" cy="33"/>
            </a:xfrm>
            <a:custGeom>
              <a:avLst/>
              <a:gdLst>
                <a:gd name="T0" fmla="*/ 115 w 140"/>
                <a:gd name="T1" fmla="*/ 25 h 141"/>
                <a:gd name="T2" fmla="*/ 115 w 140"/>
                <a:gd name="T3" fmla="*/ 116 h 141"/>
                <a:gd name="T4" fmla="*/ 25 w 140"/>
                <a:gd name="T5" fmla="*/ 116 h 141"/>
                <a:gd name="T6" fmla="*/ 25 w 140"/>
                <a:gd name="T7" fmla="*/ 25 h 141"/>
                <a:gd name="T8" fmla="*/ 115 w 140"/>
                <a:gd name="T9" fmla="*/ 25 h 141"/>
              </a:gdLst>
              <a:ahLst/>
              <a:cxnLst>
                <a:cxn ang="0">
                  <a:pos x="T0" y="T1"/>
                </a:cxn>
                <a:cxn ang="0">
                  <a:pos x="T2" y="T3"/>
                </a:cxn>
                <a:cxn ang="0">
                  <a:pos x="T4" y="T5"/>
                </a:cxn>
                <a:cxn ang="0">
                  <a:pos x="T6" y="T7"/>
                </a:cxn>
                <a:cxn ang="0">
                  <a:pos x="T8" y="T9"/>
                </a:cxn>
              </a:cxnLst>
              <a:rect l="0" t="0" r="r" b="b"/>
              <a:pathLst>
                <a:path w="140" h="141">
                  <a:moveTo>
                    <a:pt x="115" y="25"/>
                  </a:moveTo>
                  <a:cubicBezTo>
                    <a:pt x="140" y="50"/>
                    <a:pt x="140" y="91"/>
                    <a:pt x="115" y="116"/>
                  </a:cubicBezTo>
                  <a:cubicBezTo>
                    <a:pt x="90" y="141"/>
                    <a:pt x="50" y="141"/>
                    <a:pt x="25" y="116"/>
                  </a:cubicBezTo>
                  <a:cubicBezTo>
                    <a:pt x="0" y="91"/>
                    <a:pt x="0" y="50"/>
                    <a:pt x="25" y="25"/>
                  </a:cubicBezTo>
                  <a:cubicBezTo>
                    <a:pt x="50" y="0"/>
                    <a:pt x="90" y="0"/>
                    <a:pt x="115" y="2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88" name="Group 291">
            <a:extLst>
              <a:ext uri="{FF2B5EF4-FFF2-40B4-BE49-F238E27FC236}">
                <a16:creationId xmlns:a16="http://schemas.microsoft.com/office/drawing/2014/main" id="{47127F15-5B22-9A41-8C1B-02BB04F165C1}"/>
              </a:ext>
            </a:extLst>
          </p:cNvPr>
          <p:cNvGrpSpPr>
            <a:grpSpLocks noChangeAspect="1"/>
          </p:cNvGrpSpPr>
          <p:nvPr/>
        </p:nvGrpSpPr>
        <p:grpSpPr bwMode="auto">
          <a:xfrm>
            <a:off x="455486" y="4713982"/>
            <a:ext cx="495300" cy="495300"/>
            <a:chOff x="1013" y="2777"/>
            <a:chExt cx="312" cy="312"/>
          </a:xfrm>
        </p:grpSpPr>
        <p:sp>
          <p:nvSpPr>
            <p:cNvPr id="89" name="Line 292">
              <a:extLst>
                <a:ext uri="{FF2B5EF4-FFF2-40B4-BE49-F238E27FC236}">
                  <a16:creationId xmlns:a16="http://schemas.microsoft.com/office/drawing/2014/main" id="{96794054-2831-564F-9CF4-6BBFCD405F8E}"/>
                </a:ext>
              </a:extLst>
            </p:cNvPr>
            <p:cNvSpPr>
              <a:spLocks noChangeShapeType="1"/>
            </p:cNvSpPr>
            <p:nvPr/>
          </p:nvSpPr>
          <p:spPr bwMode="auto">
            <a:xfrm>
              <a:off x="1028" y="2792"/>
              <a:ext cx="282"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Line 293">
              <a:extLst>
                <a:ext uri="{FF2B5EF4-FFF2-40B4-BE49-F238E27FC236}">
                  <a16:creationId xmlns:a16="http://schemas.microsoft.com/office/drawing/2014/main" id="{30DCD902-FA2A-BC47-A128-3E5337CF38DA}"/>
                </a:ext>
              </a:extLst>
            </p:cNvPr>
            <p:cNvSpPr>
              <a:spLocks noChangeShapeType="1"/>
            </p:cNvSpPr>
            <p:nvPr/>
          </p:nvSpPr>
          <p:spPr bwMode="auto">
            <a:xfrm flipV="1">
              <a:off x="1028" y="2792"/>
              <a:ext cx="282"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1" name="Line 294">
              <a:extLst>
                <a:ext uri="{FF2B5EF4-FFF2-40B4-BE49-F238E27FC236}">
                  <a16:creationId xmlns:a16="http://schemas.microsoft.com/office/drawing/2014/main" id="{19B6344B-2E5B-9743-B687-E790BF21CEA1}"/>
                </a:ext>
              </a:extLst>
            </p:cNvPr>
            <p:cNvSpPr>
              <a:spLocks noChangeShapeType="1"/>
            </p:cNvSpPr>
            <p:nvPr/>
          </p:nvSpPr>
          <p:spPr bwMode="auto">
            <a:xfrm>
              <a:off x="1028" y="2933"/>
              <a:ext cx="282" cy="0"/>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Line 295">
              <a:extLst>
                <a:ext uri="{FF2B5EF4-FFF2-40B4-BE49-F238E27FC236}">
                  <a16:creationId xmlns:a16="http://schemas.microsoft.com/office/drawing/2014/main" id="{38AB282F-D962-4C45-96D0-2C9BC7FFA5F6}"/>
                </a:ext>
              </a:extLst>
            </p:cNvPr>
            <p:cNvSpPr>
              <a:spLocks noChangeShapeType="1"/>
            </p:cNvSpPr>
            <p:nvPr/>
          </p:nvSpPr>
          <p:spPr bwMode="auto">
            <a:xfrm>
              <a:off x="1169" y="2791"/>
              <a:ext cx="0" cy="283"/>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Line 296">
              <a:extLst>
                <a:ext uri="{FF2B5EF4-FFF2-40B4-BE49-F238E27FC236}">
                  <a16:creationId xmlns:a16="http://schemas.microsoft.com/office/drawing/2014/main" id="{22111398-B5B8-1844-905E-31A495ABC67D}"/>
                </a:ext>
              </a:extLst>
            </p:cNvPr>
            <p:cNvSpPr>
              <a:spLocks noChangeShapeType="1"/>
            </p:cNvSpPr>
            <p:nvPr/>
          </p:nvSpPr>
          <p:spPr bwMode="auto">
            <a:xfrm flipV="1">
              <a:off x="1028" y="2933"/>
              <a:ext cx="282"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Line 297">
              <a:extLst>
                <a:ext uri="{FF2B5EF4-FFF2-40B4-BE49-F238E27FC236}">
                  <a16:creationId xmlns:a16="http://schemas.microsoft.com/office/drawing/2014/main" id="{F17955AC-71C9-2046-90C2-3ECDDD8A4D36}"/>
                </a:ext>
              </a:extLst>
            </p:cNvPr>
            <p:cNvSpPr>
              <a:spLocks noChangeShapeType="1"/>
            </p:cNvSpPr>
            <p:nvPr/>
          </p:nvSpPr>
          <p:spPr bwMode="auto">
            <a:xfrm flipH="1" flipV="1">
              <a:off x="1028" y="2933"/>
              <a:ext cx="282"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Line 298">
              <a:extLst>
                <a:ext uri="{FF2B5EF4-FFF2-40B4-BE49-F238E27FC236}">
                  <a16:creationId xmlns:a16="http://schemas.microsoft.com/office/drawing/2014/main" id="{84BD680A-6C9D-5641-9508-C96C3447F74D}"/>
                </a:ext>
              </a:extLst>
            </p:cNvPr>
            <p:cNvSpPr>
              <a:spLocks noChangeShapeType="1"/>
            </p:cNvSpPr>
            <p:nvPr/>
          </p:nvSpPr>
          <p:spPr bwMode="auto">
            <a:xfrm>
              <a:off x="1028" y="2792"/>
              <a:ext cx="282"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Line 299">
              <a:extLst>
                <a:ext uri="{FF2B5EF4-FFF2-40B4-BE49-F238E27FC236}">
                  <a16:creationId xmlns:a16="http://schemas.microsoft.com/office/drawing/2014/main" id="{DE50BBAF-2685-3849-B9F0-157A6E942C5F}"/>
                </a:ext>
              </a:extLst>
            </p:cNvPr>
            <p:cNvSpPr>
              <a:spLocks noChangeShapeType="1"/>
            </p:cNvSpPr>
            <p:nvPr/>
          </p:nvSpPr>
          <p:spPr bwMode="auto">
            <a:xfrm flipH="1">
              <a:off x="1028" y="2792"/>
              <a:ext cx="282"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7" name="Line 300">
              <a:extLst>
                <a:ext uri="{FF2B5EF4-FFF2-40B4-BE49-F238E27FC236}">
                  <a16:creationId xmlns:a16="http://schemas.microsoft.com/office/drawing/2014/main" id="{A0DB6C38-F327-8742-B269-4E1FB492033F}"/>
                </a:ext>
              </a:extLst>
            </p:cNvPr>
            <p:cNvSpPr>
              <a:spLocks noChangeShapeType="1"/>
            </p:cNvSpPr>
            <p:nvPr/>
          </p:nvSpPr>
          <p:spPr bwMode="auto">
            <a:xfrm>
              <a:off x="1169" y="2792"/>
              <a:ext cx="141"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Line 301">
              <a:extLst>
                <a:ext uri="{FF2B5EF4-FFF2-40B4-BE49-F238E27FC236}">
                  <a16:creationId xmlns:a16="http://schemas.microsoft.com/office/drawing/2014/main" id="{9B905D7E-D4BF-D541-9358-C03770A2853E}"/>
                </a:ext>
              </a:extLst>
            </p:cNvPr>
            <p:cNvSpPr>
              <a:spLocks noChangeShapeType="1"/>
            </p:cNvSpPr>
            <p:nvPr/>
          </p:nvSpPr>
          <p:spPr bwMode="auto">
            <a:xfrm flipH="1">
              <a:off x="1028" y="2791"/>
              <a:ext cx="141" cy="14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Line 302">
              <a:extLst>
                <a:ext uri="{FF2B5EF4-FFF2-40B4-BE49-F238E27FC236}">
                  <a16:creationId xmlns:a16="http://schemas.microsoft.com/office/drawing/2014/main" id="{EAA0DA8E-FC8B-CA4F-8D2D-F7C49714C1A9}"/>
                </a:ext>
              </a:extLst>
            </p:cNvPr>
            <p:cNvSpPr>
              <a:spLocks noChangeShapeType="1"/>
            </p:cNvSpPr>
            <p:nvPr/>
          </p:nvSpPr>
          <p:spPr bwMode="auto">
            <a:xfrm flipV="1">
              <a:off x="1169" y="2933"/>
              <a:ext cx="141"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0" name="Line 303">
              <a:extLst>
                <a:ext uri="{FF2B5EF4-FFF2-40B4-BE49-F238E27FC236}">
                  <a16:creationId xmlns:a16="http://schemas.microsoft.com/office/drawing/2014/main" id="{1D43413B-28C6-A94A-B4B5-AD127C062ED2}"/>
                </a:ext>
              </a:extLst>
            </p:cNvPr>
            <p:cNvSpPr>
              <a:spLocks noChangeShapeType="1"/>
            </p:cNvSpPr>
            <p:nvPr/>
          </p:nvSpPr>
          <p:spPr bwMode="auto">
            <a:xfrm flipH="1" flipV="1">
              <a:off x="1027" y="2933"/>
              <a:ext cx="142"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1" name="Oval 304">
              <a:extLst>
                <a:ext uri="{FF2B5EF4-FFF2-40B4-BE49-F238E27FC236}">
                  <a16:creationId xmlns:a16="http://schemas.microsoft.com/office/drawing/2014/main" id="{7F3E0AC5-A9EA-9D4B-823E-8446352BD56E}"/>
                </a:ext>
              </a:extLst>
            </p:cNvPr>
            <p:cNvSpPr>
              <a:spLocks noChangeArrowheads="1"/>
            </p:cNvSpPr>
            <p:nvPr/>
          </p:nvSpPr>
          <p:spPr bwMode="auto">
            <a:xfrm>
              <a:off x="1013" y="2777"/>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2" name="Oval 305">
              <a:extLst>
                <a:ext uri="{FF2B5EF4-FFF2-40B4-BE49-F238E27FC236}">
                  <a16:creationId xmlns:a16="http://schemas.microsoft.com/office/drawing/2014/main" id="{B677F5C7-2A13-DD41-9CD0-7BA4CB91364E}"/>
                </a:ext>
              </a:extLst>
            </p:cNvPr>
            <p:cNvSpPr>
              <a:spLocks noChangeArrowheads="1"/>
            </p:cNvSpPr>
            <p:nvPr/>
          </p:nvSpPr>
          <p:spPr bwMode="auto">
            <a:xfrm>
              <a:off x="1013" y="291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3" name="Oval 306">
              <a:extLst>
                <a:ext uri="{FF2B5EF4-FFF2-40B4-BE49-F238E27FC236}">
                  <a16:creationId xmlns:a16="http://schemas.microsoft.com/office/drawing/2014/main" id="{BD0E1B51-A377-EB4E-A834-79AB51C73A75}"/>
                </a:ext>
              </a:extLst>
            </p:cNvPr>
            <p:cNvSpPr>
              <a:spLocks noChangeArrowheads="1"/>
            </p:cNvSpPr>
            <p:nvPr/>
          </p:nvSpPr>
          <p:spPr bwMode="auto">
            <a:xfrm>
              <a:off x="1013" y="3060"/>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4" name="Oval 307">
              <a:extLst>
                <a:ext uri="{FF2B5EF4-FFF2-40B4-BE49-F238E27FC236}">
                  <a16:creationId xmlns:a16="http://schemas.microsoft.com/office/drawing/2014/main" id="{B54433D5-AC07-5248-91F1-399312F60511}"/>
                </a:ext>
              </a:extLst>
            </p:cNvPr>
            <p:cNvSpPr>
              <a:spLocks noChangeArrowheads="1"/>
            </p:cNvSpPr>
            <p:nvPr/>
          </p:nvSpPr>
          <p:spPr bwMode="auto">
            <a:xfrm>
              <a:off x="1155" y="2777"/>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Oval 308">
              <a:extLst>
                <a:ext uri="{FF2B5EF4-FFF2-40B4-BE49-F238E27FC236}">
                  <a16:creationId xmlns:a16="http://schemas.microsoft.com/office/drawing/2014/main" id="{03B59B1D-2934-7C4E-9E67-1CDA06D26B6F}"/>
                </a:ext>
              </a:extLst>
            </p:cNvPr>
            <p:cNvSpPr>
              <a:spLocks noChangeArrowheads="1"/>
            </p:cNvSpPr>
            <p:nvPr/>
          </p:nvSpPr>
          <p:spPr bwMode="auto">
            <a:xfrm>
              <a:off x="1155" y="291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Oval 309">
              <a:extLst>
                <a:ext uri="{FF2B5EF4-FFF2-40B4-BE49-F238E27FC236}">
                  <a16:creationId xmlns:a16="http://schemas.microsoft.com/office/drawing/2014/main" id="{40DDA24F-817E-D34E-868C-ED9C1F09E3BC}"/>
                </a:ext>
              </a:extLst>
            </p:cNvPr>
            <p:cNvSpPr>
              <a:spLocks noChangeArrowheads="1"/>
            </p:cNvSpPr>
            <p:nvPr/>
          </p:nvSpPr>
          <p:spPr bwMode="auto">
            <a:xfrm>
              <a:off x="1155" y="3060"/>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Oval 310">
              <a:extLst>
                <a:ext uri="{FF2B5EF4-FFF2-40B4-BE49-F238E27FC236}">
                  <a16:creationId xmlns:a16="http://schemas.microsoft.com/office/drawing/2014/main" id="{471B2082-48F1-9F47-925A-93B715ECEF7D}"/>
                </a:ext>
              </a:extLst>
            </p:cNvPr>
            <p:cNvSpPr>
              <a:spLocks noChangeArrowheads="1"/>
            </p:cNvSpPr>
            <p:nvPr/>
          </p:nvSpPr>
          <p:spPr bwMode="auto">
            <a:xfrm>
              <a:off x="1296" y="2777"/>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311">
              <a:extLst>
                <a:ext uri="{FF2B5EF4-FFF2-40B4-BE49-F238E27FC236}">
                  <a16:creationId xmlns:a16="http://schemas.microsoft.com/office/drawing/2014/main" id="{9D5029B7-4A46-E14F-BB05-446DADE2AFC9}"/>
                </a:ext>
              </a:extLst>
            </p:cNvPr>
            <p:cNvSpPr>
              <a:spLocks noChangeArrowheads="1"/>
            </p:cNvSpPr>
            <p:nvPr/>
          </p:nvSpPr>
          <p:spPr bwMode="auto">
            <a:xfrm>
              <a:off x="1296" y="291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9" name="Oval 312">
              <a:extLst>
                <a:ext uri="{FF2B5EF4-FFF2-40B4-BE49-F238E27FC236}">
                  <a16:creationId xmlns:a16="http://schemas.microsoft.com/office/drawing/2014/main" id="{73192C9A-BA53-0345-8C4E-3818FDA66FE6}"/>
                </a:ext>
              </a:extLst>
            </p:cNvPr>
            <p:cNvSpPr>
              <a:spLocks noChangeArrowheads="1"/>
            </p:cNvSpPr>
            <p:nvPr/>
          </p:nvSpPr>
          <p:spPr bwMode="auto">
            <a:xfrm>
              <a:off x="1296" y="306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10" name="Picture 109">
            <a:extLst>
              <a:ext uri="{FF2B5EF4-FFF2-40B4-BE49-F238E27FC236}">
                <a16:creationId xmlns:a16="http://schemas.microsoft.com/office/drawing/2014/main" id="{890AD6D7-C6E1-5C48-B339-E97044FE87B6}"/>
              </a:ext>
            </a:extLst>
          </p:cNvPr>
          <p:cNvPicPr>
            <a:picLocks noChangeAspect="1"/>
          </p:cNvPicPr>
          <p:nvPr/>
        </p:nvPicPr>
        <p:blipFill>
          <a:blip r:embed="rId8"/>
          <a:stretch>
            <a:fillRect/>
          </a:stretch>
        </p:blipFill>
        <p:spPr>
          <a:xfrm>
            <a:off x="6731540" y="1971350"/>
            <a:ext cx="1030770" cy="317737"/>
          </a:xfrm>
          <a:prstGeom prst="rect">
            <a:avLst/>
          </a:prstGeom>
        </p:spPr>
      </p:pic>
      <p:pic>
        <p:nvPicPr>
          <p:cNvPr id="11" name="Picture 10" descr="A close up of a sign&#10;&#10;Description automatically generated">
            <a:extLst>
              <a:ext uri="{FF2B5EF4-FFF2-40B4-BE49-F238E27FC236}">
                <a16:creationId xmlns:a16="http://schemas.microsoft.com/office/drawing/2014/main" id="{56232A98-B86E-4C1E-B99D-B319BC667806}"/>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86092" y="1926921"/>
            <a:ext cx="795936" cy="481184"/>
          </a:xfrm>
          <a:prstGeom prst="rect">
            <a:avLst/>
          </a:prstGeom>
        </p:spPr>
      </p:pic>
    </p:spTree>
    <p:extLst>
      <p:ext uri="{BB962C8B-B14F-4D97-AF65-F5344CB8AC3E}">
        <p14:creationId xmlns:p14="http://schemas.microsoft.com/office/powerpoint/2010/main" val="252518957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60969E2-5301-9948-B826-3D63990988AE}"/>
              </a:ext>
            </a:extLst>
          </p:cNvPr>
          <p:cNvPicPr>
            <a:picLocks noChangeAspect="1"/>
          </p:cNvPicPr>
          <p:nvPr/>
        </p:nvPicPr>
        <p:blipFill rotWithShape="1">
          <a:blip r:embed="rId3">
            <a:extLst>
              <a:ext uri="{28A0092B-C50C-407E-A947-70E740481C1C}">
                <a14:useLocalDpi xmlns:a14="http://schemas.microsoft.com/office/drawing/2010/main" val="0"/>
              </a:ext>
            </a:extLst>
          </a:blip>
          <a:srcRect t="40167" b="17689"/>
          <a:stretch/>
        </p:blipFill>
        <p:spPr>
          <a:xfrm>
            <a:off x="-3060" y="0"/>
            <a:ext cx="12195060" cy="3429000"/>
          </a:xfrm>
          <a:prstGeom prst="rect">
            <a:avLst/>
          </a:prstGeom>
        </p:spPr>
      </p:pic>
      <p:sp>
        <p:nvSpPr>
          <p:cNvPr id="22" name="Rectangle 21">
            <a:extLst>
              <a:ext uri="{FF2B5EF4-FFF2-40B4-BE49-F238E27FC236}">
                <a16:creationId xmlns:a16="http://schemas.microsoft.com/office/drawing/2014/main" id="{6AB0E018-1540-B54D-BCE7-E78028DDFC73}"/>
              </a:ext>
            </a:extLst>
          </p:cNvPr>
          <p:cNvSpPr/>
          <p:nvPr/>
        </p:nvSpPr>
        <p:spPr bwMode="auto">
          <a:xfrm rot="5400000">
            <a:off x="2447364" y="-2447365"/>
            <a:ext cx="3429000" cy="8323733"/>
          </a:xfrm>
          <a:prstGeom prst="rect">
            <a:avLst/>
          </a:prstGeom>
          <a:gradFill>
            <a:gsLst>
              <a:gs pos="0">
                <a:schemeClr val="tx1">
                  <a:alpha val="0"/>
                </a:schemeClr>
              </a:gs>
              <a:gs pos="56000">
                <a:schemeClr val="tx1">
                  <a:alpha val="84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03F43B2-A030-874D-9F6F-03042116ADFF}"/>
              </a:ext>
            </a:extLst>
          </p:cNvPr>
          <p:cNvSpPr>
            <a:spLocks noGrp="1"/>
          </p:cNvSpPr>
          <p:nvPr>
            <p:ph type="title"/>
          </p:nvPr>
        </p:nvSpPr>
        <p:spPr>
          <a:xfrm>
            <a:off x="486158" y="457200"/>
            <a:ext cx="4637171" cy="984885"/>
          </a:xfrm>
        </p:spPr>
        <p:txBody>
          <a:bodyPr/>
          <a:lstStyle/>
          <a:p>
            <a:r>
              <a:rPr lang="en-US" sz="3200" dirty="0"/>
              <a:t>Today, all businesses are data businesses</a:t>
            </a:r>
          </a:p>
        </p:txBody>
      </p:sp>
      <p:sp>
        <p:nvSpPr>
          <p:cNvPr id="7" name="Text Placeholder 6">
            <a:extLst>
              <a:ext uri="{FF2B5EF4-FFF2-40B4-BE49-F238E27FC236}">
                <a16:creationId xmlns:a16="http://schemas.microsoft.com/office/drawing/2014/main" id="{4DD3E591-D49A-994B-B4E3-4E8E8A7FFF56}"/>
              </a:ext>
            </a:extLst>
          </p:cNvPr>
          <p:cNvSpPr>
            <a:spLocks noGrp="1"/>
          </p:cNvSpPr>
          <p:nvPr>
            <p:ph type="body" sz="quarter" idx="10"/>
          </p:nvPr>
        </p:nvSpPr>
        <p:spPr>
          <a:xfrm>
            <a:off x="500305" y="1702338"/>
            <a:ext cx="5271510" cy="246221"/>
          </a:xfrm>
        </p:spPr>
        <p:txBody>
          <a:bodyPr/>
          <a:lstStyle/>
          <a:p>
            <a:r>
              <a:rPr lang="en-US" sz="1600" dirty="0"/>
              <a:t>Data is the lifeblood of modern work</a:t>
            </a:r>
          </a:p>
        </p:txBody>
      </p:sp>
      <p:sp>
        <p:nvSpPr>
          <p:cNvPr id="3" name="TextBox 2">
            <a:extLst>
              <a:ext uri="{FF2B5EF4-FFF2-40B4-BE49-F238E27FC236}">
                <a16:creationId xmlns:a16="http://schemas.microsoft.com/office/drawing/2014/main" id="{0F4345F7-6449-493E-8966-E8756C90F7B7}"/>
              </a:ext>
            </a:extLst>
          </p:cNvPr>
          <p:cNvSpPr txBox="1"/>
          <p:nvPr/>
        </p:nvSpPr>
        <p:spPr>
          <a:xfrm>
            <a:off x="783205" y="4779011"/>
            <a:ext cx="2349918" cy="615553"/>
          </a:xfrm>
          <a:prstGeom prst="rect">
            <a:avLst/>
          </a:prstGeom>
          <a:noFill/>
        </p:spPr>
        <p:txBody>
          <a:bodyPr wrap="square" lIns="0" tIns="0" rIns="0" bIns="0" rtlCol="0">
            <a:spAutoFit/>
          </a:bodyPr>
          <a:lstStyle/>
          <a:p>
            <a:r>
              <a:rPr lang="en-US" sz="2000" b="1" dirty="0">
                <a:gradFill>
                  <a:gsLst>
                    <a:gs pos="2917">
                      <a:schemeClr val="tx1"/>
                    </a:gs>
                    <a:gs pos="30000">
                      <a:schemeClr val="tx1"/>
                    </a:gs>
                  </a:gsLst>
                  <a:lin ang="5400000" scaled="0"/>
                </a:gradFill>
              </a:rPr>
              <a:t>Data makes business possible</a:t>
            </a:r>
          </a:p>
        </p:txBody>
      </p:sp>
      <p:sp>
        <p:nvSpPr>
          <p:cNvPr id="6" name="TextBox 5">
            <a:extLst>
              <a:ext uri="{FF2B5EF4-FFF2-40B4-BE49-F238E27FC236}">
                <a16:creationId xmlns:a16="http://schemas.microsoft.com/office/drawing/2014/main" id="{567AB586-4EFA-4251-93D5-3096DF7B15B3}"/>
              </a:ext>
            </a:extLst>
          </p:cNvPr>
          <p:cNvSpPr txBox="1"/>
          <p:nvPr/>
        </p:nvSpPr>
        <p:spPr>
          <a:xfrm>
            <a:off x="4746812" y="4779011"/>
            <a:ext cx="2711003" cy="615553"/>
          </a:xfrm>
          <a:prstGeom prst="rect">
            <a:avLst/>
          </a:prstGeom>
          <a:noFill/>
        </p:spPr>
        <p:txBody>
          <a:bodyPr wrap="square" lIns="0" tIns="0" rIns="0" bIns="0" rtlCol="0">
            <a:spAutoFit/>
          </a:bodyPr>
          <a:lstStyle/>
          <a:p>
            <a:r>
              <a:rPr lang="en-US" sz="2000" b="1" dirty="0">
                <a:gradFill>
                  <a:gsLst>
                    <a:gs pos="2917">
                      <a:schemeClr val="tx1"/>
                    </a:gs>
                    <a:gs pos="30000">
                      <a:schemeClr val="tx1"/>
                    </a:gs>
                  </a:gsLst>
                  <a:lin ang="5400000" scaled="0"/>
                </a:gradFill>
              </a:rPr>
              <a:t>Data is crucial to businesses of all sizes</a:t>
            </a:r>
          </a:p>
        </p:txBody>
      </p:sp>
      <p:sp>
        <p:nvSpPr>
          <p:cNvPr id="8" name="TextBox 7">
            <a:extLst>
              <a:ext uri="{FF2B5EF4-FFF2-40B4-BE49-F238E27FC236}">
                <a16:creationId xmlns:a16="http://schemas.microsoft.com/office/drawing/2014/main" id="{B12A4C8E-EE0E-483E-BEE4-873B569C1190}"/>
              </a:ext>
            </a:extLst>
          </p:cNvPr>
          <p:cNvSpPr txBox="1"/>
          <p:nvPr/>
        </p:nvSpPr>
        <p:spPr>
          <a:xfrm>
            <a:off x="8640483" y="4779011"/>
            <a:ext cx="2338187" cy="615553"/>
          </a:xfrm>
          <a:prstGeom prst="rect">
            <a:avLst/>
          </a:prstGeom>
          <a:noFill/>
        </p:spPr>
        <p:txBody>
          <a:bodyPr wrap="square" lIns="0" tIns="0" rIns="0" bIns="0" rtlCol="0">
            <a:spAutoFit/>
          </a:bodyPr>
          <a:lstStyle/>
          <a:p>
            <a:r>
              <a:rPr lang="en-US" sz="2000" b="1" dirty="0">
                <a:gradFill>
                  <a:gsLst>
                    <a:gs pos="2917">
                      <a:schemeClr val="tx1"/>
                    </a:gs>
                    <a:gs pos="30000">
                      <a:schemeClr val="tx1"/>
                    </a:gs>
                  </a:gsLst>
                  <a:lin ang="5400000" scaled="0"/>
                </a:gradFill>
              </a:rPr>
              <a:t>Securing data is mandatory</a:t>
            </a:r>
          </a:p>
        </p:txBody>
      </p:sp>
      <p:cxnSp>
        <p:nvCxnSpPr>
          <p:cNvPr id="15" name="Straight Connector 14">
            <a:extLst>
              <a:ext uri="{FF2B5EF4-FFF2-40B4-BE49-F238E27FC236}">
                <a16:creationId xmlns:a16="http://schemas.microsoft.com/office/drawing/2014/main" id="{9685E04D-7F59-7446-AE6A-2A363FB2B9A6}"/>
              </a:ext>
            </a:extLst>
          </p:cNvPr>
          <p:cNvCxnSpPr>
            <a:cxnSpLocks/>
          </p:cNvCxnSpPr>
          <p:nvPr/>
        </p:nvCxnSpPr>
        <p:spPr>
          <a:xfrm rot="10800000">
            <a:off x="6011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9385356-A2F5-4248-9BB1-18E6F3B7D1F9}"/>
              </a:ext>
            </a:extLst>
          </p:cNvPr>
          <p:cNvCxnSpPr>
            <a:cxnSpLocks/>
          </p:cNvCxnSpPr>
          <p:nvPr/>
        </p:nvCxnSpPr>
        <p:spPr>
          <a:xfrm rot="10800000">
            <a:off x="45127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320088D-0BB5-6E48-BCB1-9652F31BB1AC}"/>
              </a:ext>
            </a:extLst>
          </p:cNvPr>
          <p:cNvCxnSpPr>
            <a:cxnSpLocks/>
          </p:cNvCxnSpPr>
          <p:nvPr/>
        </p:nvCxnSpPr>
        <p:spPr>
          <a:xfrm rot="10800000">
            <a:off x="84243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219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350"/>
                                        <p:tgtEl>
                                          <p:spTgt spid="3"/>
                                        </p:tgtEl>
                                        <p:attrNameLst>
                                          <p:attrName>ppt_y</p:attrName>
                                        </p:attrNameLst>
                                      </p:cBhvr>
                                      <p:tavLst>
                                        <p:tav tm="0">
                                          <p:val>
                                            <p:strVal val="#ppt_y+#ppt_h*1.125000"/>
                                          </p:val>
                                        </p:tav>
                                        <p:tav tm="100000">
                                          <p:val>
                                            <p:strVal val="#ppt_y"/>
                                          </p:val>
                                        </p:tav>
                                      </p:tavLst>
                                    </p:anim>
                                    <p:animEffect transition="in" filter="wipe(up)">
                                      <p:cBhvr>
                                        <p:cTn id="11" dur="350"/>
                                        <p:tgtEl>
                                          <p:spTgt spid="3"/>
                                        </p:tgtEl>
                                      </p:cBhvr>
                                    </p:animEffect>
                                  </p:childTnLst>
                                </p:cTn>
                              </p:par>
                              <p:par>
                                <p:cTn id="12" presetID="22" presetClass="entr" presetSubtype="1" fill="hold" nodeType="withEffect">
                                  <p:stCondLst>
                                    <p:cond delay="100"/>
                                  </p:stCondLst>
                                  <p:childTnLst>
                                    <p:set>
                                      <p:cBhvr>
                                        <p:cTn id="13" dur="1" fill="hold">
                                          <p:stCondLst>
                                            <p:cond delay="0"/>
                                          </p:stCondLst>
                                        </p:cTn>
                                        <p:tgtEl>
                                          <p:spTgt spid="23"/>
                                        </p:tgtEl>
                                        <p:attrNameLst>
                                          <p:attrName>style.visibility</p:attrName>
                                        </p:attrNameLst>
                                      </p:cBhvr>
                                      <p:to>
                                        <p:strVal val="visible"/>
                                      </p:to>
                                    </p:set>
                                    <p:animEffect transition="in" filter="wipe(up)">
                                      <p:cBhvr>
                                        <p:cTn id="14" dur="500"/>
                                        <p:tgtEl>
                                          <p:spTgt spid="23"/>
                                        </p:tgtEl>
                                      </p:cBhvr>
                                    </p:animEffect>
                                  </p:childTnLst>
                                </p:cTn>
                              </p:par>
                              <p:par>
                                <p:cTn id="15" presetID="12" presetClass="entr" presetSubtype="4" fill="hold" grpId="0" nodeType="withEffect">
                                  <p:stCondLst>
                                    <p:cond delay="1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350"/>
                                        <p:tgtEl>
                                          <p:spTgt spid="6"/>
                                        </p:tgtEl>
                                        <p:attrNameLst>
                                          <p:attrName>ppt_y</p:attrName>
                                        </p:attrNameLst>
                                      </p:cBhvr>
                                      <p:tavLst>
                                        <p:tav tm="0">
                                          <p:val>
                                            <p:strVal val="#ppt_y+#ppt_h*1.125000"/>
                                          </p:val>
                                        </p:tav>
                                        <p:tav tm="100000">
                                          <p:val>
                                            <p:strVal val="#ppt_y"/>
                                          </p:val>
                                        </p:tav>
                                      </p:tavLst>
                                    </p:anim>
                                    <p:animEffect transition="in" filter="wipe(up)">
                                      <p:cBhvr>
                                        <p:cTn id="18" dur="350"/>
                                        <p:tgtEl>
                                          <p:spTgt spid="6"/>
                                        </p:tgtEl>
                                      </p:cBhvr>
                                    </p:animEffect>
                                  </p:childTnLst>
                                </p:cTn>
                              </p:par>
                              <p:par>
                                <p:cTn id="19" presetID="22" presetClass="entr" presetSubtype="1" fill="hold" nodeType="withEffect">
                                  <p:stCondLst>
                                    <p:cond delay="20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par>
                                <p:cTn id="22" presetID="12" presetClass="entr" presetSubtype="4" fill="hold" grpId="0" nodeType="withEffect">
                                  <p:stCondLst>
                                    <p:cond delay="20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350"/>
                                        <p:tgtEl>
                                          <p:spTgt spid="8"/>
                                        </p:tgtEl>
                                        <p:attrNameLst>
                                          <p:attrName>ppt_y</p:attrName>
                                        </p:attrNameLst>
                                      </p:cBhvr>
                                      <p:tavLst>
                                        <p:tav tm="0">
                                          <p:val>
                                            <p:strVal val="#ppt_y+#ppt_h*1.125000"/>
                                          </p:val>
                                        </p:tav>
                                        <p:tav tm="100000">
                                          <p:val>
                                            <p:strVal val="#ppt_y"/>
                                          </p:val>
                                        </p:tav>
                                      </p:tavLst>
                                    </p:anim>
                                    <p:animEffect transition="in" filter="wipe(up)">
                                      <p:cBhvr>
                                        <p:cTn id="25" dur="3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Top Corners Rounded 68">
            <a:extLst>
              <a:ext uri="{FF2B5EF4-FFF2-40B4-BE49-F238E27FC236}">
                <a16:creationId xmlns:a16="http://schemas.microsoft.com/office/drawing/2014/main" id="{C9922A33-B334-8746-90B6-BBB3110334F4}"/>
              </a:ext>
            </a:extLst>
          </p:cNvPr>
          <p:cNvSpPr/>
          <p:nvPr/>
        </p:nvSpPr>
        <p:spPr bwMode="auto">
          <a:xfrm>
            <a:off x="9292323" y="1933494"/>
            <a:ext cx="2480576" cy="4020432"/>
          </a:xfrm>
          <a:prstGeom prst="round2SameRect">
            <a:avLst>
              <a:gd name="adj1" fmla="val 0"/>
              <a:gd name="adj2" fmla="val 7289"/>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err="1">
              <a:ln>
                <a:noFill/>
              </a:ln>
              <a:solidFill>
                <a:srgbClr val="000000"/>
              </a:solidFill>
              <a:effectLst/>
              <a:uLnTx/>
              <a:uFillTx/>
              <a:latin typeface="Segoe UI Semibold"/>
              <a:ea typeface="+mn-ea"/>
              <a:cs typeface="+mn-cs"/>
            </a:endParaRPr>
          </a:p>
        </p:txBody>
      </p:sp>
      <p:sp useBgFill="1">
        <p:nvSpPr>
          <p:cNvPr id="62" name="Rectangle 61">
            <a:extLst>
              <a:ext uri="{FF2B5EF4-FFF2-40B4-BE49-F238E27FC236}">
                <a16:creationId xmlns:a16="http://schemas.microsoft.com/office/drawing/2014/main" id="{93774786-6F7E-9045-BADD-43EA9378F747}"/>
              </a:ext>
            </a:extLst>
          </p:cNvPr>
          <p:cNvSpPr/>
          <p:nvPr/>
        </p:nvSpPr>
        <p:spPr bwMode="auto">
          <a:xfrm>
            <a:off x="9294026" y="1933494"/>
            <a:ext cx="2477170" cy="211855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Top Corners Rounded 68">
            <a:extLst>
              <a:ext uri="{FF2B5EF4-FFF2-40B4-BE49-F238E27FC236}">
                <a16:creationId xmlns:a16="http://schemas.microsoft.com/office/drawing/2014/main" id="{E1B5C37A-B563-2147-8E90-32081C8985E3}"/>
              </a:ext>
            </a:extLst>
          </p:cNvPr>
          <p:cNvSpPr/>
          <p:nvPr/>
        </p:nvSpPr>
        <p:spPr bwMode="auto">
          <a:xfrm>
            <a:off x="6331141" y="1933494"/>
            <a:ext cx="2480576" cy="4020432"/>
          </a:xfrm>
          <a:prstGeom prst="round2SameRect">
            <a:avLst>
              <a:gd name="adj1" fmla="val 0"/>
              <a:gd name="adj2" fmla="val 7289"/>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err="1">
              <a:ln>
                <a:noFill/>
              </a:ln>
              <a:solidFill>
                <a:srgbClr val="000000"/>
              </a:solidFill>
              <a:effectLst/>
              <a:uLnTx/>
              <a:uFillTx/>
              <a:latin typeface="Segoe UI Semibold"/>
              <a:ea typeface="+mn-ea"/>
              <a:cs typeface="+mn-cs"/>
            </a:endParaRPr>
          </a:p>
        </p:txBody>
      </p:sp>
      <p:sp useBgFill="1">
        <p:nvSpPr>
          <p:cNvPr id="64" name="Rectangle 63">
            <a:extLst>
              <a:ext uri="{FF2B5EF4-FFF2-40B4-BE49-F238E27FC236}">
                <a16:creationId xmlns:a16="http://schemas.microsoft.com/office/drawing/2014/main" id="{3C42684D-A065-4F4B-A2CE-C234EFB713D7}"/>
              </a:ext>
            </a:extLst>
          </p:cNvPr>
          <p:cNvSpPr/>
          <p:nvPr/>
        </p:nvSpPr>
        <p:spPr bwMode="auto">
          <a:xfrm>
            <a:off x="6332844" y="1933494"/>
            <a:ext cx="2477170" cy="211837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Top Corners Rounded 68">
            <a:extLst>
              <a:ext uri="{FF2B5EF4-FFF2-40B4-BE49-F238E27FC236}">
                <a16:creationId xmlns:a16="http://schemas.microsoft.com/office/drawing/2014/main" id="{2AFD1798-8A56-0344-88AC-41D94D8EFF26}"/>
              </a:ext>
            </a:extLst>
          </p:cNvPr>
          <p:cNvSpPr/>
          <p:nvPr/>
        </p:nvSpPr>
        <p:spPr bwMode="auto">
          <a:xfrm>
            <a:off x="3411279" y="1933494"/>
            <a:ext cx="2480576" cy="4020432"/>
          </a:xfrm>
          <a:prstGeom prst="round2SameRect">
            <a:avLst>
              <a:gd name="adj1" fmla="val 0"/>
              <a:gd name="adj2" fmla="val 7289"/>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err="1">
              <a:ln>
                <a:noFill/>
              </a:ln>
              <a:solidFill>
                <a:srgbClr val="000000"/>
              </a:solidFill>
              <a:effectLst/>
              <a:uLnTx/>
              <a:uFillTx/>
              <a:latin typeface="Segoe UI Semibold"/>
              <a:ea typeface="+mn-ea"/>
              <a:cs typeface="+mn-cs"/>
            </a:endParaRPr>
          </a:p>
        </p:txBody>
      </p:sp>
      <p:sp useBgFill="1">
        <p:nvSpPr>
          <p:cNvPr id="60" name="Rectangle 59">
            <a:extLst>
              <a:ext uri="{FF2B5EF4-FFF2-40B4-BE49-F238E27FC236}">
                <a16:creationId xmlns:a16="http://schemas.microsoft.com/office/drawing/2014/main" id="{80DD4449-285D-244B-8077-A87AE29633D7}"/>
              </a:ext>
            </a:extLst>
          </p:cNvPr>
          <p:cNvSpPr/>
          <p:nvPr/>
        </p:nvSpPr>
        <p:spPr bwMode="auto">
          <a:xfrm>
            <a:off x="3412982" y="1933494"/>
            <a:ext cx="2477170" cy="211837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Top Corners Rounded 68">
            <a:extLst>
              <a:ext uri="{FF2B5EF4-FFF2-40B4-BE49-F238E27FC236}">
                <a16:creationId xmlns:a16="http://schemas.microsoft.com/office/drawing/2014/main" id="{FE43F849-DACF-1445-82C1-63CFF82D3B2D}"/>
              </a:ext>
            </a:extLst>
          </p:cNvPr>
          <p:cNvSpPr/>
          <p:nvPr/>
        </p:nvSpPr>
        <p:spPr bwMode="auto">
          <a:xfrm>
            <a:off x="456790" y="1933494"/>
            <a:ext cx="2480576" cy="4020432"/>
          </a:xfrm>
          <a:prstGeom prst="round2SameRect">
            <a:avLst>
              <a:gd name="adj1" fmla="val 0"/>
              <a:gd name="adj2" fmla="val 7289"/>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err="1">
              <a:ln>
                <a:noFill/>
              </a:ln>
              <a:solidFill>
                <a:srgbClr val="000000"/>
              </a:solidFill>
              <a:effectLst/>
              <a:uLnTx/>
              <a:uFillTx/>
              <a:latin typeface="Segoe UI Semibold"/>
              <a:ea typeface="+mn-ea"/>
              <a:cs typeface="+mn-cs"/>
            </a:endParaRPr>
          </a:p>
        </p:txBody>
      </p:sp>
      <p:sp useBgFill="1">
        <p:nvSpPr>
          <p:cNvPr id="58" name="Rectangle 57">
            <a:extLst>
              <a:ext uri="{FF2B5EF4-FFF2-40B4-BE49-F238E27FC236}">
                <a16:creationId xmlns:a16="http://schemas.microsoft.com/office/drawing/2014/main" id="{CDD39AC1-A0DA-E64D-9ED0-11521D7094E9}"/>
              </a:ext>
            </a:extLst>
          </p:cNvPr>
          <p:cNvSpPr/>
          <p:nvPr/>
        </p:nvSpPr>
        <p:spPr bwMode="auto">
          <a:xfrm>
            <a:off x="458493" y="1933494"/>
            <a:ext cx="2477170" cy="211855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6983A171-5DF8-45FA-9CB5-E337D35753B3}"/>
              </a:ext>
            </a:extLst>
          </p:cNvPr>
          <p:cNvSpPr/>
          <p:nvPr/>
        </p:nvSpPr>
        <p:spPr>
          <a:xfrm>
            <a:off x="456904" y="988447"/>
            <a:ext cx="12779394" cy="307777"/>
          </a:xfrm>
          <a:prstGeom prst="rect">
            <a:avLst/>
          </a:prstGeom>
        </p:spPr>
        <p:txBody>
          <a:bodyPr wrap="square" lIns="0" tIns="0" rIns="0" bIns="0">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Serverless, scalable, hybrid data integration service</a:t>
            </a:r>
          </a:p>
        </p:txBody>
      </p:sp>
      <p:sp>
        <p:nvSpPr>
          <p:cNvPr id="48" name="Text Placeholder 2">
            <a:extLst>
              <a:ext uri="{FF2B5EF4-FFF2-40B4-BE49-F238E27FC236}">
                <a16:creationId xmlns:a16="http://schemas.microsoft.com/office/drawing/2014/main" id="{4E315886-7FDD-476F-87DB-05C611C7CFE4}"/>
              </a:ext>
            </a:extLst>
          </p:cNvPr>
          <p:cNvSpPr txBox="1">
            <a:spLocks/>
          </p:cNvSpPr>
          <p:nvPr/>
        </p:nvSpPr>
        <p:spPr>
          <a:xfrm>
            <a:off x="9294026" y="4288046"/>
            <a:ext cx="2250274" cy="892552"/>
          </a:xfrm>
          <a:prstGeom prst="rect">
            <a:avLst/>
          </a:prstGeom>
        </p:spPr>
        <p:txBody>
          <a:bodyPr vert="horz" wrap="square" lIns="27432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Lift existing SQL Server ETL to Azure</a:t>
            </a:r>
          </a:p>
          <a:p>
            <a:pPr marL="0" marR="0" lvl="0" indent="0" algn="l" defTabSz="914016"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Use existing tools </a:t>
            </a:r>
            <a:b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(SSMS, SSDT)</a:t>
            </a:r>
          </a:p>
        </p:txBody>
      </p:sp>
      <p:sp>
        <p:nvSpPr>
          <p:cNvPr id="6" name="Title 5">
            <a:extLst>
              <a:ext uri="{FF2B5EF4-FFF2-40B4-BE49-F238E27FC236}">
                <a16:creationId xmlns:a16="http://schemas.microsoft.com/office/drawing/2014/main" id="{17F1D5F7-A54A-0E4A-A64E-1245400A9E2E}"/>
              </a:ext>
            </a:extLst>
          </p:cNvPr>
          <p:cNvSpPr>
            <a:spLocks noGrp="1"/>
          </p:cNvSpPr>
          <p:nvPr>
            <p:ph type="title"/>
          </p:nvPr>
        </p:nvSpPr>
        <p:spPr>
          <a:xfrm>
            <a:off x="456904" y="244433"/>
            <a:ext cx="11336039" cy="744014"/>
          </a:xfrm>
        </p:spPr>
        <p:txBody>
          <a:bodyPr/>
          <a:lstStyle/>
          <a:p>
            <a:r>
              <a:rPr lang="en-US" sz="3200" dirty="0"/>
              <a:t>Azure Data Factory</a:t>
            </a:r>
          </a:p>
        </p:txBody>
      </p:sp>
      <p:sp>
        <p:nvSpPr>
          <p:cNvPr id="2" name="Rectangle 1">
            <a:extLst>
              <a:ext uri="{FF2B5EF4-FFF2-40B4-BE49-F238E27FC236}">
                <a16:creationId xmlns:a16="http://schemas.microsoft.com/office/drawing/2014/main" id="{BFA661C0-E9B2-E640-86C6-9F5320DFA594}"/>
              </a:ext>
            </a:extLst>
          </p:cNvPr>
          <p:cNvSpPr/>
          <p:nvPr/>
        </p:nvSpPr>
        <p:spPr>
          <a:xfrm>
            <a:off x="455087" y="4288046"/>
            <a:ext cx="2171381" cy="984885"/>
          </a:xfrm>
          <a:prstGeom prst="rect">
            <a:avLst/>
          </a:prstGeom>
        </p:spPr>
        <p:txBody>
          <a:bodyPr wrap="square" lIns="274320">
            <a:spAutoFit/>
          </a:bodyPr>
          <a:lstStyle/>
          <a:p>
            <a:pPr marL="0" marR="0" lvl="0" indent="0" algn="l" defTabSz="914016"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Cloud and hybrid w/ </a:t>
            </a:r>
            <a:b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80+ connectors</a:t>
            </a:r>
          </a:p>
          <a:p>
            <a:pPr marL="0" marR="0" lvl="0" indent="0" algn="l" defTabSz="914016"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Up to 2 GB/s ETL/ELT </a:t>
            </a:r>
            <a:b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 the cloud</a:t>
            </a:r>
          </a:p>
        </p:txBody>
      </p:sp>
      <p:sp>
        <p:nvSpPr>
          <p:cNvPr id="3" name="Rectangle 2">
            <a:extLst>
              <a:ext uri="{FF2B5EF4-FFF2-40B4-BE49-F238E27FC236}">
                <a16:creationId xmlns:a16="http://schemas.microsoft.com/office/drawing/2014/main" id="{2C8A16FC-D212-D945-B76F-B525D6FE9EFC}"/>
              </a:ext>
            </a:extLst>
          </p:cNvPr>
          <p:cNvSpPr/>
          <p:nvPr/>
        </p:nvSpPr>
        <p:spPr>
          <a:xfrm>
            <a:off x="3412982" y="4288046"/>
            <a:ext cx="2375977" cy="984885"/>
          </a:xfrm>
          <a:prstGeom prst="rect">
            <a:avLst/>
          </a:prstGeom>
        </p:spPr>
        <p:txBody>
          <a:bodyPr wrap="square" lIns="274320">
            <a:spAutoFit/>
          </a:bodyPr>
          <a:lstStyle/>
          <a:p>
            <a:pPr marL="0" marR="0" lvl="0" indent="0" algn="l" defTabSz="914016"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Seamlessly span on-prem, Azure, other clouds, SaaS</a:t>
            </a:r>
          </a:p>
          <a:p>
            <a:pPr marL="0" marR="0" lvl="0" indent="0" algn="l" defTabSz="914016"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Run on-demand, scheduled, or on-event data-availability</a:t>
            </a:r>
          </a:p>
        </p:txBody>
      </p:sp>
      <p:sp>
        <p:nvSpPr>
          <p:cNvPr id="4" name="Rectangle 3">
            <a:extLst>
              <a:ext uri="{FF2B5EF4-FFF2-40B4-BE49-F238E27FC236}">
                <a16:creationId xmlns:a16="http://schemas.microsoft.com/office/drawing/2014/main" id="{4899F89A-5AC6-D544-B6FF-8E75A21D98A6}"/>
              </a:ext>
            </a:extLst>
          </p:cNvPr>
          <p:cNvSpPr/>
          <p:nvPr/>
        </p:nvSpPr>
        <p:spPr>
          <a:xfrm>
            <a:off x="6332845" y="4288046"/>
            <a:ext cx="2130328" cy="800219"/>
          </a:xfrm>
          <a:prstGeom prst="rect">
            <a:avLst/>
          </a:prstGeom>
        </p:spPr>
        <p:txBody>
          <a:bodyPr wrap="square" lIns="274320">
            <a:spAutoFit/>
          </a:bodyPr>
          <a:lstStyle/>
          <a:p>
            <a:pPr marL="0" marR="0" lvl="0" indent="0" algn="l" defTabSz="914016"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Programmability with multi-language SDK</a:t>
            </a:r>
          </a:p>
          <a:p>
            <a:pPr marL="0" marR="0" lvl="0" indent="0" algn="l" defTabSz="914016"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Visual tools</a:t>
            </a:r>
          </a:p>
        </p:txBody>
      </p:sp>
      <p:sp>
        <p:nvSpPr>
          <p:cNvPr id="5" name="Rectangle 4">
            <a:extLst>
              <a:ext uri="{FF2B5EF4-FFF2-40B4-BE49-F238E27FC236}">
                <a16:creationId xmlns:a16="http://schemas.microsoft.com/office/drawing/2014/main" id="{F554E359-5E36-5849-B39C-CDBAEB4DEEB1}"/>
              </a:ext>
            </a:extLst>
          </p:cNvPr>
          <p:cNvSpPr/>
          <p:nvPr/>
        </p:nvSpPr>
        <p:spPr>
          <a:xfrm>
            <a:off x="455087" y="3018863"/>
            <a:ext cx="2391875" cy="923330"/>
          </a:xfrm>
          <a:prstGeom prst="rect">
            <a:avLst/>
          </a:prstGeom>
        </p:spPr>
        <p:txBody>
          <a:bodyPr wrap="square" lIns="274320">
            <a:spAutoFit/>
          </a:bodyPr>
          <a:lstStyle/>
          <a:p>
            <a:pPr marL="0" marR="0" lvl="0" indent="0" algn="l" defTabSz="914016" rtl="0" eaLnBrk="1" fontAlgn="auto" latinLnBrk="0" hangingPunct="1">
              <a:lnSpc>
                <a:spcPct val="100000"/>
              </a:lnSpc>
              <a:spcBef>
                <a:spcPts val="200"/>
              </a:spcBef>
              <a:spcAft>
                <a:spcPts val="0"/>
              </a:spcAft>
              <a:buClrTx/>
              <a:buSzTx/>
              <a:buFontTx/>
              <a:buNone/>
              <a:tabLst/>
              <a:defRPr/>
            </a:pPr>
            <a:r>
              <a:rPr kumimoji="0" lang="en-US" sz="1800" b="1" i="0" u="none" strike="noStrike" kern="1200" cap="none" spc="0" normalizeH="0" baseline="0" noProof="0" dirty="0">
                <a:ln>
                  <a:noFill/>
                </a:ln>
                <a:solidFill>
                  <a:srgbClr val="0079D5"/>
                </a:solidFill>
                <a:effectLst/>
                <a:uLnTx/>
                <a:uFillTx/>
                <a:latin typeface="Segoe UI Semibold" panose="020B0502040204020203" pitchFamily="34" charset="0"/>
                <a:ea typeface="+mn-ea"/>
                <a:cs typeface="Segoe UI Semibold" panose="020B0502040204020203" pitchFamily="34" charset="0"/>
              </a:rPr>
              <a:t>Data movement and transformation at scale</a:t>
            </a:r>
          </a:p>
        </p:txBody>
      </p:sp>
      <p:sp>
        <p:nvSpPr>
          <p:cNvPr id="7" name="Rectangle 6">
            <a:extLst>
              <a:ext uri="{FF2B5EF4-FFF2-40B4-BE49-F238E27FC236}">
                <a16:creationId xmlns:a16="http://schemas.microsoft.com/office/drawing/2014/main" id="{C9B8023D-227B-714A-809B-B2863E152F8D}"/>
              </a:ext>
            </a:extLst>
          </p:cNvPr>
          <p:cNvSpPr/>
          <p:nvPr/>
        </p:nvSpPr>
        <p:spPr>
          <a:xfrm>
            <a:off x="3412982" y="3018863"/>
            <a:ext cx="2620587" cy="646331"/>
          </a:xfrm>
          <a:prstGeom prst="rect">
            <a:avLst/>
          </a:prstGeom>
        </p:spPr>
        <p:txBody>
          <a:bodyPr wrap="square" lIns="274320">
            <a:spAutoFit/>
          </a:bodyPr>
          <a:lstStyle/>
          <a:p>
            <a:pPr marL="0" marR="0" lvl="0" indent="0" algn="l" defTabSz="914016" rtl="0" eaLnBrk="1" fontAlgn="auto" latinLnBrk="0" hangingPunct="1">
              <a:lnSpc>
                <a:spcPct val="100000"/>
              </a:lnSpc>
              <a:spcBef>
                <a:spcPts val="200"/>
              </a:spcBef>
              <a:spcAft>
                <a:spcPts val="0"/>
              </a:spcAft>
              <a:buClrTx/>
              <a:buSzTx/>
              <a:buFontTx/>
              <a:buNone/>
              <a:tabLst/>
              <a:defRPr/>
            </a:pPr>
            <a:r>
              <a:rPr kumimoji="0" lang="en-US" sz="1800" b="1" i="0" u="none" strike="noStrike" kern="1200" cap="none" spc="0" normalizeH="0" baseline="0" noProof="0" dirty="0">
                <a:ln>
                  <a:noFill/>
                </a:ln>
                <a:solidFill>
                  <a:srgbClr val="0079D5"/>
                </a:solidFill>
                <a:effectLst/>
                <a:uLnTx/>
                <a:uFillTx/>
                <a:latin typeface="Segoe UI Semibold" panose="020B0502040204020203" pitchFamily="34" charset="0"/>
                <a:ea typeface="+mn-ea"/>
                <a:cs typeface="Segoe UI Semibold" panose="020B0502040204020203" pitchFamily="34" charset="0"/>
              </a:rPr>
              <a:t>Hybrid </a:t>
            </a:r>
            <a:br>
              <a:rPr kumimoji="0" lang="en-US" sz="1800" b="1" i="0" u="none" strike="noStrike" kern="1200" cap="none" spc="0" normalizeH="0" baseline="0" noProof="0" dirty="0">
                <a:ln>
                  <a:noFill/>
                </a:ln>
                <a:solidFill>
                  <a:srgbClr val="0079D5"/>
                </a:solidFill>
                <a:effectLst/>
                <a:uLnTx/>
                <a:uFillTx/>
                <a:latin typeface="Segoe UI Semibold" panose="020B0502040204020203" pitchFamily="34" charset="0"/>
                <a:ea typeface="+mn-ea"/>
                <a:cs typeface="Segoe UI Semibold" panose="020B0502040204020203" pitchFamily="34" charset="0"/>
              </a:rPr>
            </a:br>
            <a:r>
              <a:rPr kumimoji="0" lang="en-US" sz="1800" b="1" i="0" u="none" strike="noStrike" kern="1200" cap="none" spc="0" normalizeH="0" baseline="0" noProof="0" dirty="0">
                <a:ln>
                  <a:noFill/>
                </a:ln>
                <a:solidFill>
                  <a:srgbClr val="0079D5"/>
                </a:solidFill>
                <a:effectLst/>
                <a:uLnTx/>
                <a:uFillTx/>
                <a:latin typeface="Segoe UI Semibold" panose="020B0502040204020203" pitchFamily="34" charset="0"/>
                <a:ea typeface="+mn-ea"/>
                <a:cs typeface="Segoe UI Semibold" panose="020B0502040204020203" pitchFamily="34" charset="0"/>
              </a:rPr>
              <a:t>pipeline model</a:t>
            </a:r>
          </a:p>
        </p:txBody>
      </p:sp>
      <p:sp>
        <p:nvSpPr>
          <p:cNvPr id="8" name="Rectangle 7">
            <a:extLst>
              <a:ext uri="{FF2B5EF4-FFF2-40B4-BE49-F238E27FC236}">
                <a16:creationId xmlns:a16="http://schemas.microsoft.com/office/drawing/2014/main" id="{6165FAF4-6DF3-214A-8AC6-EBDF2E5729EC}"/>
              </a:ext>
            </a:extLst>
          </p:cNvPr>
          <p:cNvSpPr/>
          <p:nvPr/>
        </p:nvSpPr>
        <p:spPr>
          <a:xfrm>
            <a:off x="6332844" y="3018863"/>
            <a:ext cx="2130328" cy="646331"/>
          </a:xfrm>
          <a:prstGeom prst="rect">
            <a:avLst/>
          </a:prstGeom>
        </p:spPr>
        <p:txBody>
          <a:bodyPr wrap="square" lIns="274320">
            <a:spAutoFit/>
          </a:bodyPr>
          <a:lstStyle/>
          <a:p>
            <a:pPr marL="0" marR="0" lvl="0" indent="0" algn="l" defTabSz="914016" rtl="0" eaLnBrk="1" fontAlgn="auto" latinLnBrk="0" hangingPunct="1">
              <a:lnSpc>
                <a:spcPct val="100000"/>
              </a:lnSpc>
              <a:spcBef>
                <a:spcPts val="200"/>
              </a:spcBef>
              <a:spcAft>
                <a:spcPts val="0"/>
              </a:spcAft>
              <a:buClrTx/>
              <a:buSzTx/>
              <a:buFontTx/>
              <a:buNone/>
              <a:tabLst/>
              <a:defRPr/>
            </a:pPr>
            <a:r>
              <a:rPr kumimoji="0" lang="en-US" sz="1800" b="1" i="0" u="none" strike="noStrike" kern="1200" cap="none" spc="0" normalizeH="0" baseline="0" noProof="0" dirty="0">
                <a:ln>
                  <a:noFill/>
                </a:ln>
                <a:solidFill>
                  <a:srgbClr val="0079D5"/>
                </a:solidFill>
                <a:effectLst/>
                <a:uLnTx/>
                <a:uFillTx/>
                <a:latin typeface="Segoe UI Semibold" panose="020B0502040204020203" pitchFamily="34" charset="0"/>
                <a:ea typeface="+mn-ea"/>
                <a:cs typeface="Segoe UI Semibold" panose="020B0502040204020203" pitchFamily="34" charset="0"/>
              </a:rPr>
              <a:t>Author </a:t>
            </a:r>
            <a:br>
              <a:rPr kumimoji="0" lang="en-US" sz="1800" b="1" i="0" u="none" strike="noStrike" kern="1200" cap="none" spc="0" normalizeH="0" baseline="0" noProof="0" dirty="0">
                <a:ln>
                  <a:noFill/>
                </a:ln>
                <a:solidFill>
                  <a:srgbClr val="0079D5"/>
                </a:solidFill>
                <a:effectLst/>
                <a:uLnTx/>
                <a:uFillTx/>
                <a:latin typeface="Segoe UI Semibold" panose="020B0502040204020203" pitchFamily="34" charset="0"/>
                <a:ea typeface="+mn-ea"/>
                <a:cs typeface="Segoe UI Semibold" panose="020B0502040204020203" pitchFamily="34" charset="0"/>
              </a:rPr>
            </a:br>
            <a:r>
              <a:rPr kumimoji="0" lang="en-US" sz="1800" b="1" i="0" u="none" strike="noStrike" kern="1200" cap="none" spc="0" normalizeH="0" baseline="0" noProof="0" dirty="0">
                <a:ln>
                  <a:noFill/>
                </a:ln>
                <a:solidFill>
                  <a:srgbClr val="0079D5"/>
                </a:solidFill>
                <a:effectLst/>
                <a:uLnTx/>
                <a:uFillTx/>
                <a:latin typeface="Segoe UI Semibold" panose="020B0502040204020203" pitchFamily="34" charset="0"/>
                <a:ea typeface="+mn-ea"/>
                <a:cs typeface="Segoe UI Semibold" panose="020B0502040204020203" pitchFamily="34" charset="0"/>
              </a:rPr>
              <a:t>and monitor </a:t>
            </a:r>
          </a:p>
        </p:txBody>
      </p:sp>
      <p:sp>
        <p:nvSpPr>
          <p:cNvPr id="9" name="Rectangle 8">
            <a:extLst>
              <a:ext uri="{FF2B5EF4-FFF2-40B4-BE49-F238E27FC236}">
                <a16:creationId xmlns:a16="http://schemas.microsoft.com/office/drawing/2014/main" id="{B8B9230C-0386-9443-8E7C-94D73F3F3B37}"/>
              </a:ext>
            </a:extLst>
          </p:cNvPr>
          <p:cNvSpPr/>
          <p:nvPr/>
        </p:nvSpPr>
        <p:spPr>
          <a:xfrm>
            <a:off x="9294026" y="3057773"/>
            <a:ext cx="2417312" cy="646331"/>
          </a:xfrm>
          <a:prstGeom prst="rect">
            <a:avLst/>
          </a:prstGeom>
        </p:spPr>
        <p:txBody>
          <a:bodyPr wrap="square" lIns="274320">
            <a:spAutoFit/>
          </a:bodyPr>
          <a:lstStyle/>
          <a:p>
            <a:pPr marL="0" marR="0" lvl="0" indent="0" algn="l" defTabSz="914016" rtl="0" eaLnBrk="1" fontAlgn="auto" latinLnBrk="0" hangingPunct="1">
              <a:lnSpc>
                <a:spcPct val="100000"/>
              </a:lnSpc>
              <a:spcBef>
                <a:spcPts val="200"/>
              </a:spcBef>
              <a:spcAft>
                <a:spcPts val="0"/>
              </a:spcAft>
              <a:buClrTx/>
              <a:buSzTx/>
              <a:buFontTx/>
              <a:buNone/>
              <a:tabLst/>
              <a:defRPr/>
            </a:pPr>
            <a:r>
              <a:rPr kumimoji="0" lang="en-US" sz="1800" b="1" i="0" u="none" strike="noStrike" kern="1200" cap="none" spc="0" normalizeH="0" baseline="0" noProof="0" dirty="0">
                <a:ln>
                  <a:noFill/>
                </a:ln>
                <a:solidFill>
                  <a:srgbClr val="0079D5"/>
                </a:solidFill>
                <a:effectLst/>
                <a:uLnTx/>
                <a:uFillTx/>
                <a:latin typeface="Segoe UI Semibold" panose="020B0502040204020203" pitchFamily="34" charset="0"/>
                <a:ea typeface="+mn-ea"/>
                <a:cs typeface="Segoe UI Semibold" panose="020B0502040204020203" pitchFamily="34" charset="0"/>
              </a:rPr>
              <a:t>SSIS package execution</a:t>
            </a:r>
          </a:p>
        </p:txBody>
      </p:sp>
      <p:grpSp>
        <p:nvGrpSpPr>
          <p:cNvPr id="12" name="Group 4">
            <a:extLst>
              <a:ext uri="{FF2B5EF4-FFF2-40B4-BE49-F238E27FC236}">
                <a16:creationId xmlns:a16="http://schemas.microsoft.com/office/drawing/2014/main" id="{B5451263-175B-954A-844B-D1759666F392}"/>
              </a:ext>
            </a:extLst>
          </p:cNvPr>
          <p:cNvGrpSpPr>
            <a:grpSpLocks noChangeAspect="1"/>
          </p:cNvGrpSpPr>
          <p:nvPr/>
        </p:nvGrpSpPr>
        <p:grpSpPr bwMode="auto">
          <a:xfrm>
            <a:off x="7254500" y="2127937"/>
            <a:ext cx="633858" cy="633858"/>
            <a:chOff x="410" y="999"/>
            <a:chExt cx="312" cy="312"/>
          </a:xfrm>
        </p:grpSpPr>
        <p:sp>
          <p:nvSpPr>
            <p:cNvPr id="14" name="Freeform 5">
              <a:extLst>
                <a:ext uri="{FF2B5EF4-FFF2-40B4-BE49-F238E27FC236}">
                  <a16:creationId xmlns:a16="http://schemas.microsoft.com/office/drawing/2014/main" id="{49227DC2-428B-5F41-8AD6-6C75E30296E1}"/>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14">
              <a:extLst>
                <a:ext uri="{FF2B5EF4-FFF2-40B4-BE49-F238E27FC236}">
                  <a16:creationId xmlns:a16="http://schemas.microsoft.com/office/drawing/2014/main" id="{F524E962-F8B1-2441-A167-B36EC0D056FC}"/>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Freeform 7">
              <a:extLst>
                <a:ext uri="{FF2B5EF4-FFF2-40B4-BE49-F238E27FC236}">
                  <a16:creationId xmlns:a16="http://schemas.microsoft.com/office/drawing/2014/main" id="{55231727-75A4-3A48-9BB2-4B329A5DA70A}"/>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C130EAC0-5A63-8448-AC31-1B1F2B42BE3E}"/>
              </a:ext>
            </a:extLst>
          </p:cNvPr>
          <p:cNvGrpSpPr/>
          <p:nvPr/>
        </p:nvGrpSpPr>
        <p:grpSpPr>
          <a:xfrm>
            <a:off x="4328628" y="2121926"/>
            <a:ext cx="645879" cy="645881"/>
            <a:chOff x="650875" y="1585913"/>
            <a:chExt cx="495300" cy="495301"/>
          </a:xfrm>
        </p:grpSpPr>
        <p:grpSp>
          <p:nvGrpSpPr>
            <p:cNvPr id="18" name="Group 17">
              <a:extLst>
                <a:ext uri="{FF2B5EF4-FFF2-40B4-BE49-F238E27FC236}">
                  <a16:creationId xmlns:a16="http://schemas.microsoft.com/office/drawing/2014/main" id="{51D8B644-8D2E-E441-84F5-EB17D41AC78F}"/>
                </a:ext>
              </a:extLst>
            </p:cNvPr>
            <p:cNvGrpSpPr/>
            <p:nvPr/>
          </p:nvGrpSpPr>
          <p:grpSpPr>
            <a:xfrm>
              <a:off x="650875" y="1585913"/>
              <a:ext cx="495300" cy="495301"/>
              <a:chOff x="650875" y="1585913"/>
              <a:chExt cx="495300" cy="495301"/>
            </a:xfrm>
          </p:grpSpPr>
          <p:sp>
            <p:nvSpPr>
              <p:cNvPr id="23" name="Rectangle 5">
                <a:extLst>
                  <a:ext uri="{FF2B5EF4-FFF2-40B4-BE49-F238E27FC236}">
                    <a16:creationId xmlns:a16="http://schemas.microsoft.com/office/drawing/2014/main" id="{15DF2956-062F-074E-B9B3-7267C9A14A96}"/>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36299CA7-B004-AC4A-9AAA-C741905F9037}"/>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Rectangle 7">
                <a:extLst>
                  <a:ext uri="{FF2B5EF4-FFF2-40B4-BE49-F238E27FC236}">
                    <a16:creationId xmlns:a16="http://schemas.microsoft.com/office/drawing/2014/main" id="{F5F457E9-C913-6C4B-8FC1-BA8814A801D3}"/>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Rectangle 8">
                <a:extLst>
                  <a:ext uri="{FF2B5EF4-FFF2-40B4-BE49-F238E27FC236}">
                    <a16:creationId xmlns:a16="http://schemas.microsoft.com/office/drawing/2014/main" id="{DE1A68B9-80E8-8D48-86D3-680FC4D01F31}"/>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7" name="Rectangle 9">
                <a:extLst>
                  <a:ext uri="{FF2B5EF4-FFF2-40B4-BE49-F238E27FC236}">
                    <a16:creationId xmlns:a16="http://schemas.microsoft.com/office/drawing/2014/main" id="{C653B56D-429A-4749-BB91-FD587665925E}"/>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8" name="Rectangle 10">
                <a:extLst>
                  <a:ext uri="{FF2B5EF4-FFF2-40B4-BE49-F238E27FC236}">
                    <a16:creationId xmlns:a16="http://schemas.microsoft.com/office/drawing/2014/main" id="{07DEB9B4-60A5-E547-A8AA-E3B6B1A2EBB3}"/>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9" name="Rectangle 11">
                <a:extLst>
                  <a:ext uri="{FF2B5EF4-FFF2-40B4-BE49-F238E27FC236}">
                    <a16:creationId xmlns:a16="http://schemas.microsoft.com/office/drawing/2014/main" id="{32FB9677-942C-B746-B57B-564D398BCE9C}"/>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 name="Rectangle 12">
                <a:extLst>
                  <a:ext uri="{FF2B5EF4-FFF2-40B4-BE49-F238E27FC236}">
                    <a16:creationId xmlns:a16="http://schemas.microsoft.com/office/drawing/2014/main" id="{15DD3AE7-C619-B141-9EB7-907AEFCBC24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Rectangle 13">
                <a:extLst>
                  <a:ext uri="{FF2B5EF4-FFF2-40B4-BE49-F238E27FC236}">
                    <a16:creationId xmlns:a16="http://schemas.microsoft.com/office/drawing/2014/main" id="{857C8E07-3937-7649-98B0-7B03D47CFB03}"/>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2" name="Rectangle 14">
                <a:extLst>
                  <a:ext uri="{FF2B5EF4-FFF2-40B4-BE49-F238E27FC236}">
                    <a16:creationId xmlns:a16="http://schemas.microsoft.com/office/drawing/2014/main" id="{8DCF4258-BA70-3D4A-9290-A52D8E246885}"/>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15">
                <a:extLst>
                  <a:ext uri="{FF2B5EF4-FFF2-40B4-BE49-F238E27FC236}">
                    <a16:creationId xmlns:a16="http://schemas.microsoft.com/office/drawing/2014/main" id="{8A7772F6-A5F9-394D-B732-C13CEAEA55F0}"/>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Rectangle 16">
                <a:extLst>
                  <a:ext uri="{FF2B5EF4-FFF2-40B4-BE49-F238E27FC236}">
                    <a16:creationId xmlns:a16="http://schemas.microsoft.com/office/drawing/2014/main" id="{D0BD85FD-F9DF-DA46-B935-BDAD9C38C8BA}"/>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Rectangle 17">
                <a:extLst>
                  <a:ext uri="{FF2B5EF4-FFF2-40B4-BE49-F238E27FC236}">
                    <a16:creationId xmlns:a16="http://schemas.microsoft.com/office/drawing/2014/main" id="{BC25B5CF-104D-9E41-8FD9-6B3D935DA21C}"/>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18">
                <a:extLst>
                  <a:ext uri="{FF2B5EF4-FFF2-40B4-BE49-F238E27FC236}">
                    <a16:creationId xmlns:a16="http://schemas.microsoft.com/office/drawing/2014/main" id="{2690ADCC-E3CD-E04E-B36F-B16AC5FAC4BA}"/>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92D188D-3342-6849-BF18-ECFFB9D4F6A0}"/>
                </a:ext>
              </a:extLst>
            </p:cNvPr>
            <p:cNvGrpSpPr/>
            <p:nvPr/>
          </p:nvGrpSpPr>
          <p:grpSpPr>
            <a:xfrm>
              <a:off x="944563" y="1663701"/>
              <a:ext cx="155575" cy="92075"/>
              <a:chOff x="944563" y="1663701"/>
              <a:chExt cx="155575" cy="92075"/>
            </a:xfrm>
          </p:grpSpPr>
          <p:sp>
            <p:nvSpPr>
              <p:cNvPr id="20" name="Oval 19">
                <a:extLst>
                  <a:ext uri="{FF2B5EF4-FFF2-40B4-BE49-F238E27FC236}">
                    <a16:creationId xmlns:a16="http://schemas.microsoft.com/office/drawing/2014/main" id="{FDD4C560-9DB1-D445-BA1E-FFE8F38D2282}"/>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Freeform 20">
                <a:extLst>
                  <a:ext uri="{FF2B5EF4-FFF2-40B4-BE49-F238E27FC236}">
                    <a16:creationId xmlns:a16="http://schemas.microsoft.com/office/drawing/2014/main" id="{0C3861E0-02AE-704F-B7D5-6BDBA7AB3257}"/>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21">
                <a:extLst>
                  <a:ext uri="{FF2B5EF4-FFF2-40B4-BE49-F238E27FC236}">
                    <a16:creationId xmlns:a16="http://schemas.microsoft.com/office/drawing/2014/main" id="{EB434003-9C1E-4D41-A17F-95AEBDA813BF}"/>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37" name="Group 32">
            <a:extLst>
              <a:ext uri="{FF2B5EF4-FFF2-40B4-BE49-F238E27FC236}">
                <a16:creationId xmlns:a16="http://schemas.microsoft.com/office/drawing/2014/main" id="{B9B8DC9A-F995-574B-B16B-C14D53496A7E}"/>
              </a:ext>
            </a:extLst>
          </p:cNvPr>
          <p:cNvGrpSpPr>
            <a:grpSpLocks noChangeAspect="1"/>
          </p:cNvGrpSpPr>
          <p:nvPr/>
        </p:nvGrpSpPr>
        <p:grpSpPr bwMode="auto">
          <a:xfrm>
            <a:off x="1413062" y="2160850"/>
            <a:ext cx="568032" cy="568032"/>
            <a:chOff x="2812" y="999"/>
            <a:chExt cx="312" cy="312"/>
          </a:xfrm>
        </p:grpSpPr>
        <p:sp>
          <p:nvSpPr>
            <p:cNvPr id="38" name="Rectangle 33">
              <a:extLst>
                <a:ext uri="{FF2B5EF4-FFF2-40B4-BE49-F238E27FC236}">
                  <a16:creationId xmlns:a16="http://schemas.microsoft.com/office/drawing/2014/main" id="{38125DD8-9984-054F-ADDB-B0D151096124}"/>
                </a:ext>
              </a:extLst>
            </p:cNvPr>
            <p:cNvSpPr>
              <a:spLocks noChangeArrowheads="1"/>
            </p:cNvSpPr>
            <p:nvPr/>
          </p:nvSpPr>
          <p:spPr bwMode="auto">
            <a:xfrm>
              <a:off x="3095" y="999"/>
              <a:ext cx="29"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Rectangle 34">
              <a:extLst>
                <a:ext uri="{FF2B5EF4-FFF2-40B4-BE49-F238E27FC236}">
                  <a16:creationId xmlns:a16="http://schemas.microsoft.com/office/drawing/2014/main" id="{86C9E920-A4FC-B641-8BA6-71F98467D362}"/>
                </a:ext>
              </a:extLst>
            </p:cNvPr>
            <p:cNvSpPr>
              <a:spLocks noChangeArrowheads="1"/>
            </p:cNvSpPr>
            <p:nvPr/>
          </p:nvSpPr>
          <p:spPr bwMode="auto">
            <a:xfrm>
              <a:off x="3027" y="999"/>
              <a:ext cx="97"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Rectangle 35">
              <a:extLst>
                <a:ext uri="{FF2B5EF4-FFF2-40B4-BE49-F238E27FC236}">
                  <a16:creationId xmlns:a16="http://schemas.microsoft.com/office/drawing/2014/main" id="{9C990CE3-BD60-3047-8B5E-88BC2D33A666}"/>
                </a:ext>
              </a:extLst>
            </p:cNvPr>
            <p:cNvSpPr>
              <a:spLocks noChangeArrowheads="1"/>
            </p:cNvSpPr>
            <p:nvPr/>
          </p:nvSpPr>
          <p:spPr bwMode="auto">
            <a:xfrm>
              <a:off x="3027" y="1282"/>
              <a:ext cx="97"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Rectangle 36">
              <a:extLst>
                <a:ext uri="{FF2B5EF4-FFF2-40B4-BE49-F238E27FC236}">
                  <a16:creationId xmlns:a16="http://schemas.microsoft.com/office/drawing/2014/main" id="{42CDC5A6-191B-6D41-B4CD-E00F03649818}"/>
                </a:ext>
              </a:extLst>
            </p:cNvPr>
            <p:cNvSpPr>
              <a:spLocks noChangeArrowheads="1"/>
            </p:cNvSpPr>
            <p:nvPr/>
          </p:nvSpPr>
          <p:spPr bwMode="auto">
            <a:xfrm>
              <a:off x="3095"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Rectangle 37">
              <a:extLst>
                <a:ext uri="{FF2B5EF4-FFF2-40B4-BE49-F238E27FC236}">
                  <a16:creationId xmlns:a16="http://schemas.microsoft.com/office/drawing/2014/main" id="{8C9739FC-24FC-9D4C-BE17-DA07AC00B73E}"/>
                </a:ext>
              </a:extLst>
            </p:cNvPr>
            <p:cNvSpPr>
              <a:spLocks noChangeArrowheads="1"/>
            </p:cNvSpPr>
            <p:nvPr/>
          </p:nvSpPr>
          <p:spPr bwMode="auto">
            <a:xfrm>
              <a:off x="2812" y="1213"/>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Rectangle 38">
              <a:extLst>
                <a:ext uri="{FF2B5EF4-FFF2-40B4-BE49-F238E27FC236}">
                  <a16:creationId xmlns:a16="http://schemas.microsoft.com/office/drawing/2014/main" id="{9DE5AFD6-E773-A449-B758-7A4E1509744F}"/>
                </a:ext>
              </a:extLst>
            </p:cNvPr>
            <p:cNvSpPr>
              <a:spLocks noChangeArrowheads="1"/>
            </p:cNvSpPr>
            <p:nvPr/>
          </p:nvSpPr>
          <p:spPr bwMode="auto">
            <a:xfrm>
              <a:off x="2812" y="1282"/>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9">
              <a:extLst>
                <a:ext uri="{FF2B5EF4-FFF2-40B4-BE49-F238E27FC236}">
                  <a16:creationId xmlns:a16="http://schemas.microsoft.com/office/drawing/2014/main" id="{F962600A-28FF-5E44-A863-1F0014CC90C1}"/>
                </a:ext>
              </a:extLst>
            </p:cNvPr>
            <p:cNvSpPr>
              <a:spLocks/>
            </p:cNvSpPr>
            <p:nvPr/>
          </p:nvSpPr>
          <p:spPr bwMode="auto">
            <a:xfrm>
              <a:off x="2949" y="1007"/>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40">
              <a:extLst>
                <a:ext uri="{FF2B5EF4-FFF2-40B4-BE49-F238E27FC236}">
                  <a16:creationId xmlns:a16="http://schemas.microsoft.com/office/drawing/2014/main" id="{862C0C08-13A7-0844-9194-ED59E6D3FE8D}"/>
                </a:ext>
              </a:extLst>
            </p:cNvPr>
            <p:cNvSpPr>
              <a:spLocks/>
            </p:cNvSpPr>
            <p:nvPr/>
          </p:nvSpPr>
          <p:spPr bwMode="auto">
            <a:xfrm>
              <a:off x="2948" y="1136"/>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41">
              <a:extLst>
                <a:ext uri="{FF2B5EF4-FFF2-40B4-BE49-F238E27FC236}">
                  <a16:creationId xmlns:a16="http://schemas.microsoft.com/office/drawing/2014/main" id="{FFCE21E7-3F15-3E4A-906F-94D06DA5AB50}"/>
                </a:ext>
              </a:extLst>
            </p:cNvPr>
            <p:cNvSpPr>
              <a:spLocks/>
            </p:cNvSpPr>
            <p:nvPr/>
          </p:nvSpPr>
          <p:spPr bwMode="auto">
            <a:xfrm>
              <a:off x="2820" y="1135"/>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42">
              <a:extLst>
                <a:ext uri="{FF2B5EF4-FFF2-40B4-BE49-F238E27FC236}">
                  <a16:creationId xmlns:a16="http://schemas.microsoft.com/office/drawing/2014/main" id="{0248FAA6-DCE9-9042-ADEC-32031F26C379}"/>
                </a:ext>
              </a:extLst>
            </p:cNvPr>
            <p:cNvSpPr>
              <a:spLocks/>
            </p:cNvSpPr>
            <p:nvPr/>
          </p:nvSpPr>
          <p:spPr bwMode="auto">
            <a:xfrm>
              <a:off x="2820" y="1007"/>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Rectangle 43">
              <a:extLst>
                <a:ext uri="{FF2B5EF4-FFF2-40B4-BE49-F238E27FC236}">
                  <a16:creationId xmlns:a16="http://schemas.microsoft.com/office/drawing/2014/main" id="{EA262C10-EC64-D24F-9580-72A787AB96BC}"/>
                </a:ext>
              </a:extLst>
            </p:cNvPr>
            <p:cNvSpPr>
              <a:spLocks noChangeArrowheads="1"/>
            </p:cNvSpPr>
            <p:nvPr/>
          </p:nvSpPr>
          <p:spPr bwMode="auto">
            <a:xfrm>
              <a:off x="2812" y="999"/>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0" name="Rectangle 44">
              <a:extLst>
                <a:ext uri="{FF2B5EF4-FFF2-40B4-BE49-F238E27FC236}">
                  <a16:creationId xmlns:a16="http://schemas.microsoft.com/office/drawing/2014/main" id="{7A4A6EF7-2C40-6740-99E9-63F0B1D432D2}"/>
                </a:ext>
              </a:extLst>
            </p:cNvPr>
            <p:cNvSpPr>
              <a:spLocks noChangeArrowheads="1"/>
            </p:cNvSpPr>
            <p:nvPr/>
          </p:nvSpPr>
          <p:spPr bwMode="auto">
            <a:xfrm>
              <a:off x="2812" y="999"/>
              <a:ext cx="30" cy="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1" name="Group 130">
            <a:extLst>
              <a:ext uri="{FF2B5EF4-FFF2-40B4-BE49-F238E27FC236}">
                <a16:creationId xmlns:a16="http://schemas.microsoft.com/office/drawing/2014/main" id="{FE446690-0E58-7648-82E7-7132CC821DB2}"/>
              </a:ext>
            </a:extLst>
          </p:cNvPr>
          <p:cNvGrpSpPr>
            <a:grpSpLocks noChangeAspect="1"/>
          </p:cNvGrpSpPr>
          <p:nvPr/>
        </p:nvGrpSpPr>
        <p:grpSpPr bwMode="auto">
          <a:xfrm>
            <a:off x="10210285" y="2122540"/>
            <a:ext cx="644653" cy="644653"/>
            <a:chOff x="410" y="1787"/>
            <a:chExt cx="312" cy="312"/>
          </a:xfrm>
        </p:grpSpPr>
        <p:sp>
          <p:nvSpPr>
            <p:cNvPr id="52" name="Oval 131">
              <a:extLst>
                <a:ext uri="{FF2B5EF4-FFF2-40B4-BE49-F238E27FC236}">
                  <a16:creationId xmlns:a16="http://schemas.microsoft.com/office/drawing/2014/main" id="{CAFB35AF-1233-6F45-A1CA-B2FB4A40321D}"/>
                </a:ext>
              </a:extLst>
            </p:cNvPr>
            <p:cNvSpPr>
              <a:spLocks noChangeArrowheads="1"/>
            </p:cNvSpPr>
            <p:nvPr/>
          </p:nvSpPr>
          <p:spPr bwMode="auto">
            <a:xfrm>
              <a:off x="410" y="2041"/>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3" name="Rectangle 132">
              <a:extLst>
                <a:ext uri="{FF2B5EF4-FFF2-40B4-BE49-F238E27FC236}">
                  <a16:creationId xmlns:a16="http://schemas.microsoft.com/office/drawing/2014/main" id="{DE1F2B7B-C7C6-8A4C-A16D-6A4656BAACE6}"/>
                </a:ext>
              </a:extLst>
            </p:cNvPr>
            <p:cNvSpPr>
              <a:spLocks noChangeArrowheads="1"/>
            </p:cNvSpPr>
            <p:nvPr/>
          </p:nvSpPr>
          <p:spPr bwMode="auto">
            <a:xfrm>
              <a:off x="664" y="1787"/>
              <a:ext cx="58"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4" name="Freeform 133">
              <a:extLst>
                <a:ext uri="{FF2B5EF4-FFF2-40B4-BE49-F238E27FC236}">
                  <a16:creationId xmlns:a16="http://schemas.microsoft.com/office/drawing/2014/main" id="{2BF4E74B-30A2-6642-B1E9-68AF8A0C01CA}"/>
                </a:ext>
              </a:extLst>
            </p:cNvPr>
            <p:cNvSpPr>
              <a:spLocks/>
            </p:cNvSpPr>
            <p:nvPr/>
          </p:nvSpPr>
          <p:spPr bwMode="auto">
            <a:xfrm>
              <a:off x="468" y="1874"/>
              <a:ext cx="168" cy="167"/>
            </a:xfrm>
            <a:custGeom>
              <a:avLst/>
              <a:gdLst>
                <a:gd name="T0" fmla="*/ 147 w 168"/>
                <a:gd name="T1" fmla="*/ 0 h 167"/>
                <a:gd name="T2" fmla="*/ 168 w 168"/>
                <a:gd name="T3" fmla="*/ 20 h 167"/>
                <a:gd name="T4" fmla="*/ 21 w 168"/>
                <a:gd name="T5" fmla="*/ 167 h 167"/>
                <a:gd name="T6" fmla="*/ 0 w 168"/>
                <a:gd name="T7" fmla="*/ 147 h 167"/>
                <a:gd name="T8" fmla="*/ 147 w 168"/>
                <a:gd name="T9" fmla="*/ 0 h 167"/>
              </a:gdLst>
              <a:ahLst/>
              <a:cxnLst>
                <a:cxn ang="0">
                  <a:pos x="T0" y="T1"/>
                </a:cxn>
                <a:cxn ang="0">
                  <a:pos x="T2" y="T3"/>
                </a:cxn>
                <a:cxn ang="0">
                  <a:pos x="T4" y="T5"/>
                </a:cxn>
                <a:cxn ang="0">
                  <a:pos x="T6" y="T7"/>
                </a:cxn>
                <a:cxn ang="0">
                  <a:pos x="T8" y="T9"/>
                </a:cxn>
              </a:cxnLst>
              <a:rect l="0" t="0" r="r" b="b"/>
              <a:pathLst>
                <a:path w="168" h="167">
                  <a:moveTo>
                    <a:pt x="147" y="0"/>
                  </a:moveTo>
                  <a:lnTo>
                    <a:pt x="168" y="20"/>
                  </a:lnTo>
                  <a:lnTo>
                    <a:pt x="21" y="167"/>
                  </a:lnTo>
                  <a:lnTo>
                    <a:pt x="0" y="147"/>
                  </a:lnTo>
                  <a:lnTo>
                    <a:pt x="1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5" name="Rectangle 134">
              <a:extLst>
                <a:ext uri="{FF2B5EF4-FFF2-40B4-BE49-F238E27FC236}">
                  <a16:creationId xmlns:a16="http://schemas.microsoft.com/office/drawing/2014/main" id="{4A747035-48B2-2441-91EF-2A029F180C9C}"/>
                </a:ext>
              </a:extLst>
            </p:cNvPr>
            <p:cNvSpPr>
              <a:spLocks noChangeArrowheads="1"/>
            </p:cNvSpPr>
            <p:nvPr/>
          </p:nvSpPr>
          <p:spPr bwMode="auto">
            <a:xfrm>
              <a:off x="615" y="1865"/>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6" name="Rectangle 135">
              <a:extLst>
                <a:ext uri="{FF2B5EF4-FFF2-40B4-BE49-F238E27FC236}">
                  <a16:creationId xmlns:a16="http://schemas.microsoft.com/office/drawing/2014/main" id="{FE195F3F-8560-AE4C-9170-492A2791285B}"/>
                </a:ext>
              </a:extLst>
            </p:cNvPr>
            <p:cNvSpPr>
              <a:spLocks noChangeArrowheads="1"/>
            </p:cNvSpPr>
            <p:nvPr/>
          </p:nvSpPr>
          <p:spPr bwMode="auto">
            <a:xfrm>
              <a:off x="546" y="1865"/>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10483179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AE957018-DDE2-1340-A18B-51482A93DC06}"/>
              </a:ext>
            </a:extLst>
          </p:cNvPr>
          <p:cNvSpPr/>
          <p:nvPr/>
        </p:nvSpPr>
        <p:spPr bwMode="auto">
          <a:xfrm>
            <a:off x="384849" y="3378332"/>
            <a:ext cx="290319" cy="374604"/>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2" name="Straight Arrow Connector 221">
            <a:extLst>
              <a:ext uri="{FF2B5EF4-FFF2-40B4-BE49-F238E27FC236}">
                <a16:creationId xmlns:a16="http://schemas.microsoft.com/office/drawing/2014/main" id="{EB963188-81FB-7B47-B4CC-10EB35165F8D}"/>
              </a:ext>
            </a:extLst>
          </p:cNvPr>
          <p:cNvCxnSpPr>
            <a:cxnSpLocks/>
          </p:cNvCxnSpPr>
          <p:nvPr/>
        </p:nvCxnSpPr>
        <p:spPr>
          <a:xfrm>
            <a:off x="5819238" y="2451169"/>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2AB5983B-D0E2-864A-9190-C2B296DDC9D2}"/>
              </a:ext>
            </a:extLst>
          </p:cNvPr>
          <p:cNvCxnSpPr>
            <a:cxnSpLocks/>
          </p:cNvCxnSpPr>
          <p:nvPr/>
        </p:nvCxnSpPr>
        <p:spPr>
          <a:xfrm>
            <a:off x="4614189" y="3011479"/>
            <a:ext cx="0" cy="257167"/>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B0948446-84C4-8243-86CE-4127BB95F653}"/>
              </a:ext>
            </a:extLst>
          </p:cNvPr>
          <p:cNvCxnSpPr>
            <a:cxnSpLocks/>
          </p:cNvCxnSpPr>
          <p:nvPr/>
        </p:nvCxnSpPr>
        <p:spPr>
          <a:xfrm>
            <a:off x="5819238" y="3697768"/>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B07F53FE-430C-644F-8499-11569A58E482}"/>
              </a:ext>
            </a:extLst>
          </p:cNvPr>
          <p:cNvCxnSpPr>
            <a:cxnSpLocks/>
          </p:cNvCxnSpPr>
          <p:nvPr/>
        </p:nvCxnSpPr>
        <p:spPr>
          <a:xfrm>
            <a:off x="8817158" y="3823338"/>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69A65707-34C7-4146-A126-CB1B818C52C5}"/>
              </a:ext>
            </a:extLst>
          </p:cNvPr>
          <p:cNvCxnSpPr>
            <a:cxnSpLocks/>
          </p:cNvCxnSpPr>
          <p:nvPr/>
        </p:nvCxnSpPr>
        <p:spPr>
          <a:xfrm>
            <a:off x="2205175" y="3775444"/>
            <a:ext cx="1117378"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57CE1DA3-18ED-FD4D-A339-47C6EDE0ECD0}"/>
              </a:ext>
            </a:extLst>
          </p:cNvPr>
          <p:cNvCxnSpPr>
            <a:cxnSpLocks/>
          </p:cNvCxnSpPr>
          <p:nvPr/>
        </p:nvCxnSpPr>
        <p:spPr>
          <a:xfrm flipV="1">
            <a:off x="6872480" y="4400491"/>
            <a:ext cx="0" cy="257167"/>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C2008801-4A1C-8645-8BE3-43968D819FD8}"/>
              </a:ext>
            </a:extLst>
          </p:cNvPr>
          <p:cNvCxnSpPr>
            <a:cxnSpLocks/>
          </p:cNvCxnSpPr>
          <p:nvPr/>
        </p:nvCxnSpPr>
        <p:spPr>
          <a:xfrm flipV="1">
            <a:off x="4377782" y="4379551"/>
            <a:ext cx="0" cy="257167"/>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212C2303-564F-804F-A0C9-40A6DF2CFF27}"/>
              </a:ext>
            </a:extLst>
          </p:cNvPr>
          <p:cNvCxnSpPr>
            <a:cxnSpLocks/>
          </p:cNvCxnSpPr>
          <p:nvPr/>
        </p:nvCxnSpPr>
        <p:spPr>
          <a:xfrm>
            <a:off x="4911903" y="4344650"/>
            <a:ext cx="0" cy="257167"/>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6AF7D82A-CF99-0A43-B2CA-4A093A031A0C}"/>
              </a:ext>
            </a:extLst>
          </p:cNvPr>
          <p:cNvCxnSpPr>
            <a:cxnSpLocks/>
          </p:cNvCxnSpPr>
          <p:nvPr/>
        </p:nvCxnSpPr>
        <p:spPr>
          <a:xfrm flipH="1">
            <a:off x="5875078" y="3942532"/>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46AFCCB1-14BE-514E-8BD5-911D448564D7}"/>
              </a:ext>
            </a:extLst>
          </p:cNvPr>
          <p:cNvCxnSpPr>
            <a:cxnSpLocks/>
          </p:cNvCxnSpPr>
          <p:nvPr/>
        </p:nvCxnSpPr>
        <p:spPr>
          <a:xfrm>
            <a:off x="8821703" y="2451169"/>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6C8D5C19-77BB-4247-9CBF-4C2A84B60C93}"/>
              </a:ext>
            </a:extLst>
          </p:cNvPr>
          <p:cNvCxnSpPr>
            <a:cxnSpLocks/>
          </p:cNvCxnSpPr>
          <p:nvPr/>
        </p:nvCxnSpPr>
        <p:spPr>
          <a:xfrm flipH="1" flipV="1">
            <a:off x="10590267" y="2967306"/>
            <a:ext cx="2206" cy="385506"/>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312" name="Rectangle 9">
            <a:extLst>
              <a:ext uri="{FF2B5EF4-FFF2-40B4-BE49-F238E27FC236}">
                <a16:creationId xmlns:a16="http://schemas.microsoft.com/office/drawing/2014/main" id="{B2345E43-11AE-BF45-A8F8-94E8D8414A1A}"/>
              </a:ext>
            </a:extLst>
          </p:cNvPr>
          <p:cNvSpPr/>
          <p:nvPr/>
        </p:nvSpPr>
        <p:spPr bwMode="auto">
          <a:xfrm>
            <a:off x="2017441" y="3340575"/>
            <a:ext cx="185425" cy="2299848"/>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Freeform 312">
            <a:extLst>
              <a:ext uri="{FF2B5EF4-FFF2-40B4-BE49-F238E27FC236}">
                <a16:creationId xmlns:a16="http://schemas.microsoft.com/office/drawing/2014/main" id="{58FFA7AA-0847-9743-82FD-38942868AEE2}"/>
              </a:ext>
            </a:extLst>
          </p:cNvPr>
          <p:cNvSpPr/>
          <p:nvPr/>
        </p:nvSpPr>
        <p:spPr bwMode="auto">
          <a:xfrm>
            <a:off x="8863583" y="4420167"/>
            <a:ext cx="1726683" cy="794918"/>
          </a:xfrm>
          <a:custGeom>
            <a:avLst/>
            <a:gdLst>
              <a:gd name="connsiteX0" fmla="*/ 0 w 1670304"/>
              <a:gd name="connsiteY0" fmla="*/ 816864 h 816864"/>
              <a:gd name="connsiteX1" fmla="*/ 1670304 w 1670304"/>
              <a:gd name="connsiteY1" fmla="*/ 816864 h 816864"/>
              <a:gd name="connsiteX2" fmla="*/ 1670304 w 1670304"/>
              <a:gd name="connsiteY2" fmla="*/ 0 h 816864"/>
            </a:gdLst>
            <a:ahLst/>
            <a:cxnLst>
              <a:cxn ang="0">
                <a:pos x="connsiteX0" y="connsiteY0"/>
              </a:cxn>
              <a:cxn ang="0">
                <a:pos x="connsiteX1" y="connsiteY1"/>
              </a:cxn>
              <a:cxn ang="0">
                <a:pos x="connsiteX2" y="connsiteY2"/>
              </a:cxn>
            </a:cxnLst>
            <a:rect l="l" t="t" r="r" b="b"/>
            <a:pathLst>
              <a:path w="1670304" h="816864">
                <a:moveTo>
                  <a:pt x="0" y="816864"/>
                </a:moveTo>
                <a:lnTo>
                  <a:pt x="1670304" y="816864"/>
                </a:lnTo>
                <a:lnTo>
                  <a:pt x="1670304" y="0"/>
                </a:lnTo>
              </a:path>
            </a:pathLst>
          </a:custGeom>
          <a:noFill/>
          <a:ln w="1905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914D0CF4-C546-1240-AE4C-287BFF7DBC8B}"/>
              </a:ext>
            </a:extLst>
          </p:cNvPr>
          <p:cNvSpPr>
            <a:spLocks noGrp="1"/>
          </p:cNvSpPr>
          <p:nvPr>
            <p:ph type="title"/>
          </p:nvPr>
        </p:nvSpPr>
        <p:spPr>
          <a:xfrm>
            <a:off x="461145" y="256630"/>
            <a:ext cx="10002004" cy="1170520"/>
          </a:xfrm>
        </p:spPr>
        <p:txBody>
          <a:bodyPr/>
          <a:lstStyle/>
          <a:p>
            <a:r>
              <a:rPr lang="en-US" spc="0" dirty="0"/>
              <a:t>The data warehouse in the data-driven business</a:t>
            </a:r>
          </a:p>
        </p:txBody>
      </p:sp>
      <p:sp>
        <p:nvSpPr>
          <p:cNvPr id="208" name="Rectangle 207">
            <a:extLst>
              <a:ext uri="{FF2B5EF4-FFF2-40B4-BE49-F238E27FC236}">
                <a16:creationId xmlns:a16="http://schemas.microsoft.com/office/drawing/2014/main" id="{3C502970-3FC4-154D-80C3-DD2025BFEF8D}"/>
              </a:ext>
            </a:extLst>
          </p:cNvPr>
          <p:cNvSpPr/>
          <p:nvPr/>
        </p:nvSpPr>
        <p:spPr bwMode="auto">
          <a:xfrm>
            <a:off x="6375229" y="1889405"/>
            <a:ext cx="2476829" cy="2502701"/>
          </a:xfrm>
          <a:prstGeom prst="rect">
            <a:avLst/>
          </a:prstGeom>
          <a:solidFill>
            <a:schemeClr val="bg1">
              <a:lumMod val="95000"/>
            </a:schemeClr>
          </a:solidFill>
          <a:ln w="15875">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209" name="Rectangle 208">
            <a:extLst>
              <a:ext uri="{FF2B5EF4-FFF2-40B4-BE49-F238E27FC236}">
                <a16:creationId xmlns:a16="http://schemas.microsoft.com/office/drawing/2014/main" id="{FF3804E7-E65C-A74C-9B38-2289311EE4C6}"/>
              </a:ext>
            </a:extLst>
          </p:cNvPr>
          <p:cNvSpPr/>
          <p:nvPr/>
        </p:nvSpPr>
        <p:spPr bwMode="auto">
          <a:xfrm>
            <a:off x="3378580" y="4661470"/>
            <a:ext cx="5461768"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210" name="Rectangle 209">
            <a:extLst>
              <a:ext uri="{FF2B5EF4-FFF2-40B4-BE49-F238E27FC236}">
                <a16:creationId xmlns:a16="http://schemas.microsoft.com/office/drawing/2014/main" id="{2CAF7757-D109-1D44-97D2-CA1B79D4CC61}"/>
              </a:ext>
            </a:extLst>
          </p:cNvPr>
          <p:cNvSpPr/>
          <p:nvPr/>
        </p:nvSpPr>
        <p:spPr bwMode="auto">
          <a:xfrm>
            <a:off x="9354058" y="3324892"/>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211" name="Rectangle 210">
            <a:extLst>
              <a:ext uri="{FF2B5EF4-FFF2-40B4-BE49-F238E27FC236}">
                <a16:creationId xmlns:a16="http://schemas.microsoft.com/office/drawing/2014/main" id="{F0812931-AF6F-5F48-B494-62FC51920D61}"/>
              </a:ext>
            </a:extLst>
          </p:cNvPr>
          <p:cNvSpPr/>
          <p:nvPr/>
        </p:nvSpPr>
        <p:spPr bwMode="auto">
          <a:xfrm>
            <a:off x="9362344" y="1887855"/>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212" name="Rectangle 211">
            <a:extLst>
              <a:ext uri="{FF2B5EF4-FFF2-40B4-BE49-F238E27FC236}">
                <a16:creationId xmlns:a16="http://schemas.microsoft.com/office/drawing/2014/main" id="{8CCB342F-CE09-AE41-9DEE-5AC4286033EC}"/>
              </a:ext>
            </a:extLst>
          </p:cNvPr>
          <p:cNvSpPr/>
          <p:nvPr/>
        </p:nvSpPr>
        <p:spPr bwMode="auto">
          <a:xfrm>
            <a:off x="3386045" y="3274964"/>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213" name="Rectangle 212">
            <a:extLst>
              <a:ext uri="{FF2B5EF4-FFF2-40B4-BE49-F238E27FC236}">
                <a16:creationId xmlns:a16="http://schemas.microsoft.com/office/drawing/2014/main" id="{FA85DF5D-60D2-AD47-850E-286ACBF359E5}"/>
              </a:ext>
            </a:extLst>
          </p:cNvPr>
          <p:cNvSpPr/>
          <p:nvPr/>
        </p:nvSpPr>
        <p:spPr bwMode="auto">
          <a:xfrm>
            <a:off x="3449270" y="1908587"/>
            <a:ext cx="2344798" cy="1004434"/>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214" name="TextBox 213">
            <a:extLst>
              <a:ext uri="{FF2B5EF4-FFF2-40B4-BE49-F238E27FC236}">
                <a16:creationId xmlns:a16="http://schemas.microsoft.com/office/drawing/2014/main" id="{338672AB-4523-154B-8ABA-F74BA004BC5A}"/>
              </a:ext>
            </a:extLst>
          </p:cNvPr>
          <p:cNvSpPr txBox="1"/>
          <p:nvPr/>
        </p:nvSpPr>
        <p:spPr>
          <a:xfrm>
            <a:off x="7469539" y="2981357"/>
            <a:ext cx="1152879"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Azure Synapse Analytics</a:t>
            </a:r>
          </a:p>
        </p:txBody>
      </p:sp>
      <p:sp>
        <p:nvSpPr>
          <p:cNvPr id="215" name="TextBox 214">
            <a:extLst>
              <a:ext uri="{FF2B5EF4-FFF2-40B4-BE49-F238E27FC236}">
                <a16:creationId xmlns:a16="http://schemas.microsoft.com/office/drawing/2014/main" id="{184DF23D-7799-EF4C-9CA8-4944DA754FDC}"/>
              </a:ext>
            </a:extLst>
          </p:cNvPr>
          <p:cNvSpPr txBox="1"/>
          <p:nvPr/>
        </p:nvSpPr>
        <p:spPr>
          <a:xfrm>
            <a:off x="4535103" y="3678585"/>
            <a:ext cx="957734"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Azure Databricks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6" name="TextBox 215">
            <a:extLst>
              <a:ext uri="{FF2B5EF4-FFF2-40B4-BE49-F238E27FC236}">
                <a16:creationId xmlns:a16="http://schemas.microsoft.com/office/drawing/2014/main" id="{D2D18F79-0AAC-294F-9E85-B632441AB62B}"/>
              </a:ext>
            </a:extLst>
          </p:cNvPr>
          <p:cNvSpPr txBox="1"/>
          <p:nvPr/>
        </p:nvSpPr>
        <p:spPr>
          <a:xfrm>
            <a:off x="967863" y="2234269"/>
            <a:ext cx="1347266" cy="1661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LOB sources</a:t>
            </a:r>
          </a:p>
        </p:txBody>
      </p:sp>
      <p:sp>
        <p:nvSpPr>
          <p:cNvPr id="217" name="TextBox 216">
            <a:extLst>
              <a:ext uri="{FF2B5EF4-FFF2-40B4-BE49-F238E27FC236}">
                <a16:creationId xmlns:a16="http://schemas.microsoft.com/office/drawing/2014/main" id="{1D8C5301-3F2C-DD4E-91B7-ECFA4B7598D9}"/>
              </a:ext>
            </a:extLst>
          </p:cNvPr>
          <p:cNvSpPr txBox="1"/>
          <p:nvPr/>
        </p:nvSpPr>
        <p:spPr>
          <a:xfrm>
            <a:off x="967863" y="3417527"/>
            <a:ext cx="1078085" cy="498598"/>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Logs and streams (unstructured)</a:t>
            </a:r>
          </a:p>
        </p:txBody>
      </p:sp>
      <p:sp>
        <p:nvSpPr>
          <p:cNvPr id="218" name="TextBox 217">
            <a:extLst>
              <a:ext uri="{FF2B5EF4-FFF2-40B4-BE49-F238E27FC236}">
                <a16:creationId xmlns:a16="http://schemas.microsoft.com/office/drawing/2014/main" id="{423F6046-78AB-B44F-8383-36135F25E587}"/>
              </a:ext>
            </a:extLst>
          </p:cNvPr>
          <p:cNvSpPr txBox="1"/>
          <p:nvPr/>
        </p:nvSpPr>
        <p:spPr>
          <a:xfrm>
            <a:off x="967863" y="4324300"/>
            <a:ext cx="1129729"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Media (unstructured)</a:t>
            </a:r>
          </a:p>
        </p:txBody>
      </p:sp>
      <p:sp>
        <p:nvSpPr>
          <p:cNvPr id="219" name="TextBox 218">
            <a:extLst>
              <a:ext uri="{FF2B5EF4-FFF2-40B4-BE49-F238E27FC236}">
                <a16:creationId xmlns:a16="http://schemas.microsoft.com/office/drawing/2014/main" id="{CDF806BB-0AFF-3E4A-B50C-BBC27B95FDC6}"/>
              </a:ext>
            </a:extLst>
          </p:cNvPr>
          <p:cNvSpPr txBox="1"/>
          <p:nvPr/>
        </p:nvSpPr>
        <p:spPr>
          <a:xfrm>
            <a:off x="967863" y="5147974"/>
            <a:ext cx="1026647"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Files (unstructured)</a:t>
            </a:r>
          </a:p>
        </p:txBody>
      </p:sp>
      <p:sp>
        <p:nvSpPr>
          <p:cNvPr id="221" name="TextBox 220">
            <a:extLst>
              <a:ext uri="{FF2B5EF4-FFF2-40B4-BE49-F238E27FC236}">
                <a16:creationId xmlns:a16="http://schemas.microsoft.com/office/drawing/2014/main" id="{A3A7E866-617D-F446-84C3-4C29220AA35D}"/>
              </a:ext>
            </a:extLst>
          </p:cNvPr>
          <p:cNvSpPr txBox="1"/>
          <p:nvPr/>
        </p:nvSpPr>
        <p:spPr>
          <a:xfrm>
            <a:off x="5845602" y="5025766"/>
            <a:ext cx="1223518" cy="332401"/>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Azure Data </a:t>
            </a:r>
            <a:br>
              <a:rPr kumimoji="0" lang="en-US" sz="12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Lake Storage</a:t>
            </a:r>
          </a:p>
        </p:txBody>
      </p:sp>
      <p:sp>
        <p:nvSpPr>
          <p:cNvPr id="233" name="TextBox 232">
            <a:extLst>
              <a:ext uri="{FF2B5EF4-FFF2-40B4-BE49-F238E27FC236}">
                <a16:creationId xmlns:a16="http://schemas.microsoft.com/office/drawing/2014/main" id="{66CD156A-2FA3-E943-B059-54F2D36D185E}"/>
              </a:ext>
            </a:extLst>
          </p:cNvPr>
          <p:cNvSpPr txBox="1"/>
          <p:nvPr/>
        </p:nvSpPr>
        <p:spPr>
          <a:xfrm>
            <a:off x="10539284" y="2284014"/>
            <a:ext cx="1143230" cy="332399"/>
          </a:xfrm>
          <a:prstGeom prst="rect">
            <a:avLst/>
          </a:prstGeom>
          <a:noFill/>
          <a:ln>
            <a:noFill/>
          </a:ln>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Business services</a:t>
            </a:r>
          </a:p>
        </p:txBody>
      </p:sp>
      <p:sp>
        <p:nvSpPr>
          <p:cNvPr id="236" name="TextBox 235">
            <a:extLst>
              <a:ext uri="{FF2B5EF4-FFF2-40B4-BE49-F238E27FC236}">
                <a16:creationId xmlns:a16="http://schemas.microsoft.com/office/drawing/2014/main" id="{167E3C47-4FAB-EC40-8194-5DD2291EA615}"/>
              </a:ext>
            </a:extLst>
          </p:cNvPr>
          <p:cNvSpPr txBox="1"/>
          <p:nvPr/>
        </p:nvSpPr>
        <p:spPr>
          <a:xfrm>
            <a:off x="10539284" y="3817207"/>
            <a:ext cx="608201" cy="166199"/>
          </a:xfrm>
          <a:prstGeom prst="rect">
            <a:avLst/>
          </a:prstGeom>
          <a:noFill/>
          <a:ln>
            <a:noFill/>
          </a:ln>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Power BI</a:t>
            </a:r>
          </a:p>
        </p:txBody>
      </p:sp>
      <p:grpSp>
        <p:nvGrpSpPr>
          <p:cNvPr id="237" name="Group 236">
            <a:extLst>
              <a:ext uri="{FF2B5EF4-FFF2-40B4-BE49-F238E27FC236}">
                <a16:creationId xmlns:a16="http://schemas.microsoft.com/office/drawing/2014/main" id="{2D934046-FDE4-7D41-85B4-1397673ADB12}"/>
              </a:ext>
            </a:extLst>
          </p:cNvPr>
          <p:cNvGrpSpPr/>
          <p:nvPr/>
        </p:nvGrpSpPr>
        <p:grpSpPr>
          <a:xfrm>
            <a:off x="442913" y="3437046"/>
            <a:ext cx="314430" cy="364076"/>
            <a:chOff x="305587" y="2721796"/>
            <a:chExt cx="314430" cy="364076"/>
          </a:xfrm>
        </p:grpSpPr>
        <p:sp>
          <p:nvSpPr>
            <p:cNvPr id="238" name="Rectangle 237">
              <a:extLst>
                <a:ext uri="{FF2B5EF4-FFF2-40B4-BE49-F238E27FC236}">
                  <a16:creationId xmlns:a16="http://schemas.microsoft.com/office/drawing/2014/main" id="{5666FAAA-F72B-EC40-9BD0-864D8CFC3809}"/>
                </a:ext>
              </a:extLst>
            </p:cNvPr>
            <p:cNvSpPr/>
            <p:nvPr/>
          </p:nvSpPr>
          <p:spPr bwMode="auto">
            <a:xfrm>
              <a:off x="381000" y="2986460"/>
              <a:ext cx="187325" cy="962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document_3">
              <a:extLst>
                <a:ext uri="{FF2B5EF4-FFF2-40B4-BE49-F238E27FC236}">
                  <a16:creationId xmlns:a16="http://schemas.microsoft.com/office/drawing/2014/main" id="{36BC394D-B2E3-9046-9EB7-778E98E26AED}"/>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solidFill>
              <a:schemeClr val="tx2"/>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240" name="Group 239">
            <a:extLst>
              <a:ext uri="{FF2B5EF4-FFF2-40B4-BE49-F238E27FC236}">
                <a16:creationId xmlns:a16="http://schemas.microsoft.com/office/drawing/2014/main" id="{240E6A4C-1FE9-0E48-BAEA-7D8F7AF79B0A}"/>
              </a:ext>
            </a:extLst>
          </p:cNvPr>
          <p:cNvGrpSpPr/>
          <p:nvPr/>
        </p:nvGrpSpPr>
        <p:grpSpPr>
          <a:xfrm>
            <a:off x="444761" y="2130734"/>
            <a:ext cx="427983" cy="364076"/>
            <a:chOff x="265316" y="5131089"/>
            <a:chExt cx="793593" cy="675092"/>
          </a:xfrm>
        </p:grpSpPr>
        <p:grpSp>
          <p:nvGrpSpPr>
            <p:cNvPr id="241" name="Group 240">
              <a:extLst>
                <a:ext uri="{FF2B5EF4-FFF2-40B4-BE49-F238E27FC236}">
                  <a16:creationId xmlns:a16="http://schemas.microsoft.com/office/drawing/2014/main" id="{0010266A-4F95-9249-8D2C-A35321B09575}"/>
                </a:ext>
              </a:extLst>
            </p:cNvPr>
            <p:cNvGrpSpPr/>
            <p:nvPr/>
          </p:nvGrpSpPr>
          <p:grpSpPr>
            <a:xfrm>
              <a:off x="265316" y="5131089"/>
              <a:ext cx="793593" cy="675092"/>
              <a:chOff x="2107244" y="1575258"/>
              <a:chExt cx="310993" cy="264555"/>
            </a:xfrm>
          </p:grpSpPr>
          <p:sp>
            <p:nvSpPr>
              <p:cNvPr id="247" name="Rectangle 9">
                <a:extLst>
                  <a:ext uri="{FF2B5EF4-FFF2-40B4-BE49-F238E27FC236}">
                    <a16:creationId xmlns:a16="http://schemas.microsoft.com/office/drawing/2014/main" id="{DBF97A41-668F-AA46-B39E-FD7F6E4EFAD6}"/>
                  </a:ext>
                </a:extLst>
              </p:cNvPr>
              <p:cNvSpPr>
                <a:spLocks noChangeArrowheads="1"/>
              </p:cNvSpPr>
              <p:nvPr/>
            </p:nvSpPr>
            <p:spPr bwMode="auto">
              <a:xfrm>
                <a:off x="2107244" y="1575258"/>
                <a:ext cx="310993" cy="264555"/>
              </a:xfrm>
              <a:prstGeom prst="rect">
                <a:avLst/>
              </a:prstGeom>
              <a:solidFill>
                <a:schemeClr val="tx2"/>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nvGrpSpPr>
              <p:cNvPr id="248" name="Group 247">
                <a:extLst>
                  <a:ext uri="{FF2B5EF4-FFF2-40B4-BE49-F238E27FC236}">
                    <a16:creationId xmlns:a16="http://schemas.microsoft.com/office/drawing/2014/main" id="{B3C558F8-43E8-F54B-8335-E058386635A3}"/>
                  </a:ext>
                </a:extLst>
              </p:cNvPr>
              <p:cNvGrpSpPr/>
              <p:nvPr/>
            </p:nvGrpSpPr>
            <p:grpSpPr>
              <a:xfrm>
                <a:off x="2219774" y="1683758"/>
                <a:ext cx="104220" cy="99334"/>
                <a:chOff x="2219774" y="1683758"/>
                <a:chExt cx="104220" cy="99334"/>
              </a:xfrm>
            </p:grpSpPr>
            <p:sp>
              <p:nvSpPr>
                <p:cNvPr id="249" name="Freeform 14">
                  <a:extLst>
                    <a:ext uri="{FF2B5EF4-FFF2-40B4-BE49-F238E27FC236}">
                      <a16:creationId xmlns:a16="http://schemas.microsoft.com/office/drawing/2014/main" id="{3116E94E-37F2-0A4D-8CA0-035213D28F16}"/>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250" name="Line 15">
                  <a:extLst>
                    <a:ext uri="{FF2B5EF4-FFF2-40B4-BE49-F238E27FC236}">
                      <a16:creationId xmlns:a16="http://schemas.microsoft.com/office/drawing/2014/main" id="{EB8AC22E-221B-DF41-874F-F7F569074CE6}"/>
                    </a:ext>
                  </a:extLst>
                </p:cNvPr>
                <p:cNvSpPr>
                  <a:spLocks noChangeShapeType="1"/>
                </p:cNvSpPr>
                <p:nvPr/>
              </p:nvSpPr>
              <p:spPr bwMode="auto">
                <a:xfrm>
                  <a:off x="2269956" y="1743244"/>
                  <a:ext cx="0" cy="398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242" name="Rectangle 241">
              <a:extLst>
                <a:ext uri="{FF2B5EF4-FFF2-40B4-BE49-F238E27FC236}">
                  <a16:creationId xmlns:a16="http://schemas.microsoft.com/office/drawing/2014/main" id="{05F694E7-B33A-3C4E-8103-8A30C26FC652}"/>
                </a:ext>
              </a:extLst>
            </p:cNvPr>
            <p:cNvSpPr/>
            <p:nvPr/>
          </p:nvSpPr>
          <p:spPr bwMode="auto">
            <a:xfrm>
              <a:off x="265317" y="5135133"/>
              <a:ext cx="788838" cy="12136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3" name="Group 242">
              <a:extLst>
                <a:ext uri="{FF2B5EF4-FFF2-40B4-BE49-F238E27FC236}">
                  <a16:creationId xmlns:a16="http://schemas.microsoft.com/office/drawing/2014/main" id="{7B615229-E8CC-EE44-BD68-8AA04D5226F5}"/>
                </a:ext>
              </a:extLst>
            </p:cNvPr>
            <p:cNvGrpSpPr/>
            <p:nvPr/>
          </p:nvGrpSpPr>
          <p:grpSpPr>
            <a:xfrm>
              <a:off x="750755" y="5171384"/>
              <a:ext cx="242719" cy="60681"/>
              <a:chOff x="722201" y="5189927"/>
              <a:chExt cx="242719" cy="60681"/>
            </a:xfrm>
          </p:grpSpPr>
          <p:sp>
            <p:nvSpPr>
              <p:cNvPr id="244" name="Oval 11">
                <a:extLst>
                  <a:ext uri="{FF2B5EF4-FFF2-40B4-BE49-F238E27FC236}">
                    <a16:creationId xmlns:a16="http://schemas.microsoft.com/office/drawing/2014/main" id="{3A36044D-365C-164D-8815-5B8450F5AB95}"/>
                  </a:ext>
                </a:extLst>
              </p:cNvPr>
              <p:cNvSpPr>
                <a:spLocks noChangeArrowheads="1"/>
              </p:cNvSpPr>
              <p:nvPr/>
            </p:nvSpPr>
            <p:spPr bwMode="auto">
              <a:xfrm>
                <a:off x="722201"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245" name="Oval 12">
                <a:extLst>
                  <a:ext uri="{FF2B5EF4-FFF2-40B4-BE49-F238E27FC236}">
                    <a16:creationId xmlns:a16="http://schemas.microsoft.com/office/drawing/2014/main" id="{4181C05A-2A71-754C-A22B-F0FC4D8AE8FC}"/>
                  </a:ext>
                </a:extLst>
              </p:cNvPr>
              <p:cNvSpPr>
                <a:spLocks noChangeArrowheads="1"/>
              </p:cNvSpPr>
              <p:nvPr/>
            </p:nvSpPr>
            <p:spPr bwMode="auto">
              <a:xfrm>
                <a:off x="811435"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246" name="Oval 13">
                <a:extLst>
                  <a:ext uri="{FF2B5EF4-FFF2-40B4-BE49-F238E27FC236}">
                    <a16:creationId xmlns:a16="http://schemas.microsoft.com/office/drawing/2014/main" id="{E1034846-EDA6-854C-A54C-0559C2CAECD5}"/>
                  </a:ext>
                </a:extLst>
              </p:cNvPr>
              <p:cNvSpPr>
                <a:spLocks noChangeArrowheads="1"/>
              </p:cNvSpPr>
              <p:nvPr/>
            </p:nvSpPr>
            <p:spPr bwMode="auto">
              <a:xfrm>
                <a:off x="904239"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251" name="Group 250">
            <a:extLst>
              <a:ext uri="{FF2B5EF4-FFF2-40B4-BE49-F238E27FC236}">
                <a16:creationId xmlns:a16="http://schemas.microsoft.com/office/drawing/2014/main" id="{07A8B7DF-3BD7-344B-B95F-93EC7988BCD2}"/>
              </a:ext>
            </a:extLst>
          </p:cNvPr>
          <p:cNvGrpSpPr/>
          <p:nvPr/>
        </p:nvGrpSpPr>
        <p:grpSpPr>
          <a:xfrm>
            <a:off x="434955" y="4268606"/>
            <a:ext cx="423664" cy="435948"/>
            <a:chOff x="425774" y="3428914"/>
            <a:chExt cx="423664" cy="435948"/>
          </a:xfrm>
        </p:grpSpPr>
        <p:sp>
          <p:nvSpPr>
            <p:cNvPr id="252" name="Rectangle 251">
              <a:extLst>
                <a:ext uri="{FF2B5EF4-FFF2-40B4-BE49-F238E27FC236}">
                  <a16:creationId xmlns:a16="http://schemas.microsoft.com/office/drawing/2014/main" id="{637E9BCF-02C5-7640-99B3-34FCCD692ECA}"/>
                </a:ext>
              </a:extLst>
            </p:cNvPr>
            <p:cNvSpPr/>
            <p:nvPr/>
          </p:nvSpPr>
          <p:spPr bwMode="auto">
            <a:xfrm>
              <a:off x="425774" y="3428914"/>
              <a:ext cx="376317" cy="374604"/>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3" name="Group 59">
              <a:extLst>
                <a:ext uri="{FF2B5EF4-FFF2-40B4-BE49-F238E27FC236}">
                  <a16:creationId xmlns:a16="http://schemas.microsoft.com/office/drawing/2014/main" id="{74F4CE2D-C44D-654F-8484-522B37AACD09}"/>
                </a:ext>
              </a:extLst>
            </p:cNvPr>
            <p:cNvGrpSpPr>
              <a:grpSpLocks noChangeAspect="1"/>
            </p:cNvGrpSpPr>
            <p:nvPr/>
          </p:nvGrpSpPr>
          <p:grpSpPr bwMode="auto">
            <a:xfrm>
              <a:off x="492356" y="3507780"/>
              <a:ext cx="357082" cy="357082"/>
              <a:chOff x="4013" y="2783"/>
              <a:chExt cx="312" cy="312"/>
            </a:xfrm>
          </p:grpSpPr>
          <p:sp>
            <p:nvSpPr>
              <p:cNvPr id="254" name="AutoShape 58">
                <a:extLst>
                  <a:ext uri="{FF2B5EF4-FFF2-40B4-BE49-F238E27FC236}">
                    <a16:creationId xmlns:a16="http://schemas.microsoft.com/office/drawing/2014/main" id="{C72207D6-3B72-E642-9716-C54556FADEC8}"/>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5" name="Rectangle 60">
                <a:extLst>
                  <a:ext uri="{FF2B5EF4-FFF2-40B4-BE49-F238E27FC236}">
                    <a16:creationId xmlns:a16="http://schemas.microsoft.com/office/drawing/2014/main" id="{DEA40561-7C8B-D446-A240-FBEC7C482ECC}"/>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6" name="Rectangle 61">
                <a:extLst>
                  <a:ext uri="{FF2B5EF4-FFF2-40B4-BE49-F238E27FC236}">
                    <a16:creationId xmlns:a16="http://schemas.microsoft.com/office/drawing/2014/main" id="{667CBDDA-36CE-8B4E-9FBB-1FF96CE2B724}"/>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7" name="Freeform 62">
                <a:extLst>
                  <a:ext uri="{FF2B5EF4-FFF2-40B4-BE49-F238E27FC236}">
                    <a16:creationId xmlns:a16="http://schemas.microsoft.com/office/drawing/2014/main" id="{BA841A12-F190-5E43-BDA8-B709ED03D9A0}"/>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8" name="Oval 63">
                <a:extLst>
                  <a:ext uri="{FF2B5EF4-FFF2-40B4-BE49-F238E27FC236}">
                    <a16:creationId xmlns:a16="http://schemas.microsoft.com/office/drawing/2014/main" id="{3A71268C-D901-3547-8CE0-92E6EE9D712B}"/>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259" name="Group 258">
            <a:extLst>
              <a:ext uri="{FF2B5EF4-FFF2-40B4-BE49-F238E27FC236}">
                <a16:creationId xmlns:a16="http://schemas.microsoft.com/office/drawing/2014/main" id="{894FCACC-BED4-8940-9D4B-7208BE7DA47E}"/>
              </a:ext>
            </a:extLst>
          </p:cNvPr>
          <p:cNvGrpSpPr/>
          <p:nvPr/>
        </p:nvGrpSpPr>
        <p:grpSpPr>
          <a:xfrm>
            <a:off x="449241" y="5065911"/>
            <a:ext cx="388214" cy="427711"/>
            <a:chOff x="343593" y="4433674"/>
            <a:chExt cx="388214" cy="427711"/>
          </a:xfrm>
        </p:grpSpPr>
        <p:sp>
          <p:nvSpPr>
            <p:cNvPr id="260" name="Rectangle 259">
              <a:extLst>
                <a:ext uri="{FF2B5EF4-FFF2-40B4-BE49-F238E27FC236}">
                  <a16:creationId xmlns:a16="http://schemas.microsoft.com/office/drawing/2014/main" id="{BA2DBF14-C55D-AD41-8F1F-ADFA8FA5208D}"/>
                </a:ext>
              </a:extLst>
            </p:cNvPr>
            <p:cNvSpPr/>
            <p:nvPr/>
          </p:nvSpPr>
          <p:spPr bwMode="auto">
            <a:xfrm>
              <a:off x="343593" y="4433674"/>
              <a:ext cx="262069" cy="36407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document">
              <a:extLst>
                <a:ext uri="{FF2B5EF4-FFF2-40B4-BE49-F238E27FC236}">
                  <a16:creationId xmlns:a16="http://schemas.microsoft.com/office/drawing/2014/main" id="{DB21644D-2FFE-194E-B737-4A8791EB4633}"/>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chemeClr val="tx2"/>
            </a:solid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262" name="Group 261">
            <a:extLst>
              <a:ext uri="{FF2B5EF4-FFF2-40B4-BE49-F238E27FC236}">
                <a16:creationId xmlns:a16="http://schemas.microsoft.com/office/drawing/2014/main" id="{F25E561D-F2F9-3D46-9DDB-E687A9C0E992}"/>
              </a:ext>
            </a:extLst>
          </p:cNvPr>
          <p:cNvGrpSpPr/>
          <p:nvPr/>
        </p:nvGrpSpPr>
        <p:grpSpPr>
          <a:xfrm>
            <a:off x="9909112" y="2245139"/>
            <a:ext cx="427983" cy="364077"/>
            <a:chOff x="265316" y="5131087"/>
            <a:chExt cx="793593" cy="675094"/>
          </a:xfrm>
        </p:grpSpPr>
        <p:grpSp>
          <p:nvGrpSpPr>
            <p:cNvPr id="263" name="Group 262">
              <a:extLst>
                <a:ext uri="{FF2B5EF4-FFF2-40B4-BE49-F238E27FC236}">
                  <a16:creationId xmlns:a16="http://schemas.microsoft.com/office/drawing/2014/main" id="{700C79A4-BC70-1945-8A95-18990B95A4BF}"/>
                </a:ext>
              </a:extLst>
            </p:cNvPr>
            <p:cNvGrpSpPr/>
            <p:nvPr/>
          </p:nvGrpSpPr>
          <p:grpSpPr>
            <a:xfrm>
              <a:off x="265316" y="5131089"/>
              <a:ext cx="793593" cy="675092"/>
              <a:chOff x="2107244" y="1575258"/>
              <a:chExt cx="310993" cy="264555"/>
            </a:xfrm>
          </p:grpSpPr>
          <p:sp>
            <p:nvSpPr>
              <p:cNvPr id="269" name="Rectangle 9">
                <a:extLst>
                  <a:ext uri="{FF2B5EF4-FFF2-40B4-BE49-F238E27FC236}">
                    <a16:creationId xmlns:a16="http://schemas.microsoft.com/office/drawing/2014/main" id="{2175E4A2-36A4-F443-9392-D5D74A5F3404}"/>
                  </a:ext>
                </a:extLst>
              </p:cNvPr>
              <p:cNvSpPr>
                <a:spLocks noChangeArrowheads="1"/>
              </p:cNvSpPr>
              <p:nvPr/>
            </p:nvSpPr>
            <p:spPr bwMode="auto">
              <a:xfrm>
                <a:off x="2107244" y="1575258"/>
                <a:ext cx="310993" cy="264555"/>
              </a:xfrm>
              <a:prstGeom prst="rect">
                <a:avLst/>
              </a:prstGeom>
              <a:solidFill>
                <a:schemeClr val="tx2"/>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nvGrpSpPr>
              <p:cNvPr id="270" name="Group 269">
                <a:extLst>
                  <a:ext uri="{FF2B5EF4-FFF2-40B4-BE49-F238E27FC236}">
                    <a16:creationId xmlns:a16="http://schemas.microsoft.com/office/drawing/2014/main" id="{F6374B48-9C0B-7246-AC1F-3B39C1DCE8CB}"/>
                  </a:ext>
                </a:extLst>
              </p:cNvPr>
              <p:cNvGrpSpPr/>
              <p:nvPr/>
            </p:nvGrpSpPr>
            <p:grpSpPr>
              <a:xfrm>
                <a:off x="2219774" y="1683758"/>
                <a:ext cx="104220" cy="99334"/>
                <a:chOff x="2219774" y="1683758"/>
                <a:chExt cx="104220" cy="99334"/>
              </a:xfrm>
            </p:grpSpPr>
            <p:sp>
              <p:nvSpPr>
                <p:cNvPr id="271" name="Freeform 14">
                  <a:extLst>
                    <a:ext uri="{FF2B5EF4-FFF2-40B4-BE49-F238E27FC236}">
                      <a16:creationId xmlns:a16="http://schemas.microsoft.com/office/drawing/2014/main" id="{FECCA228-3705-094C-BBA9-3DDF6ADAB890}"/>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272" name="Line 15">
                  <a:extLst>
                    <a:ext uri="{FF2B5EF4-FFF2-40B4-BE49-F238E27FC236}">
                      <a16:creationId xmlns:a16="http://schemas.microsoft.com/office/drawing/2014/main" id="{4303B67D-BF74-694D-91CC-E9B5AE1AF926}"/>
                    </a:ext>
                  </a:extLst>
                </p:cNvPr>
                <p:cNvSpPr>
                  <a:spLocks noChangeShapeType="1"/>
                </p:cNvSpPr>
                <p:nvPr/>
              </p:nvSpPr>
              <p:spPr bwMode="auto">
                <a:xfrm>
                  <a:off x="2269956" y="1743244"/>
                  <a:ext cx="0" cy="398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264" name="Rectangle 263">
              <a:extLst>
                <a:ext uri="{FF2B5EF4-FFF2-40B4-BE49-F238E27FC236}">
                  <a16:creationId xmlns:a16="http://schemas.microsoft.com/office/drawing/2014/main" id="{773C3441-3505-764C-8284-929912314BBB}"/>
                </a:ext>
              </a:extLst>
            </p:cNvPr>
            <p:cNvSpPr/>
            <p:nvPr/>
          </p:nvSpPr>
          <p:spPr bwMode="auto">
            <a:xfrm>
              <a:off x="265316" y="5131087"/>
              <a:ext cx="793593" cy="12895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A49C4FD3-16F8-F149-9A94-275E9C188252}"/>
                </a:ext>
              </a:extLst>
            </p:cNvPr>
            <p:cNvGrpSpPr/>
            <p:nvPr/>
          </p:nvGrpSpPr>
          <p:grpSpPr>
            <a:xfrm>
              <a:off x="750755" y="5165497"/>
              <a:ext cx="242719" cy="60681"/>
              <a:chOff x="722201" y="5184040"/>
              <a:chExt cx="242719" cy="60681"/>
            </a:xfrm>
          </p:grpSpPr>
          <p:sp>
            <p:nvSpPr>
              <p:cNvPr id="266" name="Oval 11">
                <a:extLst>
                  <a:ext uri="{FF2B5EF4-FFF2-40B4-BE49-F238E27FC236}">
                    <a16:creationId xmlns:a16="http://schemas.microsoft.com/office/drawing/2014/main" id="{62290D9D-AA4D-4E42-B814-B17D6F890D10}"/>
                  </a:ext>
                </a:extLst>
              </p:cNvPr>
              <p:cNvSpPr>
                <a:spLocks noChangeArrowheads="1"/>
              </p:cNvSpPr>
              <p:nvPr/>
            </p:nvSpPr>
            <p:spPr bwMode="auto">
              <a:xfrm>
                <a:off x="722201" y="5184040"/>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267" name="Oval 12">
                <a:extLst>
                  <a:ext uri="{FF2B5EF4-FFF2-40B4-BE49-F238E27FC236}">
                    <a16:creationId xmlns:a16="http://schemas.microsoft.com/office/drawing/2014/main" id="{74F7622F-4862-994B-9A1A-0DF660C72015}"/>
                  </a:ext>
                </a:extLst>
              </p:cNvPr>
              <p:cNvSpPr>
                <a:spLocks noChangeArrowheads="1"/>
              </p:cNvSpPr>
              <p:nvPr/>
            </p:nvSpPr>
            <p:spPr bwMode="auto">
              <a:xfrm>
                <a:off x="811435" y="5184040"/>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268" name="Oval 13">
                <a:extLst>
                  <a:ext uri="{FF2B5EF4-FFF2-40B4-BE49-F238E27FC236}">
                    <a16:creationId xmlns:a16="http://schemas.microsoft.com/office/drawing/2014/main" id="{3C442BA7-1300-134F-841D-7879A3CECAFF}"/>
                  </a:ext>
                </a:extLst>
              </p:cNvPr>
              <p:cNvSpPr>
                <a:spLocks noChangeArrowheads="1"/>
              </p:cNvSpPr>
              <p:nvPr/>
            </p:nvSpPr>
            <p:spPr bwMode="auto">
              <a:xfrm>
                <a:off x="904239" y="5184040"/>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273" name="Group 272">
            <a:extLst>
              <a:ext uri="{FF2B5EF4-FFF2-40B4-BE49-F238E27FC236}">
                <a16:creationId xmlns:a16="http://schemas.microsoft.com/office/drawing/2014/main" id="{86FA2FB5-7EE4-CC44-842F-77F76AEDA7B2}"/>
              </a:ext>
            </a:extLst>
          </p:cNvPr>
          <p:cNvGrpSpPr/>
          <p:nvPr/>
        </p:nvGrpSpPr>
        <p:grpSpPr>
          <a:xfrm>
            <a:off x="9920767" y="3730159"/>
            <a:ext cx="440265" cy="332399"/>
            <a:chOff x="2851176" y="840527"/>
            <a:chExt cx="3024388" cy="2283410"/>
          </a:xfrm>
        </p:grpSpPr>
        <p:sp>
          <p:nvSpPr>
            <p:cNvPr id="274" name="Freeform: Shape 338">
              <a:extLst>
                <a:ext uri="{FF2B5EF4-FFF2-40B4-BE49-F238E27FC236}">
                  <a16:creationId xmlns:a16="http://schemas.microsoft.com/office/drawing/2014/main" id="{7D2E1B70-4664-6745-957B-E7C7F98213CB}"/>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tx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5" name="Freeform: Shape 339">
              <a:extLst>
                <a:ext uri="{FF2B5EF4-FFF2-40B4-BE49-F238E27FC236}">
                  <a16:creationId xmlns:a16="http://schemas.microsoft.com/office/drawing/2014/main" id="{BF045971-D5EA-7C4B-8ECE-C07DAB18FA0A}"/>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76" name="Group 275">
            <a:extLst>
              <a:ext uri="{FF2B5EF4-FFF2-40B4-BE49-F238E27FC236}">
                <a16:creationId xmlns:a16="http://schemas.microsoft.com/office/drawing/2014/main" id="{B15A60BC-69CB-CF4A-AC9E-FFE5A1C23CC1}"/>
              </a:ext>
            </a:extLst>
          </p:cNvPr>
          <p:cNvGrpSpPr/>
          <p:nvPr/>
        </p:nvGrpSpPr>
        <p:grpSpPr>
          <a:xfrm>
            <a:off x="3815660" y="3625478"/>
            <a:ext cx="455467" cy="464244"/>
            <a:chOff x="7158422" y="1607015"/>
            <a:chExt cx="2726357" cy="2778897"/>
          </a:xfrm>
        </p:grpSpPr>
        <p:sp>
          <p:nvSpPr>
            <p:cNvPr id="277" name="Freeform 242">
              <a:extLst>
                <a:ext uri="{FF2B5EF4-FFF2-40B4-BE49-F238E27FC236}">
                  <a16:creationId xmlns:a16="http://schemas.microsoft.com/office/drawing/2014/main" id="{81A114B2-72C9-E447-B2D4-75D8E8A6A0C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8" name="Diamond 277">
              <a:extLst>
                <a:ext uri="{FF2B5EF4-FFF2-40B4-BE49-F238E27FC236}">
                  <a16:creationId xmlns:a16="http://schemas.microsoft.com/office/drawing/2014/main" id="{35A53FA5-678F-D84C-90C7-AF8802AD1C9D}"/>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9" name="Freeform 243">
              <a:extLst>
                <a:ext uri="{FF2B5EF4-FFF2-40B4-BE49-F238E27FC236}">
                  <a16:creationId xmlns:a16="http://schemas.microsoft.com/office/drawing/2014/main" id="{CDFC01E2-0F8B-5E4D-887B-2E8D1A4CC993}"/>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80" name="Diamond 279">
              <a:extLst>
                <a:ext uri="{FF2B5EF4-FFF2-40B4-BE49-F238E27FC236}">
                  <a16:creationId xmlns:a16="http://schemas.microsoft.com/office/drawing/2014/main" id="{FE899611-C96F-3947-B05F-2787321F4A59}"/>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3" name="Group 292">
            <a:extLst>
              <a:ext uri="{FF2B5EF4-FFF2-40B4-BE49-F238E27FC236}">
                <a16:creationId xmlns:a16="http://schemas.microsoft.com/office/drawing/2014/main" id="{5584C973-F4A3-F543-869F-BB401325B06E}"/>
              </a:ext>
            </a:extLst>
          </p:cNvPr>
          <p:cNvGrpSpPr/>
          <p:nvPr/>
        </p:nvGrpSpPr>
        <p:grpSpPr>
          <a:xfrm>
            <a:off x="5173483" y="4956943"/>
            <a:ext cx="479602" cy="419822"/>
            <a:chOff x="6560437" y="5493393"/>
            <a:chExt cx="479602" cy="419822"/>
          </a:xfrm>
        </p:grpSpPr>
        <p:sp>
          <p:nvSpPr>
            <p:cNvPr id="294" name="Freeform 21">
              <a:extLst>
                <a:ext uri="{FF2B5EF4-FFF2-40B4-BE49-F238E27FC236}">
                  <a16:creationId xmlns:a16="http://schemas.microsoft.com/office/drawing/2014/main" id="{F1F68C90-EA4D-D348-808D-3C0F48E79298}"/>
                </a:ext>
              </a:extLst>
            </p:cNvPr>
            <p:cNvSpPr>
              <a:spLocks/>
            </p:cNvSpPr>
            <p:nvPr/>
          </p:nvSpPr>
          <p:spPr bwMode="auto">
            <a:xfrm>
              <a:off x="65604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95" name="Freeform 22">
              <a:extLst>
                <a:ext uri="{FF2B5EF4-FFF2-40B4-BE49-F238E27FC236}">
                  <a16:creationId xmlns:a16="http://schemas.microsoft.com/office/drawing/2014/main" id="{9AA1E841-2CA4-A843-9F74-24AB61250025}"/>
                </a:ext>
              </a:extLst>
            </p:cNvPr>
            <p:cNvSpPr>
              <a:spLocks/>
            </p:cNvSpPr>
            <p:nvPr/>
          </p:nvSpPr>
          <p:spPr bwMode="auto">
            <a:xfrm>
              <a:off x="67411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96" name="Freeform 23">
              <a:extLst>
                <a:ext uri="{FF2B5EF4-FFF2-40B4-BE49-F238E27FC236}">
                  <a16:creationId xmlns:a16="http://schemas.microsoft.com/office/drawing/2014/main" id="{790D201B-EBE9-AF4C-B9C3-60FF93376BFF}"/>
                </a:ext>
              </a:extLst>
            </p:cNvPr>
            <p:cNvSpPr>
              <a:spLocks/>
            </p:cNvSpPr>
            <p:nvPr/>
          </p:nvSpPr>
          <p:spPr bwMode="auto">
            <a:xfrm>
              <a:off x="6919120"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97" name="Freeform 24">
              <a:extLst>
                <a:ext uri="{FF2B5EF4-FFF2-40B4-BE49-F238E27FC236}">
                  <a16:creationId xmlns:a16="http://schemas.microsoft.com/office/drawing/2014/main" id="{2B01618D-F6EC-FB42-9C63-11D3EF5D3F80}"/>
                </a:ext>
              </a:extLst>
            </p:cNvPr>
            <p:cNvSpPr>
              <a:spLocks/>
            </p:cNvSpPr>
            <p:nvPr/>
          </p:nvSpPr>
          <p:spPr bwMode="auto">
            <a:xfrm>
              <a:off x="6618859" y="5493393"/>
              <a:ext cx="63856"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98" name="Freeform 25">
              <a:extLst>
                <a:ext uri="{FF2B5EF4-FFF2-40B4-BE49-F238E27FC236}">
                  <a16:creationId xmlns:a16="http://schemas.microsoft.com/office/drawing/2014/main" id="{E5EF9A49-FF19-8C4E-A892-11081B640AD5}"/>
                </a:ext>
              </a:extLst>
            </p:cNvPr>
            <p:cNvSpPr>
              <a:spLocks/>
            </p:cNvSpPr>
            <p:nvPr/>
          </p:nvSpPr>
          <p:spPr bwMode="auto">
            <a:xfrm>
              <a:off x="6799559" y="5493393"/>
              <a:ext cx="59780" cy="97823"/>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99" name="Freeform 26">
              <a:extLst>
                <a:ext uri="{FF2B5EF4-FFF2-40B4-BE49-F238E27FC236}">
                  <a16:creationId xmlns:a16="http://schemas.microsoft.com/office/drawing/2014/main" id="{16816455-4203-A24B-841D-A0042DF996B6}"/>
                </a:ext>
              </a:extLst>
            </p:cNvPr>
            <p:cNvSpPr>
              <a:spLocks/>
            </p:cNvSpPr>
            <p:nvPr/>
          </p:nvSpPr>
          <p:spPr bwMode="auto">
            <a:xfrm>
              <a:off x="6977541" y="5493393"/>
              <a:ext cx="62498"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0" name="Freeform 27">
              <a:extLst>
                <a:ext uri="{FF2B5EF4-FFF2-40B4-BE49-F238E27FC236}">
                  <a16:creationId xmlns:a16="http://schemas.microsoft.com/office/drawing/2014/main" id="{0DA46900-4827-8142-ADD4-89D117A3B45E}"/>
                </a:ext>
              </a:extLst>
            </p:cNvPr>
            <p:cNvSpPr>
              <a:spLocks/>
            </p:cNvSpPr>
            <p:nvPr/>
          </p:nvSpPr>
          <p:spPr bwMode="auto">
            <a:xfrm>
              <a:off x="65604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1" name="Freeform 28">
              <a:extLst>
                <a:ext uri="{FF2B5EF4-FFF2-40B4-BE49-F238E27FC236}">
                  <a16:creationId xmlns:a16="http://schemas.microsoft.com/office/drawing/2014/main" id="{DEA0B3DB-6892-8D4F-974B-DA4175C3E12C}"/>
                </a:ext>
              </a:extLst>
            </p:cNvPr>
            <p:cNvSpPr>
              <a:spLocks/>
            </p:cNvSpPr>
            <p:nvPr/>
          </p:nvSpPr>
          <p:spPr bwMode="auto">
            <a:xfrm>
              <a:off x="67411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2" name="Freeform 29">
              <a:extLst>
                <a:ext uri="{FF2B5EF4-FFF2-40B4-BE49-F238E27FC236}">
                  <a16:creationId xmlns:a16="http://schemas.microsoft.com/office/drawing/2014/main" id="{7E38646B-A6C1-E74B-8099-CBBBA4E5EEF8}"/>
                </a:ext>
              </a:extLst>
            </p:cNvPr>
            <p:cNvSpPr>
              <a:spLocks/>
            </p:cNvSpPr>
            <p:nvPr/>
          </p:nvSpPr>
          <p:spPr bwMode="auto">
            <a:xfrm>
              <a:off x="6919120"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3" name="Freeform 30">
              <a:extLst>
                <a:ext uri="{FF2B5EF4-FFF2-40B4-BE49-F238E27FC236}">
                  <a16:creationId xmlns:a16="http://schemas.microsoft.com/office/drawing/2014/main" id="{68C5CAD2-A463-CB4C-B4C9-E2E848ECA659}"/>
                </a:ext>
              </a:extLst>
            </p:cNvPr>
            <p:cNvSpPr>
              <a:spLocks/>
            </p:cNvSpPr>
            <p:nvPr/>
          </p:nvSpPr>
          <p:spPr bwMode="auto">
            <a:xfrm>
              <a:off x="6618859" y="5815392"/>
              <a:ext cx="63856"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4" name="Freeform 31">
              <a:extLst>
                <a:ext uri="{FF2B5EF4-FFF2-40B4-BE49-F238E27FC236}">
                  <a16:creationId xmlns:a16="http://schemas.microsoft.com/office/drawing/2014/main" id="{4C74153E-E4B2-134C-8B06-AFC5DE01DB12}"/>
                </a:ext>
              </a:extLst>
            </p:cNvPr>
            <p:cNvSpPr>
              <a:spLocks/>
            </p:cNvSpPr>
            <p:nvPr/>
          </p:nvSpPr>
          <p:spPr bwMode="auto">
            <a:xfrm>
              <a:off x="6799559" y="5815392"/>
              <a:ext cx="59780" cy="97823"/>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5" name="Freeform 32">
              <a:extLst>
                <a:ext uri="{FF2B5EF4-FFF2-40B4-BE49-F238E27FC236}">
                  <a16:creationId xmlns:a16="http://schemas.microsoft.com/office/drawing/2014/main" id="{BA00EA3B-B118-ED4C-832A-1A14A9D7460D}"/>
                </a:ext>
              </a:extLst>
            </p:cNvPr>
            <p:cNvSpPr>
              <a:spLocks/>
            </p:cNvSpPr>
            <p:nvPr/>
          </p:nvSpPr>
          <p:spPr bwMode="auto">
            <a:xfrm>
              <a:off x="6977541" y="5815392"/>
              <a:ext cx="62498"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6" name="Freeform 33">
              <a:extLst>
                <a:ext uri="{FF2B5EF4-FFF2-40B4-BE49-F238E27FC236}">
                  <a16:creationId xmlns:a16="http://schemas.microsoft.com/office/drawing/2014/main" id="{5AE65008-A660-894B-A5AF-D90BAE5EA534}"/>
                </a:ext>
              </a:extLst>
            </p:cNvPr>
            <p:cNvSpPr>
              <a:spLocks/>
            </p:cNvSpPr>
            <p:nvPr/>
          </p:nvSpPr>
          <p:spPr bwMode="auto">
            <a:xfrm>
              <a:off x="6682715"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7" name="Freeform 34">
              <a:extLst>
                <a:ext uri="{FF2B5EF4-FFF2-40B4-BE49-F238E27FC236}">
                  <a16:creationId xmlns:a16="http://schemas.microsoft.com/office/drawing/2014/main" id="{F162EED7-8E55-6A4E-9DEB-7293F2CE7F5F}"/>
                </a:ext>
              </a:extLst>
            </p:cNvPr>
            <p:cNvSpPr>
              <a:spLocks/>
            </p:cNvSpPr>
            <p:nvPr/>
          </p:nvSpPr>
          <p:spPr bwMode="auto">
            <a:xfrm>
              <a:off x="68593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8" name="Freeform 35">
              <a:extLst>
                <a:ext uri="{FF2B5EF4-FFF2-40B4-BE49-F238E27FC236}">
                  <a16:creationId xmlns:a16="http://schemas.microsoft.com/office/drawing/2014/main" id="{8176324D-71DD-1C44-81CD-04E1298A68FA}"/>
                </a:ext>
              </a:extLst>
            </p:cNvPr>
            <p:cNvSpPr>
              <a:spLocks/>
            </p:cNvSpPr>
            <p:nvPr/>
          </p:nvSpPr>
          <p:spPr bwMode="auto">
            <a:xfrm>
              <a:off x="6560437" y="5659148"/>
              <a:ext cx="62498" cy="9646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9" name="Freeform 36">
              <a:extLst>
                <a:ext uri="{FF2B5EF4-FFF2-40B4-BE49-F238E27FC236}">
                  <a16:creationId xmlns:a16="http://schemas.microsoft.com/office/drawing/2014/main" id="{B0366AFD-F17B-5241-808F-C556DC1B47AE}"/>
                </a:ext>
              </a:extLst>
            </p:cNvPr>
            <p:cNvSpPr>
              <a:spLocks/>
            </p:cNvSpPr>
            <p:nvPr/>
          </p:nvSpPr>
          <p:spPr bwMode="auto">
            <a:xfrm>
              <a:off x="6741137"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0" name="Freeform 37">
              <a:extLst>
                <a:ext uri="{FF2B5EF4-FFF2-40B4-BE49-F238E27FC236}">
                  <a16:creationId xmlns:a16="http://schemas.microsoft.com/office/drawing/2014/main" id="{47C6D238-8BFE-D149-B387-DC476DFDC804}"/>
                </a:ext>
              </a:extLst>
            </p:cNvPr>
            <p:cNvSpPr>
              <a:spLocks/>
            </p:cNvSpPr>
            <p:nvPr/>
          </p:nvSpPr>
          <p:spPr bwMode="auto">
            <a:xfrm>
              <a:off x="6919120"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1" name="Freeform 38">
              <a:extLst>
                <a:ext uri="{FF2B5EF4-FFF2-40B4-BE49-F238E27FC236}">
                  <a16:creationId xmlns:a16="http://schemas.microsoft.com/office/drawing/2014/main" id="{03CE9F2A-3F85-E144-8A32-ECC3B16ECA8C}"/>
                </a:ext>
              </a:extLst>
            </p:cNvPr>
            <p:cNvSpPr>
              <a:spLocks/>
            </p:cNvSpPr>
            <p:nvPr/>
          </p:nvSpPr>
          <p:spPr bwMode="auto">
            <a:xfrm>
              <a:off x="70400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14" name="Rectangle 313">
            <a:extLst>
              <a:ext uri="{FF2B5EF4-FFF2-40B4-BE49-F238E27FC236}">
                <a16:creationId xmlns:a16="http://schemas.microsoft.com/office/drawing/2014/main" id="{5B608759-1E3A-AC49-B5A8-DE4EB4A66665}"/>
              </a:ext>
            </a:extLst>
          </p:cNvPr>
          <p:cNvSpPr/>
          <p:nvPr/>
        </p:nvSpPr>
        <p:spPr bwMode="auto">
          <a:xfrm>
            <a:off x="3448255" y="1921900"/>
            <a:ext cx="2344798" cy="1004434"/>
          </a:xfrm>
          <a:prstGeom prst="rect">
            <a:avLst/>
          </a:prstGeom>
          <a:noFill/>
          <a:ln w="381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127" name="TextBox 126">
            <a:extLst>
              <a:ext uri="{FF2B5EF4-FFF2-40B4-BE49-F238E27FC236}">
                <a16:creationId xmlns:a16="http://schemas.microsoft.com/office/drawing/2014/main" id="{37F11732-0A8D-774F-A277-0B96D5F6291F}"/>
              </a:ext>
            </a:extLst>
          </p:cNvPr>
          <p:cNvSpPr txBox="1"/>
          <p:nvPr/>
        </p:nvSpPr>
        <p:spPr>
          <a:xfrm>
            <a:off x="5306570" y="2666863"/>
            <a:ext cx="957734" cy="3323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Transform and enrich</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4F45789C-A31E-3B47-B39B-B5B2C754BBB4}"/>
              </a:ext>
            </a:extLst>
          </p:cNvPr>
          <p:cNvSpPr txBox="1"/>
          <p:nvPr/>
        </p:nvSpPr>
        <p:spPr>
          <a:xfrm>
            <a:off x="4110066" y="2749963"/>
            <a:ext cx="957734" cy="1661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Prepare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TextBox 128">
            <a:extLst>
              <a:ext uri="{FF2B5EF4-FFF2-40B4-BE49-F238E27FC236}">
                <a16:creationId xmlns:a16="http://schemas.microsoft.com/office/drawing/2014/main" id="{38C0A275-F9E6-C74E-B102-19857E01CE64}"/>
              </a:ext>
            </a:extLst>
          </p:cNvPr>
          <p:cNvSpPr txBox="1"/>
          <p:nvPr/>
        </p:nvSpPr>
        <p:spPr>
          <a:xfrm>
            <a:off x="2862086" y="2749963"/>
            <a:ext cx="957734" cy="1661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Ingest</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15" name="Straight Arrow Connector 114">
            <a:extLst>
              <a:ext uri="{FF2B5EF4-FFF2-40B4-BE49-F238E27FC236}">
                <a16:creationId xmlns:a16="http://schemas.microsoft.com/office/drawing/2014/main" id="{091574DF-B724-104B-9610-3A4CA226AEB5}"/>
              </a:ext>
            </a:extLst>
          </p:cNvPr>
          <p:cNvCxnSpPr>
            <a:cxnSpLocks/>
          </p:cNvCxnSpPr>
          <p:nvPr/>
        </p:nvCxnSpPr>
        <p:spPr>
          <a:xfrm>
            <a:off x="2205175" y="5152972"/>
            <a:ext cx="1117378"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DD504C85-2BBF-2247-8515-06B6B0FDF85C}"/>
              </a:ext>
            </a:extLst>
          </p:cNvPr>
          <p:cNvCxnSpPr>
            <a:cxnSpLocks/>
          </p:cNvCxnSpPr>
          <p:nvPr/>
        </p:nvCxnSpPr>
        <p:spPr>
          <a:xfrm>
            <a:off x="2202866" y="2318148"/>
            <a:ext cx="1117378"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55512D47-1F03-EC44-AA96-8944E479D963}"/>
              </a:ext>
            </a:extLst>
          </p:cNvPr>
          <p:cNvSpPr/>
          <p:nvPr/>
        </p:nvSpPr>
        <p:spPr bwMode="auto">
          <a:xfrm>
            <a:off x="3354675" y="1893360"/>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dirty="0">
              <a:ln>
                <a:noFill/>
              </a:ln>
              <a:solidFill>
                <a:srgbClr val="0078D7"/>
              </a:solidFill>
              <a:effectLst/>
              <a:uLnTx/>
              <a:uFillTx/>
              <a:latin typeface="Segoe UI Semibold"/>
              <a:ea typeface="+mn-ea"/>
              <a:cs typeface="+mn-cs"/>
            </a:endParaRPr>
          </a:p>
        </p:txBody>
      </p:sp>
      <p:grpSp>
        <p:nvGrpSpPr>
          <p:cNvPr id="3" name="Group 2">
            <a:extLst>
              <a:ext uri="{FF2B5EF4-FFF2-40B4-BE49-F238E27FC236}">
                <a16:creationId xmlns:a16="http://schemas.microsoft.com/office/drawing/2014/main" id="{A84B0F64-FD15-9C42-847D-D7212B1EF813}"/>
              </a:ext>
            </a:extLst>
          </p:cNvPr>
          <p:cNvGrpSpPr/>
          <p:nvPr/>
        </p:nvGrpSpPr>
        <p:grpSpPr>
          <a:xfrm>
            <a:off x="3852141" y="2157204"/>
            <a:ext cx="1607418" cy="471336"/>
            <a:chOff x="3852141" y="2157204"/>
            <a:chExt cx="1607418" cy="471336"/>
          </a:xfrm>
        </p:grpSpPr>
        <p:sp>
          <p:nvSpPr>
            <p:cNvPr id="131" name="TextBox 130">
              <a:extLst>
                <a:ext uri="{FF2B5EF4-FFF2-40B4-BE49-F238E27FC236}">
                  <a16:creationId xmlns:a16="http://schemas.microsoft.com/office/drawing/2014/main" id="{919D1462-F921-534A-BE25-B7E4301BF889}"/>
                </a:ext>
              </a:extLst>
            </p:cNvPr>
            <p:cNvSpPr txBox="1"/>
            <p:nvPr/>
          </p:nvSpPr>
          <p:spPr>
            <a:xfrm>
              <a:off x="4581377" y="2251825"/>
              <a:ext cx="878182"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Data Factory</a:t>
              </a:r>
            </a:p>
          </p:txBody>
        </p:sp>
        <p:sp>
          <p:nvSpPr>
            <p:cNvPr id="132" name="Freeform 131">
              <a:extLst>
                <a:ext uri="{FF2B5EF4-FFF2-40B4-BE49-F238E27FC236}">
                  <a16:creationId xmlns:a16="http://schemas.microsoft.com/office/drawing/2014/main" id="{28D4E7CC-5A9F-334E-BDB9-53BA21930A74}"/>
                </a:ext>
              </a:extLst>
            </p:cNvPr>
            <p:cNvSpPr/>
            <p:nvPr/>
          </p:nvSpPr>
          <p:spPr bwMode="auto">
            <a:xfrm>
              <a:off x="3852141" y="2157204"/>
              <a:ext cx="472876" cy="47133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grpSp>
      <p:sp>
        <p:nvSpPr>
          <p:cNvPr id="118" name="Rectangle 117">
            <a:extLst>
              <a:ext uri="{FF2B5EF4-FFF2-40B4-BE49-F238E27FC236}">
                <a16:creationId xmlns:a16="http://schemas.microsoft.com/office/drawing/2014/main" id="{0D00103C-83E6-C94D-B8FD-23C4667E66FE}"/>
              </a:ext>
            </a:extLst>
          </p:cNvPr>
          <p:cNvSpPr/>
          <p:nvPr/>
        </p:nvSpPr>
        <p:spPr bwMode="auto">
          <a:xfrm>
            <a:off x="3352713" y="1896519"/>
            <a:ext cx="2476829" cy="1060992"/>
          </a:xfrm>
          <a:prstGeom prst="rect">
            <a:avLst/>
          </a:prstGeom>
          <a:noFill/>
          <a:ln w="381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dirty="0">
              <a:ln>
                <a:noFill/>
              </a:ln>
              <a:solidFill>
                <a:srgbClr val="0078D7"/>
              </a:solidFill>
              <a:effectLst/>
              <a:uLnTx/>
              <a:uFillTx/>
              <a:latin typeface="Segoe UI Semibold"/>
              <a:ea typeface="+mn-ea"/>
              <a:cs typeface="+mn-cs"/>
            </a:endParaRPr>
          </a:p>
        </p:txBody>
      </p:sp>
      <p:pic>
        <p:nvPicPr>
          <p:cNvPr id="120" name="Graphic 119">
            <a:extLst>
              <a:ext uri="{FF2B5EF4-FFF2-40B4-BE49-F238E27FC236}">
                <a16:creationId xmlns:a16="http://schemas.microsoft.com/office/drawing/2014/main" id="{5E88C056-902F-D448-AFE6-62A9EBD41A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33242" y="2760722"/>
            <a:ext cx="606276" cy="697036"/>
          </a:xfrm>
          <a:prstGeom prst="rect">
            <a:avLst/>
          </a:prstGeom>
        </p:spPr>
      </p:pic>
    </p:spTree>
    <p:extLst>
      <p:ext uri="{BB962C8B-B14F-4D97-AF65-F5344CB8AC3E}">
        <p14:creationId xmlns:p14="http://schemas.microsoft.com/office/powerpoint/2010/main" val="402546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up)">
                                      <p:cBhvr>
                                        <p:cTn id="7" dur="500"/>
                                        <p:tgtEl>
                                          <p:spTgt spid="118"/>
                                        </p:tgtEl>
                                      </p:cBhvr>
                                    </p:animEffect>
                                  </p:childTnLst>
                                  <p:subTnLst>
                                    <p:set>
                                      <p:cBhvr override="childStyle">
                                        <p:cTn dur="1" fill="hold" display="0" masterRel="nextClick" afterEffect="1"/>
                                        <p:tgtEl>
                                          <p:spTgt spid="1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117"/>
                                        </p:tgtEl>
                                        <p:attrNameLst>
                                          <p:attrName>style.visibility</p:attrName>
                                        </p:attrNameLst>
                                      </p:cBhvr>
                                      <p:to>
                                        <p:strVal val="hidden"/>
                                      </p:to>
                                    </p:set>
                                  </p:childTnLst>
                                </p:cTn>
                              </p:par>
                              <p:par>
                                <p:cTn id="12" presetID="6" presetClass="emph" presetSubtype="0" fill="hold" grpId="0" nodeType="withEffect">
                                  <p:stCondLst>
                                    <p:cond delay="0"/>
                                  </p:stCondLst>
                                  <p:childTnLst>
                                    <p:animScale>
                                      <p:cBhvr>
                                        <p:cTn id="13" dur="1000" fill="hold"/>
                                        <p:tgtEl>
                                          <p:spTgt spid="213"/>
                                        </p:tgtEl>
                                      </p:cBhvr>
                                      <p:by x="150000" y="150000"/>
                                    </p:animScale>
                                  </p:childTnLst>
                                </p:cTn>
                              </p:par>
                              <p:par>
                                <p:cTn id="14" presetID="6" presetClass="emph" presetSubtype="0" fill="hold" grpId="0" nodeType="withEffect">
                                  <p:stCondLst>
                                    <p:cond delay="0"/>
                                  </p:stCondLst>
                                  <p:childTnLst>
                                    <p:animScale>
                                      <p:cBhvr>
                                        <p:cTn id="15" dur="1000" fill="hold"/>
                                        <p:tgtEl>
                                          <p:spTgt spid="314"/>
                                        </p:tgtEl>
                                      </p:cBhvr>
                                      <p:by x="150000" y="150000"/>
                                    </p:animScale>
                                  </p:childTnLst>
                                </p:cTn>
                              </p:par>
                              <p:par>
                                <p:cTn id="16" presetID="64" presetClass="path" presetSubtype="0" accel="50000" decel="50000" fill="hold" nodeType="withEffect">
                                  <p:stCondLst>
                                    <p:cond delay="0"/>
                                  </p:stCondLst>
                                  <p:childTnLst>
                                    <p:animMotion origin="layout" path="M -1.04167E-6 -2.59259E-6 L -1.04167E-6 -0.03912 " pathEditMode="relative" rAng="0" ptsTypes="AA">
                                      <p:cBhvr>
                                        <p:cTn id="17" dur="2000" fill="hold"/>
                                        <p:tgtEl>
                                          <p:spTgt spid="3"/>
                                        </p:tgtEl>
                                        <p:attrNameLst>
                                          <p:attrName>ppt_x</p:attrName>
                                          <p:attrName>ppt_y</p:attrName>
                                        </p:attrNameLst>
                                      </p:cBhvr>
                                      <p:rCtr x="0" y="-1968"/>
                                    </p:animMotion>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27"/>
                                        </p:tgtEl>
                                        <p:attrNameLst>
                                          <p:attrName>style.visibility</p:attrName>
                                        </p:attrNameLst>
                                      </p:cBhvr>
                                      <p:to>
                                        <p:strVal val="visible"/>
                                      </p:to>
                                    </p:set>
                                    <p:animEffect transition="in" filter="fade">
                                      <p:cBhvr>
                                        <p:cTn id="21" dur="500"/>
                                        <p:tgtEl>
                                          <p:spTgt spid="1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500"/>
                                        <p:tgtEl>
                                          <p:spTgt spid="1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fade">
                                      <p:cBhvr>
                                        <p:cTn id="2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p:bldP spid="314" grpId="0" animBg="1"/>
      <p:bldP spid="127" grpId="0"/>
      <p:bldP spid="128" grpId="0"/>
      <p:bldP spid="129" grpId="0"/>
      <p:bldP spid="117" grpId="0" animBg="1"/>
      <p:bldP spid="1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6253A553-260D-E846-9F63-E75C43EF62F7}"/>
              </a:ext>
            </a:extLst>
          </p:cNvPr>
          <p:cNvSpPr/>
          <p:nvPr/>
        </p:nvSpPr>
        <p:spPr bwMode="auto">
          <a:xfrm>
            <a:off x="426423" y="1233419"/>
            <a:ext cx="3650901" cy="4240359"/>
          </a:xfrm>
          <a:prstGeom prst="rect">
            <a:avLst/>
          </a:prstGeom>
          <a:solidFill>
            <a:schemeClr val="tx2"/>
          </a:solidFill>
          <a:ln>
            <a:no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7BBCE61A-B073-874F-BA2D-4DDB9064821A}"/>
              </a:ext>
            </a:extLst>
          </p:cNvPr>
          <p:cNvSpPr/>
          <p:nvPr/>
        </p:nvSpPr>
        <p:spPr bwMode="auto">
          <a:xfrm>
            <a:off x="10533575" y="5408023"/>
            <a:ext cx="1348736" cy="920748"/>
          </a:xfrm>
          <a:prstGeom prst="rect">
            <a:avLst/>
          </a:prstGeom>
          <a:solidFill>
            <a:schemeClr val="bg1"/>
          </a:solidFill>
          <a:ln>
            <a:solidFill>
              <a:schemeClr val="bg1">
                <a:lumMod val="95000"/>
              </a:schemeClr>
            </a:solid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68698236-5D8C-9A40-9B64-B8AE6911BD3A}"/>
              </a:ext>
            </a:extLst>
          </p:cNvPr>
          <p:cNvSpPr/>
          <p:nvPr/>
        </p:nvSpPr>
        <p:spPr bwMode="auto">
          <a:xfrm>
            <a:off x="5378068" y="4060879"/>
            <a:ext cx="1885950" cy="2264116"/>
          </a:xfrm>
          <a:prstGeom prst="rect">
            <a:avLst/>
          </a:prstGeom>
          <a:solidFill>
            <a:schemeClr val="bg1">
              <a:lumMod val="95000"/>
            </a:schemeClr>
          </a:solidFill>
          <a:ln>
            <a:no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srgbClr val="E6E6E6"/>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8" name="Rectangle 77">
            <a:extLst>
              <a:ext uri="{FF2B5EF4-FFF2-40B4-BE49-F238E27FC236}">
                <a16:creationId xmlns:a16="http://schemas.microsoft.com/office/drawing/2014/main" id="{EFEC4662-DFA0-464F-82F6-02D6762D9795}"/>
              </a:ext>
            </a:extLst>
          </p:cNvPr>
          <p:cNvSpPr/>
          <p:nvPr/>
        </p:nvSpPr>
        <p:spPr bwMode="auto">
          <a:xfrm>
            <a:off x="5378067" y="4069535"/>
            <a:ext cx="1885950" cy="1371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 Placeholder 2">
            <a:extLst>
              <a:ext uri="{FF2B5EF4-FFF2-40B4-BE49-F238E27FC236}">
                <a16:creationId xmlns:a16="http://schemas.microsoft.com/office/drawing/2014/main" id="{D0015817-89AD-E649-90B3-873DCACFFAA8}"/>
              </a:ext>
            </a:extLst>
          </p:cNvPr>
          <p:cNvSpPr txBox="1">
            <a:spLocks/>
          </p:cNvSpPr>
          <p:nvPr/>
        </p:nvSpPr>
        <p:spPr>
          <a:xfrm>
            <a:off x="614739" y="1399262"/>
            <a:ext cx="2982168"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1200"/>
              </a:spcAft>
              <a:buClr>
                <a:schemeClr val="bg1"/>
              </a:buClr>
              <a:buSzPct val="100000"/>
              <a:buFont typeface="Wingdings" panose="05000000000000000000" pitchFamily="2" charset="2"/>
              <a:buNone/>
              <a:tabLst/>
              <a:defRPr/>
            </a:pPr>
            <a:r>
              <a:rPr kumimoji="0" lang="en-US" sz="1800" b="0" i="0" u="none" strike="noStrike" kern="1200" cap="none" spc="0" normalizeH="0" baseline="0" noProof="0" dirty="0">
                <a:ln>
                  <a:noFill/>
                </a:ln>
                <a:solidFill>
                  <a:schemeClr val="bg1"/>
                </a:solidFill>
                <a:effectLst/>
                <a:uLnTx/>
                <a:uFillTx/>
                <a:ea typeface="+mn-ea"/>
                <a:cs typeface="Segoe UI" panose="020B0502040204020203" pitchFamily="34" charset="0"/>
              </a:rPr>
              <a:t>ADF’s execution engine</a:t>
            </a:r>
          </a:p>
          <a:p>
            <a:pPr marL="117475" marR="0" lvl="0" indent="-117475" algn="l" defTabSz="914016" rtl="0" eaLnBrk="1" fontAlgn="auto" latinLnBrk="0" hangingPunct="1">
              <a:lnSpc>
                <a:spcPct val="100000"/>
              </a:lnSpc>
              <a:spcBef>
                <a:spcPts val="0"/>
              </a:spcBef>
              <a:spcAft>
                <a:spcPts val="1200"/>
              </a:spcAft>
              <a:buClr>
                <a:schemeClr val="bg1"/>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Data movement</a:t>
            </a:r>
          </a:p>
          <a:p>
            <a:pPr marL="117475" marR="0" lvl="0" indent="-117475" algn="l" defTabSz="914016" rtl="0" eaLnBrk="1" fontAlgn="auto" latinLnBrk="0" hangingPunct="1">
              <a:lnSpc>
                <a:spcPct val="100000"/>
              </a:lnSpc>
              <a:spcBef>
                <a:spcPts val="0"/>
              </a:spcBef>
              <a:spcAft>
                <a:spcPts val="1200"/>
              </a:spcAft>
              <a:buClr>
                <a:schemeClr val="bg1"/>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Pipeline activity execution</a:t>
            </a:r>
          </a:p>
          <a:p>
            <a:pPr marL="117475" marR="0" lvl="0" indent="-117475" algn="l" defTabSz="914016" rtl="0" eaLnBrk="1" fontAlgn="auto" latinLnBrk="0" hangingPunct="1">
              <a:lnSpc>
                <a:spcPct val="100000"/>
              </a:lnSpc>
              <a:spcBef>
                <a:spcPts val="0"/>
              </a:spcBef>
              <a:spcAft>
                <a:spcPts val="1200"/>
              </a:spcAft>
              <a:buClr>
                <a:schemeClr val="bg1"/>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SSIS package execution</a:t>
            </a:r>
          </a:p>
          <a:p>
            <a:pPr marL="0" marR="0" lvl="0" indent="0" algn="l" defTabSz="914016" rtl="0" eaLnBrk="1" fontAlgn="auto" latinLnBrk="0" hangingPunct="1">
              <a:lnSpc>
                <a:spcPct val="100000"/>
              </a:lnSpc>
              <a:spcBef>
                <a:spcPts val="0"/>
              </a:spcBef>
              <a:spcAft>
                <a:spcPts val="1200"/>
              </a:spcAft>
              <a:buClr>
                <a:schemeClr val="bg1"/>
              </a:buClr>
              <a:buSzPct val="90000"/>
              <a:buFont typeface="Wingdings" panose="05000000000000000000" pitchFamily="2" charset="2"/>
              <a:buNone/>
              <a:tabLst/>
              <a:defRPr/>
            </a:pPr>
            <a:endParaRPr kumimoji="0" lang="en-US" sz="1400" b="0" i="0" u="none" strike="noStrike" kern="1200" cap="none" spc="0" normalizeH="0" baseline="0" noProof="0" dirty="0">
              <a:ln>
                <a:noFill/>
              </a:ln>
              <a:solidFill>
                <a:schemeClr val="bg1"/>
              </a:solidFill>
              <a:effectLst/>
              <a:uLnTx/>
              <a:uFillTx/>
              <a:ea typeface="+mn-ea"/>
              <a:cs typeface="Segoe UI" panose="020B0502040204020203" pitchFamily="34" charset="0"/>
            </a:endParaRPr>
          </a:p>
          <a:p>
            <a:pPr marL="0" marR="0" lvl="0" indent="0" algn="l" defTabSz="914016" rtl="0" eaLnBrk="1" fontAlgn="auto" latinLnBrk="0" hangingPunct="1">
              <a:lnSpc>
                <a:spcPct val="100000"/>
              </a:lnSpc>
              <a:spcBef>
                <a:spcPts val="0"/>
              </a:spcBef>
              <a:spcAft>
                <a:spcPts val="1200"/>
              </a:spcAft>
              <a:buClr>
                <a:schemeClr val="bg1"/>
              </a:buClr>
              <a:buSzPct val="90000"/>
              <a:buFont typeface="Wingdings" panose="05000000000000000000" pitchFamily="2" charset="2"/>
              <a:buNone/>
              <a:tabLst/>
              <a:defRPr/>
            </a:pPr>
            <a:endParaRPr kumimoji="0" lang="en-US" sz="1400" b="0" i="0" u="none" strike="noStrike" kern="1200" cap="none" spc="0" normalizeH="0" baseline="0" noProof="0" dirty="0">
              <a:ln>
                <a:noFill/>
              </a:ln>
              <a:solidFill>
                <a:schemeClr val="bg1"/>
              </a:solidFill>
              <a:effectLst/>
              <a:uLnTx/>
              <a:uFillTx/>
              <a:ea typeface="+mn-ea"/>
              <a:cs typeface="Segoe UI" panose="020B0502040204020203" pitchFamily="34" charset="0"/>
            </a:endParaRPr>
          </a:p>
        </p:txBody>
      </p:sp>
      <p:sp>
        <p:nvSpPr>
          <p:cNvPr id="55" name="Rectangle 54">
            <a:extLst>
              <a:ext uri="{FF2B5EF4-FFF2-40B4-BE49-F238E27FC236}">
                <a16:creationId xmlns:a16="http://schemas.microsoft.com/office/drawing/2014/main" id="{9EF2D97E-AF9E-6A4E-BE6E-C36602101CFA}"/>
              </a:ext>
            </a:extLst>
          </p:cNvPr>
          <p:cNvSpPr/>
          <p:nvPr/>
        </p:nvSpPr>
        <p:spPr bwMode="auto">
          <a:xfrm>
            <a:off x="5378068" y="1763030"/>
            <a:ext cx="4424363" cy="1123936"/>
          </a:xfrm>
          <a:prstGeom prst="rect">
            <a:avLst/>
          </a:prstGeom>
          <a:solidFill>
            <a:schemeClr val="bg1">
              <a:lumMod val="95000"/>
            </a:schemeClr>
          </a:solidFill>
          <a:ln>
            <a:no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cxnSp>
        <p:nvCxnSpPr>
          <p:cNvPr id="58" name="Straight Arrow Connector 57">
            <a:extLst>
              <a:ext uri="{FF2B5EF4-FFF2-40B4-BE49-F238E27FC236}">
                <a16:creationId xmlns:a16="http://schemas.microsoft.com/office/drawing/2014/main" id="{434BF4C2-85B2-7D46-A06B-BCEB395B8549}"/>
              </a:ext>
            </a:extLst>
          </p:cNvPr>
          <p:cNvCxnSpPr>
            <a:cxnSpLocks/>
          </p:cNvCxnSpPr>
          <p:nvPr/>
        </p:nvCxnSpPr>
        <p:spPr>
          <a:xfrm>
            <a:off x="7590249" y="1391367"/>
            <a:ext cx="0" cy="302693"/>
          </a:xfrm>
          <a:prstGeom prst="straightConnector1">
            <a:avLst/>
          </a:prstGeom>
          <a:ln w="158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C654CB94-C225-134C-AAEA-E0A12508229E}"/>
              </a:ext>
            </a:extLst>
          </p:cNvPr>
          <p:cNvSpPr/>
          <p:nvPr/>
        </p:nvSpPr>
        <p:spPr bwMode="auto">
          <a:xfrm>
            <a:off x="5378068" y="1181382"/>
            <a:ext cx="4424363" cy="334188"/>
          </a:xfrm>
          <a:prstGeom prst="rect">
            <a:avLst/>
          </a:prstGeom>
          <a:solidFill>
            <a:schemeClr val="bg1">
              <a:lumMod val="95000"/>
            </a:schemeClr>
          </a:solidFill>
          <a:ln>
            <a:no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E6E6E6"/>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60" name="Graphic 59">
            <a:extLst>
              <a:ext uri="{FF2B5EF4-FFF2-40B4-BE49-F238E27FC236}">
                <a16:creationId xmlns:a16="http://schemas.microsoft.com/office/drawing/2014/main" id="{7C44CFBF-777E-4E47-A701-02153AC8A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1490" y="4906325"/>
            <a:ext cx="1894613" cy="1894613"/>
          </a:xfrm>
          <a:prstGeom prst="rect">
            <a:avLst/>
          </a:prstGeom>
          <a:effectLst/>
        </p:spPr>
      </p:pic>
      <p:sp>
        <p:nvSpPr>
          <p:cNvPr id="61" name="Rectangle 60">
            <a:extLst>
              <a:ext uri="{FF2B5EF4-FFF2-40B4-BE49-F238E27FC236}">
                <a16:creationId xmlns:a16="http://schemas.microsoft.com/office/drawing/2014/main" id="{5E985ABA-D0DB-3947-8573-64BBF599CBB8}"/>
              </a:ext>
            </a:extLst>
          </p:cNvPr>
          <p:cNvSpPr/>
          <p:nvPr/>
        </p:nvSpPr>
        <p:spPr bwMode="auto">
          <a:xfrm>
            <a:off x="8069020" y="4417776"/>
            <a:ext cx="1580872" cy="5454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Integration runtime</a:t>
            </a:r>
          </a:p>
        </p:txBody>
      </p:sp>
      <p:sp>
        <p:nvSpPr>
          <p:cNvPr id="65" name="Rectangle 64">
            <a:extLst>
              <a:ext uri="{FF2B5EF4-FFF2-40B4-BE49-F238E27FC236}">
                <a16:creationId xmlns:a16="http://schemas.microsoft.com/office/drawing/2014/main" id="{62D4A132-BFE7-B944-B55E-0F9AA4CDFA47}"/>
              </a:ext>
            </a:extLst>
          </p:cNvPr>
          <p:cNvSpPr/>
          <p:nvPr/>
        </p:nvSpPr>
        <p:spPr bwMode="auto">
          <a:xfrm>
            <a:off x="5530608" y="4417776"/>
            <a:ext cx="1580872" cy="5454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Self-hosted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5" name="Graphic 4">
            <a:extLst>
              <a:ext uri="{FF2B5EF4-FFF2-40B4-BE49-F238E27FC236}">
                <a16:creationId xmlns:a16="http://schemas.microsoft.com/office/drawing/2014/main" id="{6FCAF13C-6077-7C43-98B4-546068CE07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2538" y="1240863"/>
            <a:ext cx="202325" cy="202325"/>
          </a:xfrm>
          <a:prstGeom prst="rect">
            <a:avLst/>
          </a:prstGeom>
        </p:spPr>
      </p:pic>
      <p:sp>
        <p:nvSpPr>
          <p:cNvPr id="70" name="TextBox 69">
            <a:extLst>
              <a:ext uri="{FF2B5EF4-FFF2-40B4-BE49-F238E27FC236}">
                <a16:creationId xmlns:a16="http://schemas.microsoft.com/office/drawing/2014/main" id="{38F2D9E5-8E4E-1943-9329-4FB9CA7C3850}"/>
              </a:ext>
            </a:extLst>
          </p:cNvPr>
          <p:cNvSpPr txBox="1"/>
          <p:nvPr/>
        </p:nvSpPr>
        <p:spPr>
          <a:xfrm>
            <a:off x="6119002" y="5875482"/>
            <a:ext cx="103167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On-prem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Apps &amp; data</a:t>
            </a:r>
          </a:p>
        </p:txBody>
      </p:sp>
      <p:pic>
        <p:nvPicPr>
          <p:cNvPr id="77" name="Graphic 76" descr="Bonfire">
            <a:extLst>
              <a:ext uri="{FF2B5EF4-FFF2-40B4-BE49-F238E27FC236}">
                <a16:creationId xmlns:a16="http://schemas.microsoft.com/office/drawing/2014/main" id="{A3B13C56-085B-BB45-A14E-16A0571A56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79195" y="3601496"/>
            <a:ext cx="413019" cy="413019"/>
          </a:xfrm>
          <a:prstGeom prst="rect">
            <a:avLst/>
          </a:prstGeom>
        </p:spPr>
      </p:pic>
      <p:sp>
        <p:nvSpPr>
          <p:cNvPr id="79" name="TextBox 78">
            <a:extLst>
              <a:ext uri="{FF2B5EF4-FFF2-40B4-BE49-F238E27FC236}">
                <a16:creationId xmlns:a16="http://schemas.microsoft.com/office/drawing/2014/main" id="{ACBCCB6D-D7D1-7748-98A0-339935F5CC4B}"/>
              </a:ext>
            </a:extLst>
          </p:cNvPr>
          <p:cNvSpPr txBox="1"/>
          <p:nvPr/>
        </p:nvSpPr>
        <p:spPr>
          <a:xfrm>
            <a:off x="8381324" y="5824475"/>
            <a:ext cx="103167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Cloud services </a:t>
            </a:r>
            <a:br>
              <a:rPr kumimoji="0" lang="en-US" sz="1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br>
            <a:r>
              <a:rPr kumimoji="0" lang="en-US" sz="1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Apps &amp; Data</a:t>
            </a:r>
          </a:p>
        </p:txBody>
      </p:sp>
      <p:cxnSp>
        <p:nvCxnSpPr>
          <p:cNvPr id="80" name="Straight Connector 79">
            <a:extLst>
              <a:ext uri="{FF2B5EF4-FFF2-40B4-BE49-F238E27FC236}">
                <a16:creationId xmlns:a16="http://schemas.microsoft.com/office/drawing/2014/main" id="{96997926-005F-E843-8C5A-A703D88C19F3}"/>
              </a:ext>
            </a:extLst>
          </p:cNvPr>
          <p:cNvCxnSpPr>
            <a:cxnSpLocks/>
          </p:cNvCxnSpPr>
          <p:nvPr/>
        </p:nvCxnSpPr>
        <p:spPr>
          <a:xfrm flipV="1">
            <a:off x="5652080" y="5126031"/>
            <a:ext cx="0" cy="450962"/>
          </a:xfrm>
          <a:prstGeom prst="line">
            <a:avLst/>
          </a:prstGeom>
          <a:ln w="158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491F327-425C-C044-A5FF-C0DCB932ADCF}"/>
              </a:ext>
            </a:extLst>
          </p:cNvPr>
          <p:cNvCxnSpPr>
            <a:cxnSpLocks/>
          </p:cNvCxnSpPr>
          <p:nvPr/>
        </p:nvCxnSpPr>
        <p:spPr>
          <a:xfrm flipV="1">
            <a:off x="5883650" y="5126031"/>
            <a:ext cx="0" cy="450962"/>
          </a:xfrm>
          <a:prstGeom prst="line">
            <a:avLst/>
          </a:prstGeom>
          <a:ln w="15875">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D9FB454-149D-EE42-BBDB-FBBA27DA49F8}"/>
              </a:ext>
            </a:extLst>
          </p:cNvPr>
          <p:cNvCxnSpPr>
            <a:cxnSpLocks/>
          </p:cNvCxnSpPr>
          <p:nvPr/>
        </p:nvCxnSpPr>
        <p:spPr>
          <a:xfrm flipV="1">
            <a:off x="9180968" y="5020813"/>
            <a:ext cx="0" cy="450962"/>
          </a:xfrm>
          <a:prstGeom prst="line">
            <a:avLst/>
          </a:prstGeom>
          <a:ln w="15875">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B6BDFDF-1CA9-8845-B31C-5EB03B679C13}"/>
              </a:ext>
            </a:extLst>
          </p:cNvPr>
          <p:cNvCxnSpPr>
            <a:cxnSpLocks/>
          </p:cNvCxnSpPr>
          <p:nvPr/>
        </p:nvCxnSpPr>
        <p:spPr>
          <a:xfrm flipV="1">
            <a:off x="9412538" y="5020813"/>
            <a:ext cx="0" cy="450962"/>
          </a:xfrm>
          <a:prstGeom prst="line">
            <a:avLst/>
          </a:prstGeom>
          <a:ln w="158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F51FC3F-F91A-0440-A1C7-ACDF3BA1A777}"/>
              </a:ext>
            </a:extLst>
          </p:cNvPr>
          <p:cNvCxnSpPr>
            <a:cxnSpLocks/>
          </p:cNvCxnSpPr>
          <p:nvPr/>
        </p:nvCxnSpPr>
        <p:spPr>
          <a:xfrm flipH="1" flipV="1">
            <a:off x="6919551" y="5107559"/>
            <a:ext cx="1358149" cy="780878"/>
          </a:xfrm>
          <a:prstGeom prst="line">
            <a:avLst/>
          </a:prstGeom>
          <a:ln w="15875">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EA24C559-4953-C244-861E-44210CD8A5F8}"/>
              </a:ext>
            </a:extLst>
          </p:cNvPr>
          <p:cNvSpPr/>
          <p:nvPr/>
        </p:nvSpPr>
        <p:spPr bwMode="auto">
          <a:xfrm>
            <a:off x="5514417" y="2198359"/>
            <a:ext cx="2402064" cy="51511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Pipeline</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2" name="Rectangle 91">
            <a:extLst>
              <a:ext uri="{FF2B5EF4-FFF2-40B4-BE49-F238E27FC236}">
                <a16:creationId xmlns:a16="http://schemas.microsoft.com/office/drawing/2014/main" id="{1D463187-9F4D-6148-86DE-478FFECDD06F}"/>
              </a:ext>
            </a:extLst>
          </p:cNvPr>
          <p:cNvSpPr/>
          <p:nvPr/>
        </p:nvSpPr>
        <p:spPr bwMode="auto">
          <a:xfrm>
            <a:off x="8069020" y="2198359"/>
            <a:ext cx="1580872" cy="51511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SSIS package</a:t>
            </a: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07" name="Group 106">
            <a:extLst>
              <a:ext uri="{FF2B5EF4-FFF2-40B4-BE49-F238E27FC236}">
                <a16:creationId xmlns:a16="http://schemas.microsoft.com/office/drawing/2014/main" id="{0198A10E-0E67-9045-96AC-404DE57537C1}"/>
              </a:ext>
            </a:extLst>
          </p:cNvPr>
          <p:cNvGrpSpPr/>
          <p:nvPr/>
        </p:nvGrpSpPr>
        <p:grpSpPr>
          <a:xfrm>
            <a:off x="6320336" y="2344557"/>
            <a:ext cx="1400625" cy="302811"/>
            <a:chOff x="5827333" y="4633691"/>
            <a:chExt cx="6400800" cy="1383834"/>
          </a:xfrm>
        </p:grpSpPr>
        <p:sp>
          <p:nvSpPr>
            <p:cNvPr id="12" name="Rectangle 11">
              <a:extLst>
                <a:ext uri="{FF2B5EF4-FFF2-40B4-BE49-F238E27FC236}">
                  <a16:creationId xmlns:a16="http://schemas.microsoft.com/office/drawing/2014/main" id="{123151DC-F785-1542-8162-DD0F5914537B}"/>
                </a:ext>
              </a:extLst>
            </p:cNvPr>
            <p:cNvSpPr/>
            <p:nvPr/>
          </p:nvSpPr>
          <p:spPr bwMode="auto">
            <a:xfrm>
              <a:off x="5827333" y="5103125"/>
              <a:ext cx="914400" cy="457200"/>
            </a:xfrm>
            <a:prstGeom prst="rect">
              <a:avLst/>
            </a:prstGeom>
            <a:solidFill>
              <a:schemeClr val="tx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3" name="Straight Arrow Connector 92">
              <a:extLst>
                <a:ext uri="{FF2B5EF4-FFF2-40B4-BE49-F238E27FC236}">
                  <a16:creationId xmlns:a16="http://schemas.microsoft.com/office/drawing/2014/main" id="{203C11A5-4145-9043-910F-FAD09556E740}"/>
                </a:ext>
              </a:extLst>
            </p:cNvPr>
            <p:cNvCxnSpPr>
              <a:cxnSpLocks/>
            </p:cNvCxnSpPr>
            <p:nvPr/>
          </p:nvCxnSpPr>
          <p:spPr>
            <a:xfrm>
              <a:off x="6723411" y="5331725"/>
              <a:ext cx="961899" cy="0"/>
            </a:xfrm>
            <a:prstGeom prst="straightConnector1">
              <a:avLst/>
            </a:prstGeom>
            <a:ln w="12700">
              <a:solidFill>
                <a:schemeClr val="bg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D5C7BC9B-95C9-284A-8CDB-E0E2845E05E6}"/>
                </a:ext>
              </a:extLst>
            </p:cNvPr>
            <p:cNvSpPr/>
            <p:nvPr/>
          </p:nvSpPr>
          <p:spPr bwMode="auto">
            <a:xfrm>
              <a:off x="7656133" y="5103125"/>
              <a:ext cx="914400" cy="457200"/>
            </a:xfrm>
            <a:prstGeom prst="rect">
              <a:avLst/>
            </a:prstGeom>
            <a:solidFill>
              <a:schemeClr val="tx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B95239A0-481D-CC4D-B51D-1580357EA91D}"/>
                </a:ext>
              </a:extLst>
            </p:cNvPr>
            <p:cNvSpPr/>
            <p:nvPr/>
          </p:nvSpPr>
          <p:spPr bwMode="auto">
            <a:xfrm>
              <a:off x="9484933" y="4633691"/>
              <a:ext cx="914400" cy="457200"/>
            </a:xfrm>
            <a:prstGeom prst="rect">
              <a:avLst/>
            </a:prstGeom>
            <a:solidFill>
              <a:schemeClr val="tx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 name="Straight Arrow Connector 102">
              <a:extLst>
                <a:ext uri="{FF2B5EF4-FFF2-40B4-BE49-F238E27FC236}">
                  <a16:creationId xmlns:a16="http://schemas.microsoft.com/office/drawing/2014/main" id="{DD6FD5C4-89A0-9247-B5C8-5D964DDB0FB4}"/>
                </a:ext>
              </a:extLst>
            </p:cNvPr>
            <p:cNvCxnSpPr>
              <a:cxnSpLocks/>
              <a:stCxn id="96" idx="3"/>
            </p:cNvCxnSpPr>
            <p:nvPr/>
          </p:nvCxnSpPr>
          <p:spPr>
            <a:xfrm flipV="1">
              <a:off x="8570533" y="4928261"/>
              <a:ext cx="745659" cy="403464"/>
            </a:xfrm>
            <a:prstGeom prst="straightConnector1">
              <a:avLst/>
            </a:prstGeom>
            <a:ln w="12700">
              <a:solidFill>
                <a:schemeClr val="bg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931038B-50C7-CD49-AD90-22C37EE367EC}"/>
                </a:ext>
              </a:extLst>
            </p:cNvPr>
            <p:cNvCxnSpPr>
              <a:cxnSpLocks/>
            </p:cNvCxnSpPr>
            <p:nvPr/>
          </p:nvCxnSpPr>
          <p:spPr>
            <a:xfrm>
              <a:off x="8570533" y="5331725"/>
              <a:ext cx="745659" cy="403464"/>
            </a:xfrm>
            <a:prstGeom prst="straightConnector1">
              <a:avLst/>
            </a:prstGeom>
            <a:ln w="12700">
              <a:solidFill>
                <a:schemeClr val="bg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3B9E1DC2-0A3D-A246-8B30-A6FA54A7F810}"/>
                </a:ext>
              </a:extLst>
            </p:cNvPr>
            <p:cNvSpPr/>
            <p:nvPr/>
          </p:nvSpPr>
          <p:spPr bwMode="auto">
            <a:xfrm>
              <a:off x="9484933" y="5560325"/>
              <a:ext cx="914400" cy="457200"/>
            </a:xfrm>
            <a:prstGeom prst="rect">
              <a:avLst/>
            </a:prstGeom>
            <a:solidFill>
              <a:schemeClr val="tx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2" name="Straight Arrow Connector 111">
              <a:extLst>
                <a:ext uri="{FF2B5EF4-FFF2-40B4-BE49-F238E27FC236}">
                  <a16:creationId xmlns:a16="http://schemas.microsoft.com/office/drawing/2014/main" id="{9C4AAE86-A5B8-DF47-8E5D-C83FCFD457D8}"/>
                </a:ext>
              </a:extLst>
            </p:cNvPr>
            <p:cNvCxnSpPr>
              <a:cxnSpLocks/>
            </p:cNvCxnSpPr>
            <p:nvPr/>
          </p:nvCxnSpPr>
          <p:spPr>
            <a:xfrm>
              <a:off x="10381015" y="5788926"/>
              <a:ext cx="961899" cy="0"/>
            </a:xfrm>
            <a:prstGeom prst="straightConnector1">
              <a:avLst/>
            </a:prstGeom>
            <a:ln w="12700">
              <a:solidFill>
                <a:schemeClr val="bg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901DB19B-8259-B945-87CE-A04A5277B7E4}"/>
                </a:ext>
              </a:extLst>
            </p:cNvPr>
            <p:cNvSpPr/>
            <p:nvPr/>
          </p:nvSpPr>
          <p:spPr bwMode="auto">
            <a:xfrm>
              <a:off x="11313733" y="5560325"/>
              <a:ext cx="914400" cy="457200"/>
            </a:xfrm>
            <a:prstGeom prst="rect">
              <a:avLst/>
            </a:prstGeom>
            <a:solidFill>
              <a:schemeClr val="tx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4870D6AC-2108-E34D-AFC8-29FE47C9563A}"/>
              </a:ext>
            </a:extLst>
          </p:cNvPr>
          <p:cNvCxnSpPr>
            <a:cxnSpLocks/>
          </p:cNvCxnSpPr>
          <p:nvPr/>
        </p:nvCxnSpPr>
        <p:spPr>
          <a:xfrm flipH="1">
            <a:off x="10723963" y="5814844"/>
            <a:ext cx="356380" cy="0"/>
          </a:xfrm>
          <a:prstGeom prst="line">
            <a:avLst/>
          </a:prstGeom>
          <a:ln w="158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9DA4F76-0146-D747-A565-AB7600D15E79}"/>
              </a:ext>
            </a:extLst>
          </p:cNvPr>
          <p:cNvCxnSpPr>
            <a:cxnSpLocks/>
          </p:cNvCxnSpPr>
          <p:nvPr/>
        </p:nvCxnSpPr>
        <p:spPr>
          <a:xfrm flipH="1">
            <a:off x="10723963" y="6140450"/>
            <a:ext cx="359515" cy="0"/>
          </a:xfrm>
          <a:prstGeom prst="line">
            <a:avLst/>
          </a:prstGeom>
          <a:ln w="15875">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A41A186-8B93-914C-90DF-09F118B2188F}"/>
              </a:ext>
            </a:extLst>
          </p:cNvPr>
          <p:cNvSpPr txBox="1"/>
          <p:nvPr/>
        </p:nvSpPr>
        <p:spPr>
          <a:xfrm>
            <a:off x="11194674" y="5753289"/>
            <a:ext cx="625791" cy="2542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Command and control</a:t>
            </a:r>
          </a:p>
        </p:txBody>
      </p:sp>
      <p:sp>
        <p:nvSpPr>
          <p:cNvPr id="126" name="TextBox 125">
            <a:extLst>
              <a:ext uri="{FF2B5EF4-FFF2-40B4-BE49-F238E27FC236}">
                <a16:creationId xmlns:a16="http://schemas.microsoft.com/office/drawing/2014/main" id="{C87D5D1C-FE62-E942-8183-88CD78197B4C}"/>
              </a:ext>
            </a:extLst>
          </p:cNvPr>
          <p:cNvSpPr txBox="1"/>
          <p:nvPr/>
        </p:nvSpPr>
        <p:spPr>
          <a:xfrm>
            <a:off x="10712073" y="5505702"/>
            <a:ext cx="68632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LEGEND</a:t>
            </a:r>
          </a:p>
        </p:txBody>
      </p:sp>
      <p:sp>
        <p:nvSpPr>
          <p:cNvPr id="127" name="TextBox 126">
            <a:extLst>
              <a:ext uri="{FF2B5EF4-FFF2-40B4-BE49-F238E27FC236}">
                <a16:creationId xmlns:a16="http://schemas.microsoft.com/office/drawing/2014/main" id="{B1C39EB1-DC53-EF47-8669-0B1D11A49C14}"/>
              </a:ext>
            </a:extLst>
          </p:cNvPr>
          <p:cNvSpPr txBox="1"/>
          <p:nvPr/>
        </p:nvSpPr>
        <p:spPr>
          <a:xfrm>
            <a:off x="11194674" y="6078895"/>
            <a:ext cx="399739"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Data</a:t>
            </a:r>
          </a:p>
        </p:txBody>
      </p:sp>
      <p:sp>
        <p:nvSpPr>
          <p:cNvPr id="2" name="Title 1">
            <a:extLst>
              <a:ext uri="{FF2B5EF4-FFF2-40B4-BE49-F238E27FC236}">
                <a16:creationId xmlns:a16="http://schemas.microsoft.com/office/drawing/2014/main" id="{0C544A81-9AD5-8049-A547-7EFFDBE3BAC0}"/>
              </a:ext>
            </a:extLst>
          </p:cNvPr>
          <p:cNvSpPr>
            <a:spLocks noGrp="1"/>
          </p:cNvSpPr>
          <p:nvPr>
            <p:ph type="title"/>
          </p:nvPr>
        </p:nvSpPr>
        <p:spPr/>
        <p:txBody>
          <a:bodyPr/>
          <a:lstStyle/>
          <a:p>
            <a:r>
              <a:rPr lang="en-US" b="1" dirty="0">
                <a:solidFill>
                  <a:schemeClr val="tx1"/>
                </a:solidFill>
                <a:latin typeface="Segoe UI Semibold" panose="020B0502040204020203" pitchFamily="34" charset="0"/>
                <a:cs typeface="Segoe UI Semibold" panose="020B0502040204020203" pitchFamily="34" charset="0"/>
              </a:rPr>
              <a:t>Integration Runtime (IR)</a:t>
            </a:r>
            <a:endParaRPr lang="en-US" dirty="0">
              <a:solidFill>
                <a:schemeClr val="tx1"/>
              </a:solidFill>
            </a:endParaRPr>
          </a:p>
        </p:txBody>
      </p:sp>
      <p:cxnSp>
        <p:nvCxnSpPr>
          <p:cNvPr id="43" name="Straight Arrow Connector 42">
            <a:extLst>
              <a:ext uri="{FF2B5EF4-FFF2-40B4-BE49-F238E27FC236}">
                <a16:creationId xmlns:a16="http://schemas.microsoft.com/office/drawing/2014/main" id="{15850858-E308-D747-9D9D-8B96876EB70D}"/>
              </a:ext>
            </a:extLst>
          </p:cNvPr>
          <p:cNvCxnSpPr>
            <a:cxnSpLocks/>
          </p:cNvCxnSpPr>
          <p:nvPr/>
        </p:nvCxnSpPr>
        <p:spPr>
          <a:xfrm flipV="1">
            <a:off x="6715449" y="2984080"/>
            <a:ext cx="818234" cy="1399338"/>
          </a:xfrm>
          <a:prstGeom prst="straightConnector1">
            <a:avLst/>
          </a:prstGeom>
          <a:ln w="158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DEFBC74-BC59-894D-AA79-27EA598B5F01}"/>
              </a:ext>
            </a:extLst>
          </p:cNvPr>
          <p:cNvCxnSpPr>
            <a:cxnSpLocks/>
          </p:cNvCxnSpPr>
          <p:nvPr/>
        </p:nvCxnSpPr>
        <p:spPr>
          <a:xfrm flipH="1" flipV="1">
            <a:off x="7652610" y="2983498"/>
            <a:ext cx="867220" cy="1407573"/>
          </a:xfrm>
          <a:prstGeom prst="straightConnector1">
            <a:avLst/>
          </a:prstGeom>
          <a:ln w="158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50EB35BA-F1D7-D64A-BEF7-1D4C16F861F4}"/>
              </a:ext>
            </a:extLst>
          </p:cNvPr>
          <p:cNvGrpSpPr/>
          <p:nvPr/>
        </p:nvGrpSpPr>
        <p:grpSpPr>
          <a:xfrm>
            <a:off x="5604877" y="5728375"/>
            <a:ext cx="430802" cy="430803"/>
            <a:chOff x="650875" y="1585913"/>
            <a:chExt cx="495300" cy="495301"/>
          </a:xfrm>
        </p:grpSpPr>
        <p:sp>
          <p:nvSpPr>
            <p:cNvPr id="57" name="Rectangle 5">
              <a:extLst>
                <a:ext uri="{FF2B5EF4-FFF2-40B4-BE49-F238E27FC236}">
                  <a16:creationId xmlns:a16="http://schemas.microsoft.com/office/drawing/2014/main" id="{601FF485-6C88-064A-8E1F-DB98834DA917}"/>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9623E947-10D4-444E-8F88-77F594AB2F20}"/>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Rectangle 7">
              <a:extLst>
                <a:ext uri="{FF2B5EF4-FFF2-40B4-BE49-F238E27FC236}">
                  <a16:creationId xmlns:a16="http://schemas.microsoft.com/office/drawing/2014/main" id="{42AE95AA-86B0-E343-B350-F6AEA3D0F133}"/>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3" name="Rectangle 8">
              <a:extLst>
                <a:ext uri="{FF2B5EF4-FFF2-40B4-BE49-F238E27FC236}">
                  <a16:creationId xmlns:a16="http://schemas.microsoft.com/office/drawing/2014/main" id="{82F76AFF-B2E3-A849-B601-9A6140481DF7}"/>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4" name="Rectangle 9">
              <a:extLst>
                <a:ext uri="{FF2B5EF4-FFF2-40B4-BE49-F238E27FC236}">
                  <a16:creationId xmlns:a16="http://schemas.microsoft.com/office/drawing/2014/main" id="{DF16F5B9-2289-244F-9418-2DCAA1719244}"/>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Rectangle 10">
              <a:extLst>
                <a:ext uri="{FF2B5EF4-FFF2-40B4-BE49-F238E27FC236}">
                  <a16:creationId xmlns:a16="http://schemas.microsoft.com/office/drawing/2014/main" id="{AD88F1C9-FDF6-9647-B716-51AEE3775077}"/>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7" name="Rectangle 11">
              <a:extLst>
                <a:ext uri="{FF2B5EF4-FFF2-40B4-BE49-F238E27FC236}">
                  <a16:creationId xmlns:a16="http://schemas.microsoft.com/office/drawing/2014/main" id="{E5A3EBE3-24B1-2B4B-9089-78CFB835C592}"/>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Rectangle 12">
              <a:extLst>
                <a:ext uri="{FF2B5EF4-FFF2-40B4-BE49-F238E27FC236}">
                  <a16:creationId xmlns:a16="http://schemas.microsoft.com/office/drawing/2014/main" id="{768FBC85-83A5-9F45-8E49-BB74B997B6AC}"/>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Rectangle 13">
              <a:extLst>
                <a:ext uri="{FF2B5EF4-FFF2-40B4-BE49-F238E27FC236}">
                  <a16:creationId xmlns:a16="http://schemas.microsoft.com/office/drawing/2014/main" id="{9D838A40-1187-8E46-AB76-A13E8D1B4B20}"/>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14">
              <a:extLst>
                <a:ext uri="{FF2B5EF4-FFF2-40B4-BE49-F238E27FC236}">
                  <a16:creationId xmlns:a16="http://schemas.microsoft.com/office/drawing/2014/main" id="{E3F7C0C7-DB3A-3343-8F7F-00B30CDDA158}"/>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15">
              <a:extLst>
                <a:ext uri="{FF2B5EF4-FFF2-40B4-BE49-F238E27FC236}">
                  <a16:creationId xmlns:a16="http://schemas.microsoft.com/office/drawing/2014/main" id="{836649CE-ABB8-8048-A2F6-C8BE630911E7}"/>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16">
              <a:extLst>
                <a:ext uri="{FF2B5EF4-FFF2-40B4-BE49-F238E27FC236}">
                  <a16:creationId xmlns:a16="http://schemas.microsoft.com/office/drawing/2014/main" id="{3B28017A-4772-8A44-B02C-569568ACA0CA}"/>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7">
              <a:extLst>
                <a:ext uri="{FF2B5EF4-FFF2-40B4-BE49-F238E27FC236}">
                  <a16:creationId xmlns:a16="http://schemas.microsoft.com/office/drawing/2014/main" id="{7CAAC89C-D027-5041-97A3-228A6C532214}"/>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8">
              <a:extLst>
                <a:ext uri="{FF2B5EF4-FFF2-40B4-BE49-F238E27FC236}">
                  <a16:creationId xmlns:a16="http://schemas.microsoft.com/office/drawing/2014/main" id="{62B219F5-F254-7548-AD7A-62ECF137BC53}"/>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3" name="Rectangle 12">
            <a:extLst>
              <a:ext uri="{FF2B5EF4-FFF2-40B4-BE49-F238E27FC236}">
                <a16:creationId xmlns:a16="http://schemas.microsoft.com/office/drawing/2014/main" id="{A31CB671-21C1-E245-B4F9-03C2B70A1214}"/>
              </a:ext>
            </a:extLst>
          </p:cNvPr>
          <p:cNvSpPr/>
          <p:nvPr/>
        </p:nvSpPr>
        <p:spPr>
          <a:xfrm>
            <a:off x="5427298" y="1856380"/>
            <a:ext cx="4268774" cy="246221"/>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Azure Data Factory v2 Service  </a:t>
            </a: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Scheduling | Orchestration | Monitoring</a:t>
            </a:r>
          </a:p>
        </p:txBody>
      </p:sp>
      <p:sp>
        <p:nvSpPr>
          <p:cNvPr id="14" name="Rectangle 13">
            <a:extLst>
              <a:ext uri="{FF2B5EF4-FFF2-40B4-BE49-F238E27FC236}">
                <a16:creationId xmlns:a16="http://schemas.microsoft.com/office/drawing/2014/main" id="{DD052B86-DC8C-8041-9E6A-CBF8FD3D9992}"/>
              </a:ext>
            </a:extLst>
          </p:cNvPr>
          <p:cNvSpPr/>
          <p:nvPr/>
        </p:nvSpPr>
        <p:spPr>
          <a:xfrm>
            <a:off x="5479195" y="1233421"/>
            <a:ext cx="2970685" cy="246221"/>
          </a:xfrm>
          <a:prstGeom prst="rect">
            <a:avLst/>
          </a:prstGeom>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UX &amp; SDK </a:t>
            </a:r>
            <a:r>
              <a:rPr kumimoji="0" lang="en-US" sz="10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 </a:t>
            </a:r>
            <a:r>
              <a:rPr kumimoji="0" lang="en-US" sz="1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Authoring | Monitoring/Management</a:t>
            </a:r>
          </a:p>
        </p:txBody>
      </p:sp>
    </p:spTree>
    <p:extLst>
      <p:ext uri="{BB962C8B-B14F-4D97-AF65-F5344CB8AC3E}">
        <p14:creationId xmlns:p14="http://schemas.microsoft.com/office/powerpoint/2010/main" val="14775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6C4B5B0-D988-7F4B-ABB3-2690461186B5}"/>
              </a:ext>
            </a:extLst>
          </p:cNvPr>
          <p:cNvSpPr/>
          <p:nvPr/>
        </p:nvSpPr>
        <p:spPr bwMode="auto">
          <a:xfrm>
            <a:off x="426423" y="1233419"/>
            <a:ext cx="3650901" cy="4240359"/>
          </a:xfrm>
          <a:prstGeom prst="rect">
            <a:avLst/>
          </a:prstGeom>
          <a:solidFill>
            <a:schemeClr val="tx2"/>
          </a:solidFill>
          <a:ln>
            <a:no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1278D23-9E2D-4241-A471-B379AFFBA5B1}"/>
              </a:ext>
            </a:extLst>
          </p:cNvPr>
          <p:cNvSpPr>
            <a:spLocks noGrp="1"/>
          </p:cNvSpPr>
          <p:nvPr>
            <p:ph type="title"/>
          </p:nvPr>
        </p:nvSpPr>
        <p:spPr/>
        <p:txBody>
          <a:bodyPr/>
          <a:lstStyle/>
          <a:p>
            <a:r>
              <a:rPr lang="en-US" b="1" dirty="0"/>
              <a:t>No-code data transformation at scale</a:t>
            </a:r>
          </a:p>
        </p:txBody>
      </p:sp>
      <p:sp>
        <p:nvSpPr>
          <p:cNvPr id="3" name="Text Placeholder 2">
            <a:extLst>
              <a:ext uri="{FF2B5EF4-FFF2-40B4-BE49-F238E27FC236}">
                <a16:creationId xmlns:a16="http://schemas.microsoft.com/office/drawing/2014/main" id="{BA053DB4-3B4F-47F1-9518-9E527BBCFF5F}"/>
              </a:ext>
            </a:extLst>
          </p:cNvPr>
          <p:cNvSpPr>
            <a:spLocks noGrp="1"/>
          </p:cNvSpPr>
          <p:nvPr>
            <p:ph type="body" sz="quarter" idx="4294967295"/>
          </p:nvPr>
        </p:nvSpPr>
        <p:spPr>
          <a:xfrm>
            <a:off x="625297" y="1390977"/>
            <a:ext cx="3362087" cy="2000548"/>
          </a:xfrm>
        </p:spPr>
        <p:txBody>
          <a:bodyPr/>
          <a:lstStyle/>
          <a:p>
            <a:pPr marL="0" indent="0">
              <a:spcAft>
                <a:spcPts val="1200"/>
              </a:spcAft>
              <a:buNone/>
            </a:pPr>
            <a:r>
              <a:rPr lang="en-US" sz="1800" dirty="0">
                <a:solidFill>
                  <a:schemeClr val="bg1"/>
                </a:solidFill>
                <a:latin typeface="+mj-lt"/>
                <a:cs typeface="Segoe UI Semibold" panose="020B0502040204020203" pitchFamily="34" charset="0"/>
              </a:rPr>
              <a:t>Focus on building business logic and transforming data</a:t>
            </a:r>
          </a:p>
          <a:p>
            <a:pPr marL="293687" lvl="1" indent="-285750">
              <a:spcAft>
                <a:spcPts val="1200"/>
              </a:spcAft>
              <a:buClr>
                <a:schemeClr val="bg1"/>
              </a:buClr>
              <a:buSzPct val="100000"/>
              <a:buFont typeface="Arial" panose="020B0604020202020204" pitchFamily="34" charset="0"/>
              <a:buChar char="•"/>
            </a:pPr>
            <a:r>
              <a:rPr lang="en-US" sz="1600" dirty="0">
                <a:solidFill>
                  <a:schemeClr val="bg1"/>
                </a:solidFill>
                <a:cs typeface="Segoe UI" panose="020B0502040204020203" pitchFamily="34" charset="0"/>
              </a:rPr>
              <a:t>Data cleansing, transformation, aggregation, conversion, etc.</a:t>
            </a:r>
          </a:p>
          <a:p>
            <a:pPr marL="293687" lvl="1" indent="-285750">
              <a:spcAft>
                <a:spcPts val="1200"/>
              </a:spcAft>
              <a:buClr>
                <a:schemeClr val="bg1"/>
              </a:buClr>
              <a:buSzPct val="100000"/>
              <a:buFont typeface="Arial" panose="020B0604020202020204" pitchFamily="34" charset="0"/>
              <a:buChar char="•"/>
            </a:pPr>
            <a:r>
              <a:rPr lang="en-US" sz="1600" dirty="0">
                <a:solidFill>
                  <a:schemeClr val="bg1"/>
                </a:solidFill>
                <a:cs typeface="Segoe UI" panose="020B0502040204020203" pitchFamily="34" charset="0"/>
              </a:rPr>
              <a:t>Cloud scale via Spark execution </a:t>
            </a:r>
          </a:p>
          <a:p>
            <a:pPr marL="293687" lvl="1" indent="-285750">
              <a:spcAft>
                <a:spcPts val="1200"/>
              </a:spcAft>
              <a:buClr>
                <a:schemeClr val="bg1"/>
              </a:buClr>
              <a:buSzPct val="100000"/>
              <a:buFont typeface="Arial" panose="020B0604020202020204" pitchFamily="34" charset="0"/>
              <a:buChar char="•"/>
            </a:pPr>
            <a:r>
              <a:rPr lang="en-US" sz="1600" dirty="0">
                <a:solidFill>
                  <a:schemeClr val="bg1"/>
                </a:solidFill>
                <a:cs typeface="Segoe UI" panose="020B0502040204020203" pitchFamily="34" charset="0"/>
              </a:rPr>
              <a:t>Resilient data flows with ease</a:t>
            </a:r>
          </a:p>
        </p:txBody>
      </p:sp>
      <p:pic>
        <p:nvPicPr>
          <p:cNvPr id="7" name="Picture 6">
            <a:extLst>
              <a:ext uri="{FF2B5EF4-FFF2-40B4-BE49-F238E27FC236}">
                <a16:creationId xmlns:a16="http://schemas.microsoft.com/office/drawing/2014/main" id="{54776D59-DB7C-4C69-8975-91514EF56CE3}"/>
              </a:ext>
            </a:extLst>
          </p:cNvPr>
          <p:cNvPicPr>
            <a:picLocks noChangeAspect="1"/>
          </p:cNvPicPr>
          <p:nvPr/>
        </p:nvPicPr>
        <p:blipFill>
          <a:blip r:embed="rId2"/>
          <a:stretch>
            <a:fillRect/>
          </a:stretch>
        </p:blipFill>
        <p:spPr>
          <a:xfrm>
            <a:off x="4478868" y="1233419"/>
            <a:ext cx="8350611" cy="4763677"/>
          </a:xfrm>
          <a:prstGeom prst="rect">
            <a:avLst/>
          </a:prstGeom>
          <a:ln>
            <a:noFill/>
          </a:ln>
          <a:effectLst>
            <a:outerShdw blurRad="190500" dist="50800" dir="2400000" algn="tl" rotWithShape="0">
              <a:srgbClr val="333333">
                <a:alpha val="35000"/>
              </a:srgbClr>
            </a:outerShdw>
          </a:effectLst>
        </p:spPr>
      </p:pic>
    </p:spTree>
    <p:extLst>
      <p:ext uri="{BB962C8B-B14F-4D97-AF65-F5344CB8AC3E}">
        <p14:creationId xmlns:p14="http://schemas.microsoft.com/office/powerpoint/2010/main" val="359265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FF3DC30-A59C-C345-84DC-594D78831002}"/>
              </a:ext>
            </a:extLst>
          </p:cNvPr>
          <p:cNvSpPr/>
          <p:nvPr/>
        </p:nvSpPr>
        <p:spPr bwMode="auto">
          <a:xfrm>
            <a:off x="426423" y="1233419"/>
            <a:ext cx="3650901" cy="4240359"/>
          </a:xfrm>
          <a:prstGeom prst="rect">
            <a:avLst/>
          </a:prstGeom>
          <a:solidFill>
            <a:schemeClr val="tx2"/>
          </a:solidFill>
          <a:ln>
            <a:no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E2B719E-2542-4B4D-86BB-120FDE871523}"/>
              </a:ext>
            </a:extLst>
          </p:cNvPr>
          <p:cNvPicPr>
            <a:picLocks noChangeAspect="1"/>
          </p:cNvPicPr>
          <p:nvPr/>
        </p:nvPicPr>
        <p:blipFill>
          <a:blip r:embed="rId2"/>
          <a:stretch>
            <a:fillRect/>
          </a:stretch>
        </p:blipFill>
        <p:spPr>
          <a:xfrm>
            <a:off x="4454525" y="1233419"/>
            <a:ext cx="8264739" cy="4890133"/>
          </a:xfrm>
          <a:prstGeom prst="rect">
            <a:avLst/>
          </a:prstGeom>
          <a:effectLst>
            <a:outerShdw blurRad="190500" dist="50800" dir="2400000" algn="tl" rotWithShape="0">
              <a:prstClr val="black">
                <a:alpha val="35000"/>
              </a:prstClr>
            </a:outerShdw>
          </a:effectLst>
        </p:spPr>
      </p:pic>
      <p:sp>
        <p:nvSpPr>
          <p:cNvPr id="2" name="Rectangle 1">
            <a:extLst>
              <a:ext uri="{FF2B5EF4-FFF2-40B4-BE49-F238E27FC236}">
                <a16:creationId xmlns:a16="http://schemas.microsoft.com/office/drawing/2014/main" id="{286D164C-BC01-4770-8832-2FBB67AFBB5B}"/>
              </a:ext>
            </a:extLst>
          </p:cNvPr>
          <p:cNvSpPr/>
          <p:nvPr/>
        </p:nvSpPr>
        <p:spPr>
          <a:xfrm>
            <a:off x="363538" y="296223"/>
            <a:ext cx="6096000" cy="584775"/>
          </a:xfrm>
          <a:prstGeom prst="rect">
            <a:avLst/>
          </a:prstGeom>
        </p:spPr>
        <p:txBody>
          <a:bodyP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Segoe UI Semibold"/>
                <a:ea typeface="+mn-ea"/>
                <a:cs typeface="+mn-cs"/>
              </a:rPr>
              <a:t>Wrangling dataflow</a:t>
            </a:r>
          </a:p>
        </p:txBody>
      </p:sp>
      <p:sp>
        <p:nvSpPr>
          <p:cNvPr id="3" name="Rectangle 2">
            <a:extLst>
              <a:ext uri="{FF2B5EF4-FFF2-40B4-BE49-F238E27FC236}">
                <a16:creationId xmlns:a16="http://schemas.microsoft.com/office/drawing/2014/main" id="{56475D24-59A9-0643-9047-57B510199D3E}"/>
              </a:ext>
            </a:extLst>
          </p:cNvPr>
          <p:cNvSpPr/>
          <p:nvPr/>
        </p:nvSpPr>
        <p:spPr>
          <a:xfrm>
            <a:off x="533152" y="1356392"/>
            <a:ext cx="3072743"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mj-lt"/>
                <a:ea typeface="+mn-ea"/>
                <a:cs typeface="+mn-cs"/>
              </a:rPr>
              <a:t>Code-free data </a:t>
            </a:r>
            <a:br>
              <a:rPr kumimoji="0" lang="en-US" sz="1800" b="0" i="0" u="none" strike="noStrike" kern="1200" cap="none" spc="0" normalizeH="0" baseline="0" noProof="0" dirty="0">
                <a:ln>
                  <a:noFill/>
                </a:ln>
                <a:solidFill>
                  <a:schemeClr val="bg1"/>
                </a:solidFill>
                <a:effectLst/>
                <a:uLnTx/>
                <a:uFillTx/>
                <a:latin typeface="+mj-lt"/>
                <a:ea typeface="+mn-ea"/>
                <a:cs typeface="+mn-cs"/>
              </a:rPr>
            </a:br>
            <a:r>
              <a:rPr kumimoji="0" lang="en-US" sz="1800" b="0" i="0" u="none" strike="noStrike" kern="1200" cap="none" spc="0" normalizeH="0" baseline="0" noProof="0" dirty="0">
                <a:ln>
                  <a:noFill/>
                </a:ln>
                <a:solidFill>
                  <a:schemeClr val="bg1"/>
                </a:solidFill>
                <a:effectLst/>
                <a:uLnTx/>
                <a:uFillTx/>
                <a:latin typeface="+mj-lt"/>
                <a:ea typeface="+mn-ea"/>
                <a:cs typeface="+mn-cs"/>
              </a:rPr>
              <a:t>preparation @scale</a:t>
            </a:r>
          </a:p>
        </p:txBody>
      </p:sp>
    </p:spTree>
    <p:extLst>
      <p:ext uri="{BB962C8B-B14F-4D97-AF65-F5344CB8AC3E}">
        <p14:creationId xmlns:p14="http://schemas.microsoft.com/office/powerpoint/2010/main" val="281180760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754C40-70D6-A34E-AF04-670BA06D45B8}"/>
              </a:ext>
            </a:extLst>
          </p:cNvPr>
          <p:cNvSpPr/>
          <p:nvPr/>
        </p:nvSpPr>
        <p:spPr bwMode="auto">
          <a:xfrm>
            <a:off x="426423" y="1233419"/>
            <a:ext cx="3650901" cy="4240359"/>
          </a:xfrm>
          <a:prstGeom prst="rect">
            <a:avLst/>
          </a:prstGeom>
          <a:solidFill>
            <a:schemeClr val="tx2"/>
          </a:solidFill>
          <a:ln>
            <a:no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750566CF-BCA8-A74B-8D8C-873122D53D3E}"/>
              </a:ext>
            </a:extLst>
          </p:cNvPr>
          <p:cNvGrpSpPr/>
          <p:nvPr/>
        </p:nvGrpSpPr>
        <p:grpSpPr>
          <a:xfrm>
            <a:off x="4454525" y="1233419"/>
            <a:ext cx="8215877" cy="4884967"/>
            <a:chOff x="3845340" y="1435099"/>
            <a:chExt cx="8130052" cy="4833938"/>
          </a:xfrm>
          <a:effectLst>
            <a:outerShdw blurRad="190500" dist="50800" dir="2400000" algn="tl" rotWithShape="0">
              <a:prstClr val="black">
                <a:alpha val="35000"/>
              </a:prstClr>
            </a:outerShdw>
          </a:effectLst>
        </p:grpSpPr>
        <p:pic>
          <p:nvPicPr>
            <p:cNvPr id="2" name="Picture 1">
              <a:extLst>
                <a:ext uri="{FF2B5EF4-FFF2-40B4-BE49-F238E27FC236}">
                  <a16:creationId xmlns:a16="http://schemas.microsoft.com/office/drawing/2014/main" id="{327B8564-8567-42B6-8FCF-A0E74A145151}"/>
                </a:ext>
              </a:extLst>
            </p:cNvPr>
            <p:cNvPicPr>
              <a:picLocks noChangeAspect="1"/>
            </p:cNvPicPr>
            <p:nvPr/>
          </p:nvPicPr>
          <p:blipFill>
            <a:blip r:embed="rId3"/>
            <a:stretch>
              <a:fillRect/>
            </a:stretch>
          </p:blipFill>
          <p:spPr>
            <a:xfrm>
              <a:off x="3845340" y="1435099"/>
              <a:ext cx="8130052" cy="4833938"/>
            </a:xfrm>
            <a:prstGeom prst="rect">
              <a:avLst/>
            </a:prstGeom>
          </p:spPr>
        </p:pic>
        <p:pic>
          <p:nvPicPr>
            <p:cNvPr id="4" name="Picture 3">
              <a:extLst>
                <a:ext uri="{FF2B5EF4-FFF2-40B4-BE49-F238E27FC236}">
                  <a16:creationId xmlns:a16="http://schemas.microsoft.com/office/drawing/2014/main" id="{FEE0B394-CDCB-427F-B5BD-7209193A3582}"/>
                </a:ext>
              </a:extLst>
            </p:cNvPr>
            <p:cNvPicPr>
              <a:picLocks noChangeAspect="1"/>
            </p:cNvPicPr>
            <p:nvPr/>
          </p:nvPicPr>
          <p:blipFill>
            <a:blip r:embed="rId4"/>
            <a:stretch>
              <a:fillRect/>
            </a:stretch>
          </p:blipFill>
          <p:spPr>
            <a:xfrm>
              <a:off x="4074333" y="1635409"/>
              <a:ext cx="7901059" cy="4633628"/>
            </a:xfrm>
            <a:prstGeom prst="rect">
              <a:avLst/>
            </a:prstGeom>
          </p:spPr>
        </p:pic>
      </p:grpSp>
      <p:sp>
        <p:nvSpPr>
          <p:cNvPr id="7" name="Title 1">
            <a:extLst>
              <a:ext uri="{FF2B5EF4-FFF2-40B4-BE49-F238E27FC236}">
                <a16:creationId xmlns:a16="http://schemas.microsoft.com/office/drawing/2014/main" id="{0D6F2E53-7102-410E-988F-BBA1AE207ABA}"/>
              </a:ext>
            </a:extLst>
          </p:cNvPr>
          <p:cNvSpPr txBox="1">
            <a:spLocks/>
          </p:cNvSpPr>
          <p:nvPr/>
        </p:nvSpPr>
        <p:spPr>
          <a:xfrm>
            <a:off x="422593" y="355442"/>
            <a:ext cx="11018520" cy="523220"/>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Best-in-class monitoring and management</a:t>
            </a:r>
          </a:p>
        </p:txBody>
      </p:sp>
      <p:sp>
        <p:nvSpPr>
          <p:cNvPr id="3" name="Text Placeholder 2">
            <a:extLst>
              <a:ext uri="{FF2B5EF4-FFF2-40B4-BE49-F238E27FC236}">
                <a16:creationId xmlns:a16="http://schemas.microsoft.com/office/drawing/2014/main" id="{BA053DB4-3B4F-47F1-9518-9E527BBCFF5F}"/>
              </a:ext>
            </a:extLst>
          </p:cNvPr>
          <p:cNvSpPr>
            <a:spLocks noGrp="1"/>
          </p:cNvSpPr>
          <p:nvPr>
            <p:ph sz="quarter" idx="4294967295"/>
          </p:nvPr>
        </p:nvSpPr>
        <p:spPr>
          <a:xfrm>
            <a:off x="600344" y="1384222"/>
            <a:ext cx="3485581" cy="3831818"/>
          </a:xfrm>
        </p:spPr>
        <p:txBody>
          <a:bodyPr/>
          <a:lstStyle/>
          <a:p>
            <a:pPr marL="7938" lvl="1">
              <a:spcAft>
                <a:spcPts val="1800"/>
              </a:spcAft>
            </a:pPr>
            <a:r>
              <a:rPr lang="en-US" sz="1800" dirty="0">
                <a:solidFill>
                  <a:schemeClr val="bg1"/>
                </a:solidFill>
                <a:latin typeface="+mj-lt"/>
              </a:rPr>
              <a:t>Monitor pipeline and </a:t>
            </a:r>
            <a:br>
              <a:rPr lang="en-US" sz="1800" dirty="0">
                <a:solidFill>
                  <a:schemeClr val="bg1"/>
                </a:solidFill>
                <a:latin typeface="+mj-lt"/>
              </a:rPr>
            </a:br>
            <a:r>
              <a:rPr lang="en-US" sz="1800" dirty="0">
                <a:solidFill>
                  <a:schemeClr val="bg1"/>
                </a:solidFill>
                <a:latin typeface="+mj-lt"/>
              </a:rPr>
              <a:t>activity runs</a:t>
            </a:r>
          </a:p>
          <a:p>
            <a:pPr marL="7938" lvl="1">
              <a:spcAft>
                <a:spcPts val="1800"/>
              </a:spcAft>
            </a:pPr>
            <a:r>
              <a:rPr lang="en-US" sz="1800" dirty="0">
                <a:solidFill>
                  <a:schemeClr val="bg1"/>
                </a:solidFill>
                <a:latin typeface="+mj-lt"/>
              </a:rPr>
              <a:t>Query runs with rich language </a:t>
            </a:r>
          </a:p>
          <a:p>
            <a:pPr marL="7938" lvl="1">
              <a:spcAft>
                <a:spcPts val="1800"/>
              </a:spcAft>
            </a:pPr>
            <a:r>
              <a:rPr lang="en-US" sz="1800" dirty="0">
                <a:solidFill>
                  <a:schemeClr val="bg1"/>
                </a:solidFill>
                <a:latin typeface="+mj-lt"/>
                <a:ea typeface="Segoe UI" pitchFamily="34" charset="0"/>
                <a:cs typeface="Segoe UI" pitchFamily="34" charset="0"/>
              </a:rPr>
              <a:t>Operational lineage between parent-child pipelines </a:t>
            </a:r>
          </a:p>
          <a:p>
            <a:pPr marL="7938" lvl="1">
              <a:spcAft>
                <a:spcPts val="600"/>
              </a:spcAft>
            </a:pPr>
            <a:r>
              <a:rPr lang="en-US" sz="1800" dirty="0">
                <a:solidFill>
                  <a:schemeClr val="bg1"/>
                </a:solidFill>
                <a:latin typeface="+mj-lt"/>
              </a:rPr>
              <a:t>Azure Monitor Integration  </a:t>
            </a:r>
          </a:p>
          <a:p>
            <a:pPr marL="117475" lvl="2" indent="-109538">
              <a:spcAft>
                <a:spcPts val="600"/>
              </a:spcAft>
              <a:buClr>
                <a:schemeClr val="bg1"/>
              </a:buClr>
              <a:buSzPct val="100000"/>
              <a:buFont typeface="Arial" panose="020B0604020202020204" pitchFamily="34" charset="0"/>
              <a:buChar char="•"/>
            </a:pPr>
            <a:r>
              <a:rPr lang="en-US" sz="1600" dirty="0">
                <a:solidFill>
                  <a:schemeClr val="bg1"/>
                </a:solidFill>
              </a:rPr>
              <a:t>Diagnostics logging</a:t>
            </a:r>
          </a:p>
          <a:p>
            <a:pPr marL="117475" lvl="2" indent="-109538">
              <a:spcAft>
                <a:spcPts val="600"/>
              </a:spcAft>
              <a:buClr>
                <a:schemeClr val="bg1"/>
              </a:buClr>
              <a:buSzPct val="100000"/>
              <a:buFont typeface="Arial" panose="020B0604020202020204" pitchFamily="34" charset="0"/>
              <a:buChar char="•"/>
            </a:pPr>
            <a:r>
              <a:rPr lang="en-US" sz="1600" dirty="0">
                <a:solidFill>
                  <a:schemeClr val="bg1"/>
                </a:solidFill>
              </a:rPr>
              <a:t>Metrics and alerts</a:t>
            </a:r>
          </a:p>
          <a:p>
            <a:pPr marL="117475" lvl="2" indent="-109538">
              <a:spcAft>
                <a:spcPts val="1800"/>
              </a:spcAft>
              <a:buClr>
                <a:schemeClr val="bg1"/>
              </a:buClr>
              <a:buSzPct val="100000"/>
              <a:buFont typeface="Arial" panose="020B0604020202020204" pitchFamily="34" charset="0"/>
              <a:buChar char="•"/>
            </a:pPr>
            <a:r>
              <a:rPr lang="en-US" sz="1600" dirty="0">
                <a:solidFill>
                  <a:schemeClr val="bg1"/>
                </a:solidFill>
              </a:rPr>
              <a:t>Events</a:t>
            </a:r>
          </a:p>
          <a:p>
            <a:pPr marL="7938" lvl="1">
              <a:spcAft>
                <a:spcPts val="1800"/>
              </a:spcAft>
            </a:pPr>
            <a:r>
              <a:rPr lang="en-US" sz="1800" dirty="0">
                <a:solidFill>
                  <a:schemeClr val="bg1"/>
                </a:solidFill>
                <a:latin typeface="+mj-lt"/>
              </a:rPr>
              <a:t>Restate pipeline and activities</a:t>
            </a:r>
          </a:p>
        </p:txBody>
      </p:sp>
    </p:spTree>
    <p:extLst>
      <p:ext uri="{BB962C8B-B14F-4D97-AF65-F5344CB8AC3E}">
        <p14:creationId xmlns:p14="http://schemas.microsoft.com/office/powerpoint/2010/main" val="88562035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B8D2B3-7B4E-0A43-BEE5-DB7B44A92E97}"/>
              </a:ext>
            </a:extLst>
          </p:cNvPr>
          <p:cNvSpPr/>
          <p:nvPr/>
        </p:nvSpPr>
        <p:spPr bwMode="auto">
          <a:xfrm>
            <a:off x="426423" y="1233419"/>
            <a:ext cx="3650901" cy="4240359"/>
          </a:xfrm>
          <a:prstGeom prst="rect">
            <a:avLst/>
          </a:prstGeom>
          <a:solidFill>
            <a:schemeClr val="tx2"/>
          </a:solidFill>
          <a:ln>
            <a:no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02118E1E-24D7-9D49-ACD4-ED8D310117E5}"/>
              </a:ext>
            </a:extLst>
          </p:cNvPr>
          <p:cNvSpPr>
            <a:spLocks noGrp="1"/>
          </p:cNvSpPr>
          <p:nvPr>
            <p:ph type="title"/>
          </p:nvPr>
        </p:nvSpPr>
        <p:spPr/>
        <p:txBody>
          <a:bodyPr/>
          <a:lstStyle/>
          <a:p>
            <a:r>
              <a:rPr lang="en-US" dirty="0"/>
              <a:t>Use templates to quickly get started</a:t>
            </a:r>
          </a:p>
        </p:txBody>
      </p:sp>
      <p:sp>
        <p:nvSpPr>
          <p:cNvPr id="3" name="Text Placeholder 2">
            <a:extLst>
              <a:ext uri="{FF2B5EF4-FFF2-40B4-BE49-F238E27FC236}">
                <a16:creationId xmlns:a16="http://schemas.microsoft.com/office/drawing/2014/main" id="{BA053DB4-3B4F-47F1-9518-9E527BBCFF5F}"/>
              </a:ext>
            </a:extLst>
          </p:cNvPr>
          <p:cNvSpPr>
            <a:spLocks noGrp="1"/>
          </p:cNvSpPr>
          <p:nvPr>
            <p:ph sz="quarter" idx="4294967295"/>
          </p:nvPr>
        </p:nvSpPr>
        <p:spPr>
          <a:xfrm>
            <a:off x="592815" y="1379095"/>
            <a:ext cx="3426354" cy="2400657"/>
          </a:xfrm>
        </p:spPr>
        <p:txBody>
          <a:bodyPr/>
          <a:lstStyle/>
          <a:p>
            <a:pPr marL="7938" lvl="1">
              <a:spcAft>
                <a:spcPts val="1800"/>
              </a:spcAft>
            </a:pPr>
            <a:r>
              <a:rPr lang="en-US" sz="1800" dirty="0">
                <a:solidFill>
                  <a:schemeClr val="bg1"/>
                </a:solidFill>
                <a:latin typeface="+mj-lt"/>
              </a:rPr>
              <a:t>Quickly build data </a:t>
            </a:r>
            <a:br>
              <a:rPr lang="en-US" sz="1800" dirty="0">
                <a:solidFill>
                  <a:schemeClr val="bg1"/>
                </a:solidFill>
                <a:latin typeface="+mj-lt"/>
              </a:rPr>
            </a:br>
            <a:r>
              <a:rPr lang="en-US" sz="1800" dirty="0">
                <a:solidFill>
                  <a:schemeClr val="bg1"/>
                </a:solidFill>
                <a:latin typeface="+mj-lt"/>
              </a:rPr>
              <a:t>integration solutions</a:t>
            </a:r>
          </a:p>
          <a:p>
            <a:pPr marL="7938" lvl="1">
              <a:spcAft>
                <a:spcPts val="1800"/>
              </a:spcAft>
            </a:pPr>
            <a:r>
              <a:rPr lang="en-US" sz="1800" dirty="0">
                <a:solidFill>
                  <a:schemeClr val="bg1"/>
                </a:solidFill>
                <a:latin typeface="+mj-lt"/>
              </a:rPr>
              <a:t>Avoid rebuilding workflows—instantiate a template</a:t>
            </a:r>
          </a:p>
          <a:p>
            <a:pPr marL="7938" lvl="1">
              <a:spcAft>
                <a:spcPts val="1800"/>
              </a:spcAft>
            </a:pPr>
            <a:r>
              <a:rPr lang="en-US" sz="1800" dirty="0">
                <a:solidFill>
                  <a:schemeClr val="bg1"/>
                </a:solidFill>
                <a:latin typeface="+mj-lt"/>
              </a:rPr>
              <a:t>Improve developer productivity and reducing development </a:t>
            </a:r>
            <a:br>
              <a:rPr lang="en-US" sz="1800" dirty="0">
                <a:solidFill>
                  <a:schemeClr val="bg1"/>
                </a:solidFill>
                <a:latin typeface="+mj-lt"/>
              </a:rPr>
            </a:br>
            <a:r>
              <a:rPr lang="en-US" sz="1800" dirty="0">
                <a:solidFill>
                  <a:schemeClr val="bg1"/>
                </a:solidFill>
                <a:latin typeface="+mj-lt"/>
              </a:rPr>
              <a:t>time for repeat processes</a:t>
            </a:r>
          </a:p>
        </p:txBody>
      </p:sp>
      <p:pic>
        <p:nvPicPr>
          <p:cNvPr id="2" name="Picture 1">
            <a:extLst>
              <a:ext uri="{FF2B5EF4-FFF2-40B4-BE49-F238E27FC236}">
                <a16:creationId xmlns:a16="http://schemas.microsoft.com/office/drawing/2014/main" id="{327B8564-8567-42B6-8FCF-A0E74A145151}"/>
              </a:ext>
            </a:extLst>
          </p:cNvPr>
          <p:cNvPicPr>
            <a:picLocks noChangeAspect="1"/>
          </p:cNvPicPr>
          <p:nvPr/>
        </p:nvPicPr>
        <p:blipFill>
          <a:blip r:embed="rId2"/>
          <a:stretch>
            <a:fillRect/>
          </a:stretch>
        </p:blipFill>
        <p:spPr>
          <a:xfrm>
            <a:off x="4454525" y="1233419"/>
            <a:ext cx="8204387" cy="4878136"/>
          </a:xfrm>
          <a:prstGeom prst="rect">
            <a:avLst/>
          </a:prstGeom>
          <a:effectLst>
            <a:outerShdw blurRad="190500" dist="50800" dir="2400000" algn="tl" rotWithShape="0">
              <a:prstClr val="black">
                <a:alpha val="35000"/>
              </a:prstClr>
            </a:outerShdw>
          </a:effectLst>
        </p:spPr>
      </p:pic>
    </p:spTree>
    <p:extLst>
      <p:ext uri="{BB962C8B-B14F-4D97-AF65-F5344CB8AC3E}">
        <p14:creationId xmlns:p14="http://schemas.microsoft.com/office/powerpoint/2010/main" val="401011575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56" name="Straight Arrow Connector 155">
            <a:extLst>
              <a:ext uri="{FF2B5EF4-FFF2-40B4-BE49-F238E27FC236}">
                <a16:creationId xmlns:a16="http://schemas.microsoft.com/office/drawing/2014/main" id="{48CB9A7C-465D-954D-A7FC-5C056B3EB222}"/>
              </a:ext>
            </a:extLst>
          </p:cNvPr>
          <p:cNvCxnSpPr>
            <a:cxnSpLocks/>
          </p:cNvCxnSpPr>
          <p:nvPr/>
        </p:nvCxnSpPr>
        <p:spPr>
          <a:xfrm>
            <a:off x="3081863" y="3218882"/>
            <a:ext cx="773068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7EC21D3B-DFE4-6B45-A463-4C9595E5EC75}"/>
              </a:ext>
            </a:extLst>
          </p:cNvPr>
          <p:cNvSpPr/>
          <p:nvPr/>
        </p:nvSpPr>
        <p:spPr bwMode="auto">
          <a:xfrm>
            <a:off x="7758210" y="1655255"/>
            <a:ext cx="1438095" cy="2936040"/>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87" name="Rectangle 86">
            <a:extLst>
              <a:ext uri="{FF2B5EF4-FFF2-40B4-BE49-F238E27FC236}">
                <a16:creationId xmlns:a16="http://schemas.microsoft.com/office/drawing/2014/main" id="{D5F6672A-4FA6-BE45-8B59-8AFF6F9D8FF4}"/>
              </a:ext>
            </a:extLst>
          </p:cNvPr>
          <p:cNvSpPr/>
          <p:nvPr/>
        </p:nvSpPr>
        <p:spPr bwMode="auto">
          <a:xfrm>
            <a:off x="6167346" y="1673159"/>
            <a:ext cx="1438095" cy="2936040"/>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86" name="Rectangle 85">
            <a:extLst>
              <a:ext uri="{FF2B5EF4-FFF2-40B4-BE49-F238E27FC236}">
                <a16:creationId xmlns:a16="http://schemas.microsoft.com/office/drawing/2014/main" id="{0AFD7F83-1E90-5048-903E-5538362AC804}"/>
              </a:ext>
            </a:extLst>
          </p:cNvPr>
          <p:cNvSpPr/>
          <p:nvPr/>
        </p:nvSpPr>
        <p:spPr bwMode="auto">
          <a:xfrm>
            <a:off x="4562876" y="1673159"/>
            <a:ext cx="1438095" cy="2936040"/>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85" name="Rectangle 84">
            <a:extLst>
              <a:ext uri="{FF2B5EF4-FFF2-40B4-BE49-F238E27FC236}">
                <a16:creationId xmlns:a16="http://schemas.microsoft.com/office/drawing/2014/main" id="{A578AADF-A52E-D34C-858C-3DD5E5562814}"/>
              </a:ext>
            </a:extLst>
          </p:cNvPr>
          <p:cNvSpPr/>
          <p:nvPr/>
        </p:nvSpPr>
        <p:spPr bwMode="auto">
          <a:xfrm>
            <a:off x="2957301" y="1673159"/>
            <a:ext cx="1438095" cy="2936040"/>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80" name="Rectangle 79">
            <a:extLst>
              <a:ext uri="{FF2B5EF4-FFF2-40B4-BE49-F238E27FC236}">
                <a16:creationId xmlns:a16="http://schemas.microsoft.com/office/drawing/2014/main" id="{7811F021-1226-ED46-8254-22827A188298}"/>
              </a:ext>
            </a:extLst>
          </p:cNvPr>
          <p:cNvSpPr/>
          <p:nvPr/>
        </p:nvSpPr>
        <p:spPr bwMode="auto">
          <a:xfrm>
            <a:off x="2966281" y="5732823"/>
            <a:ext cx="6259437" cy="712070"/>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71" name="Rectangle 70">
            <a:extLst>
              <a:ext uri="{FF2B5EF4-FFF2-40B4-BE49-F238E27FC236}">
                <a16:creationId xmlns:a16="http://schemas.microsoft.com/office/drawing/2014/main" id="{683BA961-90F1-2F4E-8292-578D8FB63309}"/>
              </a:ext>
            </a:extLst>
          </p:cNvPr>
          <p:cNvSpPr/>
          <p:nvPr/>
        </p:nvSpPr>
        <p:spPr bwMode="auto">
          <a:xfrm>
            <a:off x="2966281" y="4810968"/>
            <a:ext cx="6259437" cy="712070"/>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765" b="0" i="0" u="none" strike="noStrike" kern="1200" cap="none" spc="0" normalizeH="0" baseline="0" noProof="0" dirty="0">
              <a:ln>
                <a:noFill/>
              </a:ln>
              <a:solidFill>
                <a:srgbClr val="0078D7"/>
              </a:solidFill>
              <a:effectLst/>
              <a:uLnTx/>
              <a:uFillTx/>
              <a:latin typeface="Segoe UI Semibold"/>
              <a:ea typeface="+mn-ea"/>
              <a:cs typeface="+mn-cs"/>
            </a:endParaRPr>
          </a:p>
        </p:txBody>
      </p:sp>
      <p:pic>
        <p:nvPicPr>
          <p:cNvPr id="41" name="Graphic 40">
            <a:extLst>
              <a:ext uri="{FF2B5EF4-FFF2-40B4-BE49-F238E27FC236}">
                <a16:creationId xmlns:a16="http://schemas.microsoft.com/office/drawing/2014/main" id="{FD72D523-A689-3C49-9D5F-F74573B8AB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259" y="3324222"/>
            <a:ext cx="380637" cy="380637"/>
          </a:xfrm>
          <a:prstGeom prst="rect">
            <a:avLst/>
          </a:prstGeom>
          <a:effectLst/>
        </p:spPr>
      </p:pic>
      <p:sp>
        <p:nvSpPr>
          <p:cNvPr id="43" name="Rectangle 42">
            <a:extLst>
              <a:ext uri="{FF2B5EF4-FFF2-40B4-BE49-F238E27FC236}">
                <a16:creationId xmlns:a16="http://schemas.microsoft.com/office/drawing/2014/main" id="{1C4586A8-F732-2B4A-8E2D-AF6C554E477F}"/>
              </a:ext>
            </a:extLst>
          </p:cNvPr>
          <p:cNvSpPr/>
          <p:nvPr/>
        </p:nvSpPr>
        <p:spPr bwMode="auto">
          <a:xfrm>
            <a:off x="2966282" y="1680361"/>
            <a:ext cx="1432510" cy="29288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INGEST</a:t>
            </a:r>
          </a:p>
        </p:txBody>
      </p:sp>
      <p:pic>
        <p:nvPicPr>
          <p:cNvPr id="45" name="Graphic 44">
            <a:extLst>
              <a:ext uri="{FF2B5EF4-FFF2-40B4-BE49-F238E27FC236}">
                <a16:creationId xmlns:a16="http://schemas.microsoft.com/office/drawing/2014/main" id="{35538457-F1A3-5945-B74A-D45E076E1D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1096" y="1637649"/>
            <a:ext cx="380637" cy="380637"/>
          </a:xfrm>
          <a:prstGeom prst="rect">
            <a:avLst/>
          </a:prstGeom>
          <a:effectLst/>
        </p:spPr>
      </p:pic>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p:txBody>
          <a:bodyPr/>
          <a:lstStyle/>
          <a:p>
            <a:r>
              <a:rPr lang="en-US" dirty="0"/>
              <a:t>Analytics for data-driven apps</a:t>
            </a:r>
          </a:p>
        </p:txBody>
      </p:sp>
      <p:sp>
        <p:nvSpPr>
          <p:cNvPr id="52" name="Rectangle 51">
            <a:extLst>
              <a:ext uri="{FF2B5EF4-FFF2-40B4-BE49-F238E27FC236}">
                <a16:creationId xmlns:a16="http://schemas.microsoft.com/office/drawing/2014/main" id="{C5068215-1E26-B244-A89C-94C0489A3046}"/>
              </a:ext>
            </a:extLst>
          </p:cNvPr>
          <p:cNvSpPr/>
          <p:nvPr/>
        </p:nvSpPr>
        <p:spPr bwMode="auto">
          <a:xfrm>
            <a:off x="4572270" y="1680361"/>
            <a:ext cx="1432510" cy="29288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PREPARE</a:t>
            </a:r>
          </a:p>
        </p:txBody>
      </p:sp>
      <p:sp>
        <p:nvSpPr>
          <p:cNvPr id="65" name="Rectangle 64">
            <a:extLst>
              <a:ext uri="{FF2B5EF4-FFF2-40B4-BE49-F238E27FC236}">
                <a16:creationId xmlns:a16="http://schemas.microsoft.com/office/drawing/2014/main" id="{67BB6F73-6FA0-434D-90AC-62A60EAB6815}"/>
              </a:ext>
            </a:extLst>
          </p:cNvPr>
          <p:cNvSpPr/>
          <p:nvPr/>
        </p:nvSpPr>
        <p:spPr bwMode="auto">
          <a:xfrm>
            <a:off x="6178258" y="1680361"/>
            <a:ext cx="1432510" cy="29288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TRANSFORM</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&amp; ENRICH</a:t>
            </a:r>
          </a:p>
        </p:txBody>
      </p:sp>
      <p:sp>
        <p:nvSpPr>
          <p:cNvPr id="68" name="Rectangle 67">
            <a:extLst>
              <a:ext uri="{FF2B5EF4-FFF2-40B4-BE49-F238E27FC236}">
                <a16:creationId xmlns:a16="http://schemas.microsoft.com/office/drawing/2014/main" id="{82F815C3-5E90-7A4E-BDC6-92A37077E014}"/>
              </a:ext>
            </a:extLst>
          </p:cNvPr>
          <p:cNvSpPr/>
          <p:nvPr/>
        </p:nvSpPr>
        <p:spPr bwMode="auto">
          <a:xfrm>
            <a:off x="7784246" y="1680361"/>
            <a:ext cx="1432510" cy="29288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SERVE</a:t>
            </a:r>
          </a:p>
        </p:txBody>
      </p:sp>
      <p:sp>
        <p:nvSpPr>
          <p:cNvPr id="70" name="TextBox 69">
            <a:extLst>
              <a:ext uri="{FF2B5EF4-FFF2-40B4-BE49-F238E27FC236}">
                <a16:creationId xmlns:a16="http://schemas.microsoft.com/office/drawing/2014/main" id="{150C5063-B6C3-7B43-AA2B-5258A896FC64}"/>
              </a:ext>
            </a:extLst>
          </p:cNvPr>
          <p:cNvSpPr txBox="1"/>
          <p:nvPr/>
        </p:nvSpPr>
        <p:spPr>
          <a:xfrm>
            <a:off x="7908655" y="2969965"/>
            <a:ext cx="1187296"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Cosmos DB</a:t>
            </a:r>
          </a:p>
        </p:txBody>
      </p:sp>
      <p:sp>
        <p:nvSpPr>
          <p:cNvPr id="98" name="Rectangle 97">
            <a:extLst>
              <a:ext uri="{FF2B5EF4-FFF2-40B4-BE49-F238E27FC236}">
                <a16:creationId xmlns:a16="http://schemas.microsoft.com/office/drawing/2014/main" id="{2A11B313-AC5F-A740-BA19-C622A6A11A79}"/>
              </a:ext>
            </a:extLst>
          </p:cNvPr>
          <p:cNvSpPr/>
          <p:nvPr/>
        </p:nvSpPr>
        <p:spPr bwMode="auto">
          <a:xfrm>
            <a:off x="2975262" y="4792895"/>
            <a:ext cx="6250456" cy="7152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dirty="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STORE</a:t>
            </a:r>
          </a:p>
        </p:txBody>
      </p:sp>
      <p:sp>
        <p:nvSpPr>
          <p:cNvPr id="99" name="TextBox 98">
            <a:extLst>
              <a:ext uri="{FF2B5EF4-FFF2-40B4-BE49-F238E27FC236}">
                <a16:creationId xmlns:a16="http://schemas.microsoft.com/office/drawing/2014/main" id="{B7FDA6C1-338C-1349-9DF8-8C8324BDF8C5}"/>
              </a:ext>
            </a:extLst>
          </p:cNvPr>
          <p:cNvSpPr txBox="1"/>
          <p:nvPr/>
        </p:nvSpPr>
        <p:spPr>
          <a:xfrm>
            <a:off x="3081863" y="5154604"/>
            <a:ext cx="3283215"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 Data Lake Storage Gen2</a:t>
            </a:r>
          </a:p>
        </p:txBody>
      </p:sp>
      <p:sp>
        <p:nvSpPr>
          <p:cNvPr id="118" name="TextBox 117">
            <a:extLst>
              <a:ext uri="{FF2B5EF4-FFF2-40B4-BE49-F238E27FC236}">
                <a16:creationId xmlns:a16="http://schemas.microsoft.com/office/drawing/2014/main" id="{182B5576-AF00-A946-9BD4-C71840563FAC}"/>
              </a:ext>
            </a:extLst>
          </p:cNvPr>
          <p:cNvSpPr txBox="1"/>
          <p:nvPr/>
        </p:nvSpPr>
        <p:spPr>
          <a:xfrm>
            <a:off x="603522" y="2120995"/>
            <a:ext cx="1309613" cy="78996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On-premises data</a:t>
            </a:r>
          </a:p>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Oracle, SQL,, Teradata, </a:t>
            </a:r>
            <a:r>
              <a:rPr kumimoji="0" lang="en-US" sz="1200" b="1"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fileshares</a:t>
            </a:r>
            <a:r>
              <a:rPr kumimoji="0" lang="en-US" sz="12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 SAP</a:t>
            </a:r>
          </a:p>
        </p:txBody>
      </p:sp>
      <p:sp>
        <p:nvSpPr>
          <p:cNvPr id="119" name="TextBox 118">
            <a:extLst>
              <a:ext uri="{FF2B5EF4-FFF2-40B4-BE49-F238E27FC236}">
                <a16:creationId xmlns:a16="http://schemas.microsoft.com/office/drawing/2014/main" id="{25C9608B-EBB4-764E-906E-79F087C38DB1}"/>
              </a:ext>
            </a:extLst>
          </p:cNvPr>
          <p:cNvSpPr txBox="1"/>
          <p:nvPr/>
        </p:nvSpPr>
        <p:spPr>
          <a:xfrm>
            <a:off x="603522" y="3703518"/>
            <a:ext cx="1240107" cy="42062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Cloud data</a:t>
            </a:r>
          </a:p>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 AWS, GCP</a:t>
            </a:r>
          </a:p>
        </p:txBody>
      </p:sp>
      <p:sp>
        <p:nvSpPr>
          <p:cNvPr id="120" name="TextBox 119">
            <a:extLst>
              <a:ext uri="{FF2B5EF4-FFF2-40B4-BE49-F238E27FC236}">
                <a16:creationId xmlns:a16="http://schemas.microsoft.com/office/drawing/2014/main" id="{9024F29A-0BC0-3844-A6C6-9027FCD5E451}"/>
              </a:ext>
            </a:extLst>
          </p:cNvPr>
          <p:cNvSpPr txBox="1"/>
          <p:nvPr/>
        </p:nvSpPr>
        <p:spPr>
          <a:xfrm>
            <a:off x="603522" y="5069039"/>
            <a:ext cx="1240107" cy="60529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SaaS data</a:t>
            </a:r>
          </a:p>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Salesforce, Dynamics </a:t>
            </a:r>
          </a:p>
        </p:txBody>
      </p:sp>
      <p:pic>
        <p:nvPicPr>
          <p:cNvPr id="13" name="Graphic 12">
            <a:extLst>
              <a:ext uri="{FF2B5EF4-FFF2-40B4-BE49-F238E27FC236}">
                <a16:creationId xmlns:a16="http://schemas.microsoft.com/office/drawing/2014/main" id="{855B024C-45A4-AA49-B07B-9AF43B0E33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1096" y="4631470"/>
            <a:ext cx="381942" cy="381942"/>
          </a:xfrm>
          <a:prstGeom prst="rect">
            <a:avLst/>
          </a:prstGeom>
        </p:spPr>
      </p:pic>
      <p:sp>
        <p:nvSpPr>
          <p:cNvPr id="51" name="TextBox 50">
            <a:extLst>
              <a:ext uri="{FF2B5EF4-FFF2-40B4-BE49-F238E27FC236}">
                <a16:creationId xmlns:a16="http://schemas.microsoft.com/office/drawing/2014/main" id="{D5180683-49AF-8B46-801D-BE6934F212EE}"/>
              </a:ext>
            </a:extLst>
          </p:cNvPr>
          <p:cNvSpPr txBox="1"/>
          <p:nvPr/>
        </p:nvSpPr>
        <p:spPr>
          <a:xfrm>
            <a:off x="3116002" y="2973962"/>
            <a:ext cx="1187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 Factory</a:t>
            </a:r>
          </a:p>
        </p:txBody>
      </p:sp>
      <p:pic>
        <p:nvPicPr>
          <p:cNvPr id="53" name="Graphic 52">
            <a:extLst>
              <a:ext uri="{FF2B5EF4-FFF2-40B4-BE49-F238E27FC236}">
                <a16:creationId xmlns:a16="http://schemas.microsoft.com/office/drawing/2014/main" id="{846CC859-4B7E-044F-A8A4-1AC183CC895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86602" y="2292003"/>
            <a:ext cx="851027" cy="851027"/>
          </a:xfrm>
          <a:prstGeom prst="rect">
            <a:avLst/>
          </a:prstGeom>
          <a:effectLst/>
        </p:spPr>
      </p:pic>
      <p:sp>
        <p:nvSpPr>
          <p:cNvPr id="57" name="TextBox 56">
            <a:extLst>
              <a:ext uri="{FF2B5EF4-FFF2-40B4-BE49-F238E27FC236}">
                <a16:creationId xmlns:a16="http://schemas.microsoft.com/office/drawing/2014/main" id="{6ADBFE44-9E21-AC4C-A89D-B40380ACF626}"/>
              </a:ext>
            </a:extLst>
          </p:cNvPr>
          <p:cNvSpPr txBox="1"/>
          <p:nvPr/>
        </p:nvSpPr>
        <p:spPr>
          <a:xfrm>
            <a:off x="4713233" y="2973962"/>
            <a:ext cx="1187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 Factory</a:t>
            </a:r>
          </a:p>
        </p:txBody>
      </p:sp>
      <p:pic>
        <p:nvPicPr>
          <p:cNvPr id="58" name="Graphic 57">
            <a:extLst>
              <a:ext uri="{FF2B5EF4-FFF2-40B4-BE49-F238E27FC236}">
                <a16:creationId xmlns:a16="http://schemas.microsoft.com/office/drawing/2014/main" id="{431D186B-F98C-4E44-9045-AC36F1D959B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83833" y="2292003"/>
            <a:ext cx="851027" cy="851027"/>
          </a:xfrm>
          <a:prstGeom prst="rect">
            <a:avLst/>
          </a:prstGeom>
          <a:effectLst/>
        </p:spPr>
      </p:pic>
      <p:sp>
        <p:nvSpPr>
          <p:cNvPr id="59" name="TextBox 58">
            <a:extLst>
              <a:ext uri="{FF2B5EF4-FFF2-40B4-BE49-F238E27FC236}">
                <a16:creationId xmlns:a16="http://schemas.microsoft.com/office/drawing/2014/main" id="{2DB0E8E3-229B-624F-9119-B9A7C32F9817}"/>
              </a:ext>
            </a:extLst>
          </p:cNvPr>
          <p:cNvSpPr txBox="1"/>
          <p:nvPr/>
        </p:nvSpPr>
        <p:spPr>
          <a:xfrm>
            <a:off x="4713233" y="4085282"/>
            <a:ext cx="1187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Databricks</a:t>
            </a:r>
          </a:p>
        </p:txBody>
      </p:sp>
      <p:sp>
        <p:nvSpPr>
          <p:cNvPr id="61" name="TextBox 60">
            <a:extLst>
              <a:ext uri="{FF2B5EF4-FFF2-40B4-BE49-F238E27FC236}">
                <a16:creationId xmlns:a16="http://schemas.microsoft.com/office/drawing/2014/main" id="{F66D883C-7712-EB47-A1C0-0FE8619AAC1E}"/>
              </a:ext>
            </a:extLst>
          </p:cNvPr>
          <p:cNvSpPr txBox="1"/>
          <p:nvPr/>
        </p:nvSpPr>
        <p:spPr>
          <a:xfrm>
            <a:off x="6322617" y="2973962"/>
            <a:ext cx="1187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 Factory</a:t>
            </a:r>
          </a:p>
        </p:txBody>
      </p:sp>
      <p:pic>
        <p:nvPicPr>
          <p:cNvPr id="62" name="Graphic 61">
            <a:extLst>
              <a:ext uri="{FF2B5EF4-FFF2-40B4-BE49-F238E27FC236}">
                <a16:creationId xmlns:a16="http://schemas.microsoft.com/office/drawing/2014/main" id="{D73E8446-9E02-5E42-9117-991B6128A6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93217" y="2292003"/>
            <a:ext cx="851027" cy="851027"/>
          </a:xfrm>
          <a:prstGeom prst="rect">
            <a:avLst/>
          </a:prstGeom>
          <a:effectLst/>
        </p:spPr>
      </p:pic>
      <p:sp>
        <p:nvSpPr>
          <p:cNvPr id="63" name="TextBox 62">
            <a:extLst>
              <a:ext uri="{FF2B5EF4-FFF2-40B4-BE49-F238E27FC236}">
                <a16:creationId xmlns:a16="http://schemas.microsoft.com/office/drawing/2014/main" id="{2936269E-8E8A-8147-BB63-B78D6EDA0F07}"/>
              </a:ext>
            </a:extLst>
          </p:cNvPr>
          <p:cNvSpPr txBox="1"/>
          <p:nvPr/>
        </p:nvSpPr>
        <p:spPr>
          <a:xfrm>
            <a:off x="6322617" y="4085282"/>
            <a:ext cx="1187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Databricks</a:t>
            </a:r>
          </a:p>
        </p:txBody>
      </p:sp>
      <p:sp>
        <p:nvSpPr>
          <p:cNvPr id="49" name="Rectangle 48">
            <a:extLst>
              <a:ext uri="{FF2B5EF4-FFF2-40B4-BE49-F238E27FC236}">
                <a16:creationId xmlns:a16="http://schemas.microsoft.com/office/drawing/2014/main" id="{A4D401FD-E86E-4B09-8230-A2C6E1829FC0}"/>
              </a:ext>
            </a:extLst>
          </p:cNvPr>
          <p:cNvSpPr/>
          <p:nvPr/>
        </p:nvSpPr>
        <p:spPr>
          <a:xfrm>
            <a:off x="2966281" y="5795597"/>
            <a:ext cx="6250457" cy="6052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50" name="Rectangle 49">
            <a:extLst>
              <a:ext uri="{FF2B5EF4-FFF2-40B4-BE49-F238E27FC236}">
                <a16:creationId xmlns:a16="http://schemas.microsoft.com/office/drawing/2014/main" id="{8B616D08-4CF2-44EC-86E1-1508ED69886A}"/>
              </a:ext>
            </a:extLst>
          </p:cNvPr>
          <p:cNvSpPr/>
          <p:nvPr/>
        </p:nvSpPr>
        <p:spPr>
          <a:xfrm>
            <a:off x="3096685" y="5891779"/>
            <a:ext cx="4918797" cy="184666"/>
          </a:xfrm>
          <a:prstGeom prst="rect">
            <a:avLst/>
          </a:prstGeom>
        </p:spPr>
        <p:txBody>
          <a:bodyPr wrap="square" lIns="0" tIns="0" rIns="0" b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70" normalizeH="0" baseline="0" noProof="0">
                <a:ln>
                  <a:noFill/>
                </a:ln>
                <a:solidFill>
                  <a:srgbClr val="0078D7"/>
                </a:solidFill>
                <a:effectLst/>
                <a:uLnTx/>
                <a:uFillTx/>
                <a:latin typeface="Segoe UI" panose="020B0502040204020203" pitchFamily="34" charset="0"/>
                <a:ea typeface="Segoe UI Semilight" charset="0"/>
                <a:cs typeface="Segoe UI" panose="020B0502040204020203" pitchFamily="34" charset="0"/>
              </a:rPr>
              <a:t>Data Pipeline Orchestration &amp; Monitoring</a:t>
            </a:r>
          </a:p>
        </p:txBody>
      </p:sp>
      <p:sp>
        <p:nvSpPr>
          <p:cNvPr id="54" name="Rectangle 53">
            <a:extLst>
              <a:ext uri="{FF2B5EF4-FFF2-40B4-BE49-F238E27FC236}">
                <a16:creationId xmlns:a16="http://schemas.microsoft.com/office/drawing/2014/main" id="{3D1E228B-13D6-4B6A-9052-EFCB0EF24892}"/>
              </a:ext>
            </a:extLst>
          </p:cNvPr>
          <p:cNvSpPr/>
          <p:nvPr/>
        </p:nvSpPr>
        <p:spPr>
          <a:xfrm>
            <a:off x="3103509" y="6128608"/>
            <a:ext cx="2600683" cy="184666"/>
          </a:xfrm>
          <a:prstGeom prst="rect">
            <a:avLst/>
          </a:prstGeom>
        </p:spPr>
        <p:txBody>
          <a:bodyPr wrap="square" lIns="0" tIns="0" rIns="0" b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r>
              <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Semilight" charset="0"/>
                <a:cs typeface="Segoe UI" panose="020B0502040204020203" pitchFamily="34" charset="0"/>
              </a:rPr>
              <a:t> </a:t>
            </a:r>
            <a:r>
              <a:rPr kumimoji="0" lang="en-US" sz="12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a:t>
            </a:r>
            <a:r>
              <a:rPr kumimoji="0" lang="en-US" sz="1200" b="0" i="0" u="none" strike="noStrike" kern="0" cap="none" spc="0" normalizeH="0" baseline="0" noProof="0" dirty="0">
                <a:ln>
                  <a:noFill/>
                </a:ln>
                <a:solidFill>
                  <a:prstClr val="black"/>
                </a:solidFill>
                <a:effectLst/>
                <a:uLnTx/>
                <a:uFillTx/>
                <a:latin typeface="Segoe UI" panose="020B0502040204020203" pitchFamily="34" charset="0"/>
                <a:ea typeface="Segoe UI Semilight" charset="0"/>
                <a:cs typeface="Segoe UI" panose="020B0502040204020203" pitchFamily="34" charset="0"/>
              </a:rPr>
              <a:t> </a:t>
            </a:r>
            <a:r>
              <a:rPr kumimoji="0" lang="en-US" sz="12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Factory</a:t>
            </a:r>
          </a:p>
        </p:txBody>
      </p:sp>
      <p:pic>
        <p:nvPicPr>
          <p:cNvPr id="55" name="Graphic 54">
            <a:extLst>
              <a:ext uri="{FF2B5EF4-FFF2-40B4-BE49-F238E27FC236}">
                <a16:creationId xmlns:a16="http://schemas.microsoft.com/office/drawing/2014/main" id="{E3DAC128-806E-4F81-93C2-66FB334615E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87831" y="4747605"/>
            <a:ext cx="808424" cy="808424"/>
          </a:xfrm>
          <a:prstGeom prst="rect">
            <a:avLst/>
          </a:prstGeom>
          <a:effectLst/>
        </p:spPr>
      </p:pic>
      <p:pic>
        <p:nvPicPr>
          <p:cNvPr id="64" name="Graphic 63">
            <a:extLst>
              <a:ext uri="{FF2B5EF4-FFF2-40B4-BE49-F238E27FC236}">
                <a16:creationId xmlns:a16="http://schemas.microsoft.com/office/drawing/2014/main" id="{B870EF63-D121-484D-BFC5-10DA6BA9E5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87831" y="5718146"/>
            <a:ext cx="828907" cy="811301"/>
          </a:xfrm>
          <a:prstGeom prst="rect">
            <a:avLst/>
          </a:prstGeom>
          <a:effectLst/>
        </p:spPr>
      </p:pic>
      <p:sp>
        <p:nvSpPr>
          <p:cNvPr id="67" name="Shape 101">
            <a:extLst>
              <a:ext uri="{FF2B5EF4-FFF2-40B4-BE49-F238E27FC236}">
                <a16:creationId xmlns:a16="http://schemas.microsoft.com/office/drawing/2014/main" id="{6F4A45C7-D57E-4B70-BC03-DFDA1478EB77}"/>
              </a:ext>
            </a:extLst>
          </p:cNvPr>
          <p:cNvSpPr txBox="1"/>
          <p:nvPr/>
        </p:nvSpPr>
        <p:spPr>
          <a:xfrm>
            <a:off x="10628974" y="3537706"/>
            <a:ext cx="1516015" cy="276959"/>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sym typeface="Calibri"/>
              </a:rPr>
              <a:t>Browser/Device</a:t>
            </a:r>
          </a:p>
        </p:txBody>
      </p:sp>
      <p:sp>
        <p:nvSpPr>
          <p:cNvPr id="82" name="Rectangle 81">
            <a:extLst>
              <a:ext uri="{FF2B5EF4-FFF2-40B4-BE49-F238E27FC236}">
                <a16:creationId xmlns:a16="http://schemas.microsoft.com/office/drawing/2014/main" id="{08D63625-E8C0-49B7-82C1-3DB59CACF969}"/>
              </a:ext>
            </a:extLst>
          </p:cNvPr>
          <p:cNvSpPr/>
          <p:nvPr/>
        </p:nvSpPr>
        <p:spPr bwMode="auto">
          <a:xfrm>
            <a:off x="7509913" y="1402251"/>
            <a:ext cx="4506941" cy="3378799"/>
          </a:xfrm>
          <a:prstGeom prst="rect">
            <a:avLst/>
          </a:prstGeom>
          <a:noFill/>
          <a:ln w="25400">
            <a:solidFill>
              <a:srgbClr val="50E6F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F66D094A-3219-4BF1-8D31-4324F9242936}"/>
              </a:ext>
            </a:extLst>
          </p:cNvPr>
          <p:cNvSpPr/>
          <p:nvPr/>
        </p:nvSpPr>
        <p:spPr>
          <a:xfrm>
            <a:off x="9643097" y="3579823"/>
            <a:ext cx="810541" cy="184666"/>
          </a:xfrm>
          <a:prstGeom prst="rect">
            <a:avLst/>
          </a:prstGeom>
        </p:spPr>
        <p:txBody>
          <a:bodyPr wrap="square" lIns="0" tIns="0" rIns="0" b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Semibold"/>
                <a:ea typeface="Segoe UI Semilight" charset="0"/>
                <a:cs typeface="Segoe UI" panose="020B0502040204020203" pitchFamily="34" charset="0"/>
              </a:rPr>
              <a:t>[SaaS] App </a:t>
            </a:r>
          </a:p>
        </p:txBody>
      </p:sp>
      <p:sp>
        <p:nvSpPr>
          <p:cNvPr id="81" name="Rectangle 9">
            <a:extLst>
              <a:ext uri="{FF2B5EF4-FFF2-40B4-BE49-F238E27FC236}">
                <a16:creationId xmlns:a16="http://schemas.microsoft.com/office/drawing/2014/main" id="{8EC4251E-E4D6-9E47-BA4C-8444E5B37035}"/>
              </a:ext>
            </a:extLst>
          </p:cNvPr>
          <p:cNvSpPr/>
          <p:nvPr/>
        </p:nvSpPr>
        <p:spPr bwMode="auto">
          <a:xfrm>
            <a:off x="2019932" y="1558148"/>
            <a:ext cx="120992" cy="4116181"/>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cxnSp>
        <p:nvCxnSpPr>
          <p:cNvPr id="84" name="Straight Arrow Connector 83">
            <a:extLst>
              <a:ext uri="{FF2B5EF4-FFF2-40B4-BE49-F238E27FC236}">
                <a16:creationId xmlns:a16="http://schemas.microsoft.com/office/drawing/2014/main" id="{1B6FAF57-DAAD-6046-9FA0-DCF065AF272B}"/>
              </a:ext>
            </a:extLst>
          </p:cNvPr>
          <p:cNvCxnSpPr>
            <a:cxnSpLocks/>
          </p:cNvCxnSpPr>
          <p:nvPr/>
        </p:nvCxnSpPr>
        <p:spPr>
          <a:xfrm>
            <a:off x="2140924" y="3218882"/>
            <a:ext cx="745678"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69D23B35-6799-3D47-A21B-7E46B4240823}"/>
              </a:ext>
            </a:extLst>
          </p:cNvPr>
          <p:cNvGrpSpPr/>
          <p:nvPr/>
        </p:nvGrpSpPr>
        <p:grpSpPr>
          <a:xfrm>
            <a:off x="4756414" y="3588047"/>
            <a:ext cx="455467" cy="464244"/>
            <a:chOff x="7158422" y="1607015"/>
            <a:chExt cx="2726357" cy="2778897"/>
          </a:xfrm>
        </p:grpSpPr>
        <p:sp>
          <p:nvSpPr>
            <p:cNvPr id="90" name="Freeform 242">
              <a:extLst>
                <a:ext uri="{FF2B5EF4-FFF2-40B4-BE49-F238E27FC236}">
                  <a16:creationId xmlns:a16="http://schemas.microsoft.com/office/drawing/2014/main" id="{2204A0F6-1FD0-B34E-9ABB-3314E8A831B7}"/>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1" name="Diamond 90">
              <a:extLst>
                <a:ext uri="{FF2B5EF4-FFF2-40B4-BE49-F238E27FC236}">
                  <a16:creationId xmlns:a16="http://schemas.microsoft.com/office/drawing/2014/main" id="{CF650ABE-1566-0947-AEAA-99C7612AC546}"/>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Freeform 243">
              <a:extLst>
                <a:ext uri="{FF2B5EF4-FFF2-40B4-BE49-F238E27FC236}">
                  <a16:creationId xmlns:a16="http://schemas.microsoft.com/office/drawing/2014/main" id="{C623BCD3-D7B3-F041-A2D4-1C6716BA2EB1}"/>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3" name="Diamond 92">
              <a:extLst>
                <a:ext uri="{FF2B5EF4-FFF2-40B4-BE49-F238E27FC236}">
                  <a16:creationId xmlns:a16="http://schemas.microsoft.com/office/drawing/2014/main" id="{834FA2AE-3F3E-7F4D-B004-2EB5B9AF73E3}"/>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BAD12F25-5B06-B14D-A5E8-3980C8E9CC44}"/>
              </a:ext>
            </a:extLst>
          </p:cNvPr>
          <p:cNvGrpSpPr/>
          <p:nvPr/>
        </p:nvGrpSpPr>
        <p:grpSpPr>
          <a:xfrm>
            <a:off x="6335403" y="3561009"/>
            <a:ext cx="455467" cy="464244"/>
            <a:chOff x="7158422" y="1607015"/>
            <a:chExt cx="2726357" cy="2778897"/>
          </a:xfrm>
        </p:grpSpPr>
        <p:sp>
          <p:nvSpPr>
            <p:cNvPr id="95" name="Freeform 242">
              <a:extLst>
                <a:ext uri="{FF2B5EF4-FFF2-40B4-BE49-F238E27FC236}">
                  <a16:creationId xmlns:a16="http://schemas.microsoft.com/office/drawing/2014/main" id="{526A80E4-8A81-DD42-9FDD-4FA037313722}"/>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6" name="Diamond 95">
              <a:extLst>
                <a:ext uri="{FF2B5EF4-FFF2-40B4-BE49-F238E27FC236}">
                  <a16:creationId xmlns:a16="http://schemas.microsoft.com/office/drawing/2014/main" id="{E0AEF52E-0FB3-5C47-8586-B625EB392255}"/>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Freeform 243">
              <a:extLst>
                <a:ext uri="{FF2B5EF4-FFF2-40B4-BE49-F238E27FC236}">
                  <a16:creationId xmlns:a16="http://schemas.microsoft.com/office/drawing/2014/main" id="{052242C9-034F-3D4B-B9A1-EEED9EAB30E5}"/>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08" name="Diamond 107">
              <a:extLst>
                <a:ext uri="{FF2B5EF4-FFF2-40B4-BE49-F238E27FC236}">
                  <a16:creationId xmlns:a16="http://schemas.microsoft.com/office/drawing/2014/main" id="{39A783F5-DD32-3B42-B3C3-B80FC7C65658}"/>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09" name="Freeform: Shape 203">
            <a:extLst>
              <a:ext uri="{FF2B5EF4-FFF2-40B4-BE49-F238E27FC236}">
                <a16:creationId xmlns:a16="http://schemas.microsoft.com/office/drawing/2014/main" id="{DFFEE19C-5050-B74F-8002-3443AE33AAEC}"/>
              </a:ext>
            </a:extLst>
          </p:cNvPr>
          <p:cNvSpPr/>
          <p:nvPr/>
        </p:nvSpPr>
        <p:spPr bwMode="auto">
          <a:xfrm>
            <a:off x="7928941" y="2441983"/>
            <a:ext cx="433539" cy="401480"/>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386">
            <a:extLst>
              <a:ext uri="{FF2B5EF4-FFF2-40B4-BE49-F238E27FC236}">
                <a16:creationId xmlns:a16="http://schemas.microsoft.com/office/drawing/2014/main" id="{9733E3E1-1121-1344-98F0-EA1C9AE01EF1}"/>
              </a:ext>
            </a:extLst>
          </p:cNvPr>
          <p:cNvGrpSpPr>
            <a:grpSpLocks noChangeAspect="1"/>
          </p:cNvGrpSpPr>
          <p:nvPr/>
        </p:nvGrpSpPr>
        <p:grpSpPr bwMode="auto">
          <a:xfrm>
            <a:off x="9681789" y="2900494"/>
            <a:ext cx="669375" cy="502033"/>
            <a:chOff x="7014" y="2816"/>
            <a:chExt cx="312" cy="234"/>
          </a:xfrm>
        </p:grpSpPr>
        <p:sp>
          <p:nvSpPr>
            <p:cNvPr id="130" name="AutoShape 385">
              <a:extLst>
                <a:ext uri="{FF2B5EF4-FFF2-40B4-BE49-F238E27FC236}">
                  <a16:creationId xmlns:a16="http://schemas.microsoft.com/office/drawing/2014/main" id="{BC6F9266-E612-1546-AA73-803EFD307084}"/>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Rectangle 387">
              <a:extLst>
                <a:ext uri="{FF2B5EF4-FFF2-40B4-BE49-F238E27FC236}">
                  <a16:creationId xmlns:a16="http://schemas.microsoft.com/office/drawing/2014/main" id="{F7622576-41CE-C244-BB8C-73F73CB891DB}"/>
                </a:ext>
              </a:extLst>
            </p:cNvPr>
            <p:cNvSpPr>
              <a:spLocks noChangeArrowheads="1"/>
            </p:cNvSpPr>
            <p:nvPr/>
          </p:nvSpPr>
          <p:spPr bwMode="auto">
            <a:xfrm>
              <a:off x="7014" y="2816"/>
              <a:ext cx="312" cy="23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2" name="Rectangle 388">
              <a:extLst>
                <a:ext uri="{FF2B5EF4-FFF2-40B4-BE49-F238E27FC236}">
                  <a16:creationId xmlns:a16="http://schemas.microsoft.com/office/drawing/2014/main" id="{3B07EE49-17B1-5F45-8101-5212B0F0015F}"/>
                </a:ext>
              </a:extLst>
            </p:cNvPr>
            <p:cNvSpPr>
              <a:spLocks noChangeArrowheads="1"/>
            </p:cNvSpPr>
            <p:nvPr/>
          </p:nvSpPr>
          <p:spPr bwMode="auto">
            <a:xfrm>
              <a:off x="7014" y="2816"/>
              <a:ext cx="312" cy="2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3" name="Oval 389">
              <a:extLst>
                <a:ext uri="{FF2B5EF4-FFF2-40B4-BE49-F238E27FC236}">
                  <a16:creationId xmlns:a16="http://schemas.microsoft.com/office/drawing/2014/main" id="{C1AD8FC2-8EF6-4B42-93BE-6A8BB5F330E7}"/>
                </a:ext>
              </a:extLst>
            </p:cNvPr>
            <p:cNvSpPr>
              <a:spLocks noChangeArrowheads="1"/>
            </p:cNvSpPr>
            <p:nvPr/>
          </p:nvSpPr>
          <p:spPr bwMode="auto">
            <a:xfrm>
              <a:off x="7025" y="2826"/>
              <a:ext cx="9" cy="1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4" name="Oval 390">
              <a:extLst>
                <a:ext uri="{FF2B5EF4-FFF2-40B4-BE49-F238E27FC236}">
                  <a16:creationId xmlns:a16="http://schemas.microsoft.com/office/drawing/2014/main" id="{0F20483F-C16B-1644-9F3E-62316D1C1C78}"/>
                </a:ext>
              </a:extLst>
            </p:cNvPr>
            <p:cNvSpPr>
              <a:spLocks noChangeArrowheads="1"/>
            </p:cNvSpPr>
            <p:nvPr/>
          </p:nvSpPr>
          <p:spPr bwMode="auto">
            <a:xfrm>
              <a:off x="7039" y="2826"/>
              <a:ext cx="10" cy="1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Oval 391">
              <a:extLst>
                <a:ext uri="{FF2B5EF4-FFF2-40B4-BE49-F238E27FC236}">
                  <a16:creationId xmlns:a16="http://schemas.microsoft.com/office/drawing/2014/main" id="{E31F0390-DF2A-ED43-8BB0-9765D64DFB82}"/>
                </a:ext>
              </a:extLst>
            </p:cNvPr>
            <p:cNvSpPr>
              <a:spLocks noChangeArrowheads="1"/>
            </p:cNvSpPr>
            <p:nvPr/>
          </p:nvSpPr>
          <p:spPr bwMode="auto">
            <a:xfrm>
              <a:off x="7054" y="2826"/>
              <a:ext cx="10" cy="1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392">
              <a:extLst>
                <a:ext uri="{FF2B5EF4-FFF2-40B4-BE49-F238E27FC236}">
                  <a16:creationId xmlns:a16="http://schemas.microsoft.com/office/drawing/2014/main" id="{03B2F6C5-0882-F74A-8F5E-B23D53C80F21}"/>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Rectangle 393">
              <a:extLst>
                <a:ext uri="{FF2B5EF4-FFF2-40B4-BE49-F238E27FC236}">
                  <a16:creationId xmlns:a16="http://schemas.microsoft.com/office/drawing/2014/main" id="{F841E0BD-9A11-E64B-ABBA-7B3EBA614F97}"/>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Rectangle 394">
              <a:extLst>
                <a:ext uri="{FF2B5EF4-FFF2-40B4-BE49-F238E27FC236}">
                  <a16:creationId xmlns:a16="http://schemas.microsoft.com/office/drawing/2014/main" id="{CD990930-8717-CA47-9A92-F4ED67E18375}"/>
                </a:ext>
              </a:extLst>
            </p:cNvPr>
            <p:cNvSpPr>
              <a:spLocks noChangeArrowheads="1"/>
            </p:cNvSpPr>
            <p:nvPr/>
          </p:nvSpPr>
          <p:spPr bwMode="auto">
            <a:xfrm>
              <a:off x="7219" y="2884"/>
              <a:ext cx="49"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Rectangle 395">
              <a:extLst>
                <a:ext uri="{FF2B5EF4-FFF2-40B4-BE49-F238E27FC236}">
                  <a16:creationId xmlns:a16="http://schemas.microsoft.com/office/drawing/2014/main" id="{928B44A8-3C9B-9C41-AD34-C93B9041902B}"/>
                </a:ext>
              </a:extLst>
            </p:cNvPr>
            <p:cNvSpPr>
              <a:spLocks noChangeArrowheads="1"/>
            </p:cNvSpPr>
            <p:nvPr/>
          </p:nvSpPr>
          <p:spPr bwMode="auto">
            <a:xfrm>
              <a:off x="7073" y="2962"/>
              <a:ext cx="48"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0" name="Rectangle 396">
              <a:extLst>
                <a:ext uri="{FF2B5EF4-FFF2-40B4-BE49-F238E27FC236}">
                  <a16:creationId xmlns:a16="http://schemas.microsoft.com/office/drawing/2014/main" id="{226E7C2A-AC75-8E42-BC96-D2424657D08C}"/>
                </a:ext>
              </a:extLst>
            </p:cNvPr>
            <p:cNvSpPr>
              <a:spLocks noChangeArrowheads="1"/>
            </p:cNvSpPr>
            <p:nvPr/>
          </p:nvSpPr>
          <p:spPr bwMode="auto">
            <a:xfrm>
              <a:off x="7146" y="2962"/>
              <a:ext cx="49"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Rectangle 397">
              <a:extLst>
                <a:ext uri="{FF2B5EF4-FFF2-40B4-BE49-F238E27FC236}">
                  <a16:creationId xmlns:a16="http://schemas.microsoft.com/office/drawing/2014/main" id="{17F7CB1E-EF96-8A46-990E-562A2EAB7CF9}"/>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BD3EEC76-D89D-1443-BB7A-A1D9C68F7BBE}"/>
              </a:ext>
            </a:extLst>
          </p:cNvPr>
          <p:cNvGrpSpPr/>
          <p:nvPr/>
        </p:nvGrpSpPr>
        <p:grpSpPr>
          <a:xfrm>
            <a:off x="10879748" y="2903614"/>
            <a:ext cx="669375" cy="502033"/>
            <a:chOff x="10945737" y="2792467"/>
            <a:chExt cx="669375" cy="502033"/>
          </a:xfrm>
        </p:grpSpPr>
        <p:grpSp>
          <p:nvGrpSpPr>
            <p:cNvPr id="142" name="Group 386">
              <a:extLst>
                <a:ext uri="{FF2B5EF4-FFF2-40B4-BE49-F238E27FC236}">
                  <a16:creationId xmlns:a16="http://schemas.microsoft.com/office/drawing/2014/main" id="{878468B1-41E3-5C40-81C9-B45FEAAD49A4}"/>
                </a:ext>
              </a:extLst>
            </p:cNvPr>
            <p:cNvGrpSpPr>
              <a:grpSpLocks noChangeAspect="1"/>
            </p:cNvGrpSpPr>
            <p:nvPr/>
          </p:nvGrpSpPr>
          <p:grpSpPr bwMode="auto">
            <a:xfrm>
              <a:off x="10945737" y="2792467"/>
              <a:ext cx="669375" cy="502033"/>
              <a:chOff x="7014" y="2816"/>
              <a:chExt cx="312" cy="234"/>
            </a:xfrm>
          </p:grpSpPr>
          <p:sp>
            <p:nvSpPr>
              <p:cNvPr id="143" name="AutoShape 385">
                <a:extLst>
                  <a:ext uri="{FF2B5EF4-FFF2-40B4-BE49-F238E27FC236}">
                    <a16:creationId xmlns:a16="http://schemas.microsoft.com/office/drawing/2014/main" id="{ADD4BB6C-8A4F-C149-8BEF-4C0B24EF1B51}"/>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Rectangle 387">
                <a:extLst>
                  <a:ext uri="{FF2B5EF4-FFF2-40B4-BE49-F238E27FC236}">
                    <a16:creationId xmlns:a16="http://schemas.microsoft.com/office/drawing/2014/main" id="{81E978D8-D2A9-F14F-9484-CB5CC2E08903}"/>
                  </a:ext>
                </a:extLst>
              </p:cNvPr>
              <p:cNvSpPr>
                <a:spLocks noChangeArrowheads="1"/>
              </p:cNvSpPr>
              <p:nvPr/>
            </p:nvSpPr>
            <p:spPr bwMode="auto">
              <a:xfrm>
                <a:off x="7014" y="2816"/>
                <a:ext cx="312" cy="23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Rectangle 388">
                <a:extLst>
                  <a:ext uri="{FF2B5EF4-FFF2-40B4-BE49-F238E27FC236}">
                    <a16:creationId xmlns:a16="http://schemas.microsoft.com/office/drawing/2014/main" id="{668CC642-655B-EF45-AA75-4DAC60548CBA}"/>
                  </a:ext>
                </a:extLst>
              </p:cNvPr>
              <p:cNvSpPr>
                <a:spLocks noChangeArrowheads="1"/>
              </p:cNvSpPr>
              <p:nvPr/>
            </p:nvSpPr>
            <p:spPr bwMode="auto">
              <a:xfrm>
                <a:off x="7014" y="2816"/>
                <a:ext cx="312" cy="2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Oval 389">
                <a:extLst>
                  <a:ext uri="{FF2B5EF4-FFF2-40B4-BE49-F238E27FC236}">
                    <a16:creationId xmlns:a16="http://schemas.microsoft.com/office/drawing/2014/main" id="{AAABD99B-8C80-4A4F-A4FE-408F2A250B52}"/>
                  </a:ext>
                </a:extLst>
              </p:cNvPr>
              <p:cNvSpPr>
                <a:spLocks noChangeArrowheads="1"/>
              </p:cNvSpPr>
              <p:nvPr/>
            </p:nvSpPr>
            <p:spPr bwMode="auto">
              <a:xfrm>
                <a:off x="7025" y="2826"/>
                <a:ext cx="9" cy="1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Oval 390">
                <a:extLst>
                  <a:ext uri="{FF2B5EF4-FFF2-40B4-BE49-F238E27FC236}">
                    <a16:creationId xmlns:a16="http://schemas.microsoft.com/office/drawing/2014/main" id="{0296A082-C9E9-6E4F-B164-58DFD180F2C1}"/>
                  </a:ext>
                </a:extLst>
              </p:cNvPr>
              <p:cNvSpPr>
                <a:spLocks noChangeArrowheads="1"/>
              </p:cNvSpPr>
              <p:nvPr/>
            </p:nvSpPr>
            <p:spPr bwMode="auto">
              <a:xfrm>
                <a:off x="7039" y="2826"/>
                <a:ext cx="10" cy="1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Oval 391">
                <a:extLst>
                  <a:ext uri="{FF2B5EF4-FFF2-40B4-BE49-F238E27FC236}">
                    <a16:creationId xmlns:a16="http://schemas.microsoft.com/office/drawing/2014/main" id="{CB2090BD-E78B-DC4B-8C35-A83EC77375CF}"/>
                  </a:ext>
                </a:extLst>
              </p:cNvPr>
              <p:cNvSpPr>
                <a:spLocks noChangeArrowheads="1"/>
              </p:cNvSpPr>
              <p:nvPr/>
            </p:nvSpPr>
            <p:spPr bwMode="auto">
              <a:xfrm>
                <a:off x="7054" y="2826"/>
                <a:ext cx="10" cy="1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55" name="graph_2">
              <a:extLst>
                <a:ext uri="{FF2B5EF4-FFF2-40B4-BE49-F238E27FC236}">
                  <a16:creationId xmlns:a16="http://schemas.microsoft.com/office/drawing/2014/main" id="{07EE1448-D297-6E4D-B15B-1E88B925C23F}"/>
                </a:ext>
              </a:extLst>
            </p:cNvPr>
            <p:cNvSpPr>
              <a:spLocks noChangeAspect="1" noEditPoints="1"/>
            </p:cNvSpPr>
            <p:nvPr/>
          </p:nvSpPr>
          <p:spPr bwMode="auto">
            <a:xfrm>
              <a:off x="11084630" y="2971127"/>
              <a:ext cx="363983" cy="197355"/>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3810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1722576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AB1B-A38A-4822-BB70-A597EF25FD5E}"/>
              </a:ext>
            </a:extLst>
          </p:cNvPr>
          <p:cNvSpPr>
            <a:spLocks noGrp="1"/>
          </p:cNvSpPr>
          <p:nvPr>
            <p:ph type="title"/>
          </p:nvPr>
        </p:nvSpPr>
        <p:spPr>
          <a:xfrm>
            <a:off x="429543" y="2532448"/>
            <a:ext cx="7371793" cy="1793104"/>
          </a:xfrm>
        </p:spPr>
        <p:txBody>
          <a:bodyPr anchor="t"/>
          <a:lstStyle/>
          <a:p>
            <a:r>
              <a:rPr lang="en-US" sz="4800" dirty="0">
                <a:solidFill>
                  <a:srgbClr val="FFFFFF"/>
                </a:solidFill>
              </a:rPr>
              <a:t>Insights for all with </a:t>
            </a:r>
            <a:br>
              <a:rPr lang="en-US" sz="4800" dirty="0">
                <a:solidFill>
                  <a:srgbClr val="FFFFFF"/>
                </a:solidFill>
              </a:rPr>
            </a:br>
            <a:r>
              <a:rPr lang="en-US" sz="4800" dirty="0">
                <a:solidFill>
                  <a:srgbClr val="FFFFFF"/>
                </a:solidFill>
              </a:rPr>
              <a:t>Power BI + Azure</a:t>
            </a:r>
            <a:br>
              <a:rPr lang="en-US" sz="5400" dirty="0">
                <a:solidFill>
                  <a:srgbClr val="0078D7"/>
                </a:solidFill>
              </a:rPr>
            </a:br>
            <a:r>
              <a:rPr lang="en-US" sz="2800" spc="0" dirty="0">
                <a:solidFill>
                  <a:srgbClr val="50E6FF"/>
                </a:solidFill>
              </a:rPr>
              <a:t>Power up your BI with Azure Data Services</a:t>
            </a:r>
            <a:endParaRPr lang="en-US" sz="4800" dirty="0">
              <a:solidFill>
                <a:schemeClr val="accent1"/>
              </a:solidFill>
            </a:endParaRPr>
          </a:p>
        </p:txBody>
      </p:sp>
      <p:pic>
        <p:nvPicPr>
          <p:cNvPr id="22" name="Graphic 21">
            <a:extLst>
              <a:ext uri="{FF2B5EF4-FFF2-40B4-BE49-F238E27FC236}">
                <a16:creationId xmlns:a16="http://schemas.microsoft.com/office/drawing/2014/main" id="{1F73C1FA-FB9D-8549-B67A-103DCC99CE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032500" y="508000"/>
            <a:ext cx="5695952" cy="5784852"/>
          </a:xfrm>
          <a:prstGeom prst="rect">
            <a:avLst/>
          </a:prstGeom>
        </p:spPr>
      </p:pic>
    </p:spTree>
    <p:extLst>
      <p:ext uri="{BB962C8B-B14F-4D97-AF65-F5344CB8AC3E}">
        <p14:creationId xmlns:p14="http://schemas.microsoft.com/office/powerpoint/2010/main" val="374312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91447DB-B55C-43DE-BF83-9B9811222791}"/>
              </a:ext>
            </a:extLst>
          </p:cNvPr>
          <p:cNvSpPr/>
          <p:nvPr/>
        </p:nvSpPr>
        <p:spPr bwMode="auto">
          <a:xfrm>
            <a:off x="10550773" y="798080"/>
            <a:ext cx="285820"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a:ln>
                  <a:noFill/>
                </a:ln>
                <a:noFill/>
                <a:effectLst/>
                <a:uLnTx/>
                <a:uFillTx/>
                <a:latin typeface="Segoe UI Semibold"/>
                <a:ea typeface="+mn-ea"/>
                <a:cs typeface="Segoe UI" charset="0"/>
              </a:rPr>
              <a:t>AI apps &amp; agents</a:t>
            </a:r>
          </a:p>
        </p:txBody>
      </p:sp>
      <p:pic>
        <p:nvPicPr>
          <p:cNvPr id="14" name="Picture Placeholder 13">
            <a:extLst>
              <a:ext uri="{FF2B5EF4-FFF2-40B4-BE49-F238E27FC236}">
                <a16:creationId xmlns:a16="http://schemas.microsoft.com/office/drawing/2014/main" id="{AF71B5A5-E215-467F-9404-2D829BB26F8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val="0"/>
              </a:ext>
            </a:extLst>
          </a:blip>
          <a:srcRect/>
          <a:stretch/>
        </p:blipFill>
        <p:spPr>
          <a:xfrm>
            <a:off x="454706" y="1977263"/>
            <a:ext cx="3632388" cy="2583813"/>
          </a:xfrm>
          <a:effectLst>
            <a:outerShdw blurRad="127000" dist="38100" dir="5400000" algn="tl" rotWithShape="0">
              <a:prstClr val="black">
                <a:alpha val="40000"/>
              </a:prstClr>
            </a:outerShdw>
          </a:effectLst>
        </p:spPr>
      </p:pic>
      <p:pic>
        <p:nvPicPr>
          <p:cNvPr id="16" name="Picture Placeholder 15">
            <a:extLst>
              <a:ext uri="{FF2B5EF4-FFF2-40B4-BE49-F238E27FC236}">
                <a16:creationId xmlns:a16="http://schemas.microsoft.com/office/drawing/2014/main" id="{0911EBE8-4D44-402D-93BB-024E510CD767}"/>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val="0"/>
              </a:ext>
            </a:extLst>
          </a:blip>
          <a:srcRect/>
          <a:stretch/>
        </p:blipFill>
        <p:spPr>
          <a:xfrm>
            <a:off x="4281364" y="1977263"/>
            <a:ext cx="3623050" cy="2583813"/>
          </a:xfrm>
          <a:effectLst>
            <a:outerShdw blurRad="127000" dist="38100" dir="5400000" algn="tl" rotWithShape="0">
              <a:prstClr val="black">
                <a:alpha val="40000"/>
              </a:prstClr>
            </a:outerShdw>
          </a:effectLst>
        </p:spPr>
      </p:pic>
      <p:pic>
        <p:nvPicPr>
          <p:cNvPr id="18" name="Picture Placeholder 17">
            <a:extLst>
              <a:ext uri="{FF2B5EF4-FFF2-40B4-BE49-F238E27FC236}">
                <a16:creationId xmlns:a16="http://schemas.microsoft.com/office/drawing/2014/main" id="{AC487FDC-EFC0-4E12-B1B2-E2A88DF0C4D0}"/>
              </a:ext>
            </a:extLst>
          </p:cNvPr>
          <p:cNvPicPr>
            <a:picLocks noGrp="1" noChangeAspect="1"/>
          </p:cNvPicPr>
          <p:nvPr>
            <p:ph type="pic" sz="quarter" idx="16"/>
          </p:nvPr>
        </p:nvPicPr>
        <p:blipFill rotWithShape="1">
          <a:blip r:embed="rId5" cstate="print">
            <a:extLst>
              <a:ext uri="{28A0092B-C50C-407E-A947-70E740481C1C}">
                <a14:useLocalDpi xmlns:a14="http://schemas.microsoft.com/office/drawing/2010/main" val="0"/>
              </a:ext>
            </a:extLst>
          </a:blip>
          <a:srcRect/>
          <a:stretch/>
        </p:blipFill>
        <p:spPr>
          <a:xfrm>
            <a:off x="8126964" y="1977263"/>
            <a:ext cx="3648276" cy="2583813"/>
          </a:xfrm>
          <a:effectLst>
            <a:outerShdw blurRad="127000" dist="38100" dir="5400000" algn="tl" rotWithShape="0">
              <a:prstClr val="black">
                <a:alpha val="40000"/>
              </a:prstClr>
            </a:outerShdw>
          </a:effectLst>
        </p:spPr>
      </p:pic>
      <p:sp>
        <p:nvSpPr>
          <p:cNvPr id="2" name="Text Placeholder 1">
            <a:extLst>
              <a:ext uri="{FF2B5EF4-FFF2-40B4-BE49-F238E27FC236}">
                <a16:creationId xmlns:a16="http://schemas.microsoft.com/office/drawing/2014/main" id="{EA484004-0C2E-410E-8973-3CE217D5823A}"/>
              </a:ext>
            </a:extLst>
          </p:cNvPr>
          <p:cNvSpPr>
            <a:spLocks noGrp="1"/>
          </p:cNvSpPr>
          <p:nvPr>
            <p:ph type="body" sz="quarter" idx="11"/>
          </p:nvPr>
        </p:nvSpPr>
        <p:spPr>
          <a:xfrm>
            <a:off x="453539" y="5419255"/>
            <a:ext cx="3630521" cy="492443"/>
          </a:xfrm>
        </p:spPr>
        <p:txBody>
          <a:bodyPr/>
          <a:lstStyle/>
          <a:p>
            <a:r>
              <a:rPr lang="en-US" sz="1600" b="0" dirty="0">
                <a:solidFill>
                  <a:srgbClr val="4FE6FF"/>
                </a:solidFill>
                <a:latin typeface="+mj-lt"/>
              </a:rPr>
              <a:t>Delivering airport calm </a:t>
            </a:r>
            <a:r>
              <a:rPr lang="en-US" sz="1600" b="0" dirty="0">
                <a:solidFill>
                  <a:schemeClr val="bg1"/>
                </a:solidFill>
              </a:rPr>
              <a:t>with </a:t>
            </a:r>
            <a:br>
              <a:rPr lang="en-US" sz="1600" b="0" dirty="0">
                <a:solidFill>
                  <a:schemeClr val="bg1"/>
                </a:solidFill>
              </a:rPr>
            </a:br>
            <a:r>
              <a:rPr lang="en-US" sz="1600" b="0" dirty="0">
                <a:solidFill>
                  <a:schemeClr val="bg1"/>
                </a:solidFill>
              </a:rPr>
              <a:t>real-time analytics</a:t>
            </a:r>
          </a:p>
        </p:txBody>
      </p:sp>
      <p:sp>
        <p:nvSpPr>
          <p:cNvPr id="3" name="Text Placeholder 2">
            <a:extLst>
              <a:ext uri="{FF2B5EF4-FFF2-40B4-BE49-F238E27FC236}">
                <a16:creationId xmlns:a16="http://schemas.microsoft.com/office/drawing/2014/main" id="{3D9EB3DF-5F64-4614-AD27-A1A0AAD2803A}"/>
              </a:ext>
            </a:extLst>
          </p:cNvPr>
          <p:cNvSpPr>
            <a:spLocks noGrp="1"/>
          </p:cNvSpPr>
          <p:nvPr>
            <p:ph type="body" sz="quarter" idx="12"/>
          </p:nvPr>
        </p:nvSpPr>
        <p:spPr>
          <a:xfrm>
            <a:off x="4290000" y="5419255"/>
            <a:ext cx="3623050" cy="492443"/>
          </a:xfrm>
        </p:spPr>
        <p:txBody>
          <a:bodyPr/>
          <a:lstStyle/>
          <a:p>
            <a:r>
              <a:rPr lang="en-US" sz="1600" b="0" dirty="0">
                <a:solidFill>
                  <a:srgbClr val="4FE6FF"/>
                </a:solidFill>
                <a:latin typeface="+mj-lt"/>
              </a:rPr>
              <a:t>$300k/day </a:t>
            </a:r>
            <a:r>
              <a:rPr lang="en-US" sz="1600" b="0" dirty="0">
                <a:solidFill>
                  <a:schemeClr val="bg1"/>
                </a:solidFill>
              </a:rPr>
              <a:t>cost savings with </a:t>
            </a:r>
            <a:br>
              <a:rPr lang="en-US" sz="1600" b="0" dirty="0">
                <a:solidFill>
                  <a:schemeClr val="bg1"/>
                </a:solidFill>
              </a:rPr>
            </a:br>
            <a:r>
              <a:rPr lang="en-US" sz="1600" b="0" dirty="0">
                <a:solidFill>
                  <a:schemeClr val="bg1"/>
                </a:solidFill>
              </a:rPr>
              <a:t>predictive maintenance</a:t>
            </a:r>
          </a:p>
        </p:txBody>
      </p:sp>
      <p:sp>
        <p:nvSpPr>
          <p:cNvPr id="7" name="Text Placeholder 6">
            <a:extLst>
              <a:ext uri="{FF2B5EF4-FFF2-40B4-BE49-F238E27FC236}">
                <a16:creationId xmlns:a16="http://schemas.microsoft.com/office/drawing/2014/main" id="{F49E3374-2B22-43A7-A468-B3BE196A6B00}"/>
              </a:ext>
            </a:extLst>
          </p:cNvPr>
          <p:cNvSpPr>
            <a:spLocks noGrp="1"/>
          </p:cNvSpPr>
          <p:nvPr>
            <p:ph type="body" sz="quarter" idx="13"/>
          </p:nvPr>
        </p:nvSpPr>
        <p:spPr>
          <a:xfrm>
            <a:off x="8126964" y="5419255"/>
            <a:ext cx="3630521" cy="492443"/>
          </a:xfrm>
        </p:spPr>
        <p:txBody>
          <a:bodyPr/>
          <a:lstStyle/>
          <a:p>
            <a:r>
              <a:rPr lang="en-US" sz="1600" b="0" dirty="0">
                <a:solidFill>
                  <a:srgbClr val="4FE6FF"/>
                </a:solidFill>
                <a:latin typeface="+mj-lt"/>
              </a:rPr>
              <a:t>13M</a:t>
            </a:r>
            <a:r>
              <a:rPr lang="en-US" sz="1600" b="0" dirty="0"/>
              <a:t> </a:t>
            </a:r>
            <a:r>
              <a:rPr lang="en-US" sz="1600" b="0" dirty="0">
                <a:solidFill>
                  <a:schemeClr val="bg1"/>
                </a:solidFill>
              </a:rPr>
              <a:t>personalized experiences with </a:t>
            </a:r>
            <a:br>
              <a:rPr lang="en-US" sz="1600" b="0" dirty="0">
                <a:solidFill>
                  <a:schemeClr val="tx1"/>
                </a:solidFill>
              </a:rPr>
            </a:br>
            <a:r>
              <a:rPr lang="en-US" sz="1600" b="0" dirty="0">
                <a:solidFill>
                  <a:srgbClr val="4FE6FF"/>
                </a:solidFill>
                <a:latin typeface="+mj-lt"/>
              </a:rPr>
              <a:t>33 orders/second</a:t>
            </a:r>
          </a:p>
        </p:txBody>
      </p:sp>
      <p:sp>
        <p:nvSpPr>
          <p:cNvPr id="6" name="Title 5">
            <a:extLst>
              <a:ext uri="{FF2B5EF4-FFF2-40B4-BE49-F238E27FC236}">
                <a16:creationId xmlns:a16="http://schemas.microsoft.com/office/drawing/2014/main" id="{B349D125-9E90-4CCF-BCCC-C31BBDA52A77}"/>
              </a:ext>
            </a:extLst>
          </p:cNvPr>
          <p:cNvSpPr>
            <a:spLocks noGrp="1"/>
          </p:cNvSpPr>
          <p:nvPr>
            <p:ph type="title"/>
          </p:nvPr>
        </p:nvSpPr>
        <p:spPr>
          <a:xfrm>
            <a:off x="439201" y="240340"/>
            <a:ext cx="11336039" cy="739343"/>
          </a:xfrm>
        </p:spPr>
        <p:txBody>
          <a:bodyPr/>
          <a:lstStyle/>
          <a:p>
            <a:r>
              <a:rPr lang="en-US" spc="0" dirty="0">
                <a:solidFill>
                  <a:schemeClr val="bg1"/>
                </a:solidFill>
              </a:rPr>
              <a:t>Organizations that fully harness their data outperform</a:t>
            </a:r>
          </a:p>
        </p:txBody>
      </p:sp>
      <p:sp>
        <p:nvSpPr>
          <p:cNvPr id="10" name="Rectangle 9">
            <a:extLst>
              <a:ext uri="{FF2B5EF4-FFF2-40B4-BE49-F238E27FC236}">
                <a16:creationId xmlns:a16="http://schemas.microsoft.com/office/drawing/2014/main" id="{EF131B31-47A9-FE48-9F47-A513AB961C4E}"/>
              </a:ext>
            </a:extLst>
          </p:cNvPr>
          <p:cNvSpPr/>
          <p:nvPr/>
        </p:nvSpPr>
        <p:spPr bwMode="auto">
          <a:xfrm>
            <a:off x="8124699" y="1977263"/>
            <a:ext cx="3650541" cy="2583813"/>
          </a:xfrm>
          <a:prstGeom prst="rect">
            <a:avLst/>
          </a:prstGeom>
          <a:solidFill>
            <a:schemeClr val="tx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71D611D3-6CCF-0C49-83DF-7509467970E3}"/>
              </a:ext>
            </a:extLst>
          </p:cNvPr>
          <p:cNvSpPr/>
          <p:nvPr/>
        </p:nvSpPr>
        <p:spPr bwMode="auto">
          <a:xfrm>
            <a:off x="453540" y="1971388"/>
            <a:ext cx="3630521" cy="2591904"/>
          </a:xfrm>
          <a:prstGeom prst="rect">
            <a:avLst/>
          </a:prstGeom>
          <a:solidFill>
            <a:schemeClr val="tx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5047C35-6C71-5E49-A83E-D9A2120E5308}"/>
              </a:ext>
            </a:extLst>
          </p:cNvPr>
          <p:cNvSpPr/>
          <p:nvPr/>
        </p:nvSpPr>
        <p:spPr bwMode="auto">
          <a:xfrm>
            <a:off x="4283209" y="1950313"/>
            <a:ext cx="3630521" cy="2612979"/>
          </a:xfrm>
          <a:prstGeom prst="rect">
            <a:avLst/>
          </a:prstGeom>
          <a:solidFill>
            <a:schemeClr val="tx1">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211">
            <a:extLst>
              <a:ext uri="{FF2B5EF4-FFF2-40B4-BE49-F238E27FC236}">
                <a16:creationId xmlns:a16="http://schemas.microsoft.com/office/drawing/2014/main" id="{9F9AAF82-5448-8343-A384-0A8E28ABA809}"/>
              </a:ext>
            </a:extLst>
          </p:cNvPr>
          <p:cNvGrpSpPr>
            <a:grpSpLocks noChangeAspect="1"/>
          </p:cNvGrpSpPr>
          <p:nvPr/>
        </p:nvGrpSpPr>
        <p:grpSpPr bwMode="auto">
          <a:xfrm>
            <a:off x="8146104" y="4801118"/>
            <a:ext cx="416559" cy="416559"/>
            <a:chOff x="4013" y="2781"/>
            <a:chExt cx="312" cy="312"/>
          </a:xfrm>
        </p:grpSpPr>
        <p:sp>
          <p:nvSpPr>
            <p:cNvPr id="19" name="Rectangle 212">
              <a:extLst>
                <a:ext uri="{FF2B5EF4-FFF2-40B4-BE49-F238E27FC236}">
                  <a16:creationId xmlns:a16="http://schemas.microsoft.com/office/drawing/2014/main" id="{4C019B58-E8B7-6D47-95B7-CB6D09ACACBF}"/>
                </a:ext>
              </a:extLst>
            </p:cNvPr>
            <p:cNvSpPr>
              <a:spLocks noChangeArrowheads="1"/>
            </p:cNvSpPr>
            <p:nvPr/>
          </p:nvSpPr>
          <p:spPr bwMode="auto">
            <a:xfrm>
              <a:off x="4013" y="2781"/>
              <a:ext cx="20" cy="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Rectangle 213">
              <a:extLst>
                <a:ext uri="{FF2B5EF4-FFF2-40B4-BE49-F238E27FC236}">
                  <a16:creationId xmlns:a16="http://schemas.microsoft.com/office/drawing/2014/main" id="{FBA30654-89FB-F641-8549-7F2E9ACDCC59}"/>
                </a:ext>
              </a:extLst>
            </p:cNvPr>
            <p:cNvSpPr>
              <a:spLocks noChangeArrowheads="1"/>
            </p:cNvSpPr>
            <p:nvPr/>
          </p:nvSpPr>
          <p:spPr bwMode="auto">
            <a:xfrm>
              <a:off x="4013" y="2781"/>
              <a:ext cx="6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Rectangle 214">
              <a:extLst>
                <a:ext uri="{FF2B5EF4-FFF2-40B4-BE49-F238E27FC236}">
                  <a16:creationId xmlns:a16="http://schemas.microsoft.com/office/drawing/2014/main" id="{B045C35D-C9E5-3B45-B269-A7532988A231}"/>
                </a:ext>
              </a:extLst>
            </p:cNvPr>
            <p:cNvSpPr>
              <a:spLocks noChangeArrowheads="1"/>
            </p:cNvSpPr>
            <p:nvPr/>
          </p:nvSpPr>
          <p:spPr bwMode="auto">
            <a:xfrm>
              <a:off x="4013" y="3074"/>
              <a:ext cx="6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Rectangle 215">
              <a:extLst>
                <a:ext uri="{FF2B5EF4-FFF2-40B4-BE49-F238E27FC236}">
                  <a16:creationId xmlns:a16="http://schemas.microsoft.com/office/drawing/2014/main" id="{37B9D07A-7848-B14E-8E2A-4BAC2A5C36CD}"/>
                </a:ext>
              </a:extLst>
            </p:cNvPr>
            <p:cNvSpPr>
              <a:spLocks noChangeArrowheads="1"/>
            </p:cNvSpPr>
            <p:nvPr/>
          </p:nvSpPr>
          <p:spPr bwMode="auto">
            <a:xfrm>
              <a:off x="4013" y="3025"/>
              <a:ext cx="20" cy="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Rectangle 216">
              <a:extLst>
                <a:ext uri="{FF2B5EF4-FFF2-40B4-BE49-F238E27FC236}">
                  <a16:creationId xmlns:a16="http://schemas.microsoft.com/office/drawing/2014/main" id="{19E64CF7-CC26-6547-9AA5-8406A0C37B73}"/>
                </a:ext>
              </a:extLst>
            </p:cNvPr>
            <p:cNvSpPr>
              <a:spLocks noChangeArrowheads="1"/>
            </p:cNvSpPr>
            <p:nvPr/>
          </p:nvSpPr>
          <p:spPr bwMode="auto">
            <a:xfrm>
              <a:off x="4305" y="2781"/>
              <a:ext cx="20" cy="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Rectangle 217">
              <a:extLst>
                <a:ext uri="{FF2B5EF4-FFF2-40B4-BE49-F238E27FC236}">
                  <a16:creationId xmlns:a16="http://schemas.microsoft.com/office/drawing/2014/main" id="{3D7DB7AF-2E94-8A40-A722-73ED7B9506DE}"/>
                </a:ext>
              </a:extLst>
            </p:cNvPr>
            <p:cNvSpPr>
              <a:spLocks noChangeArrowheads="1"/>
            </p:cNvSpPr>
            <p:nvPr/>
          </p:nvSpPr>
          <p:spPr bwMode="auto">
            <a:xfrm>
              <a:off x="4257" y="2781"/>
              <a:ext cx="6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7" name="Rectangle 218">
              <a:extLst>
                <a:ext uri="{FF2B5EF4-FFF2-40B4-BE49-F238E27FC236}">
                  <a16:creationId xmlns:a16="http://schemas.microsoft.com/office/drawing/2014/main" id="{AA676024-9E83-A549-A47E-783DEF857FE6}"/>
                </a:ext>
              </a:extLst>
            </p:cNvPr>
            <p:cNvSpPr>
              <a:spLocks noChangeArrowheads="1"/>
            </p:cNvSpPr>
            <p:nvPr/>
          </p:nvSpPr>
          <p:spPr bwMode="auto">
            <a:xfrm>
              <a:off x="4257" y="3074"/>
              <a:ext cx="6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9" name="Rectangle 219">
              <a:extLst>
                <a:ext uri="{FF2B5EF4-FFF2-40B4-BE49-F238E27FC236}">
                  <a16:creationId xmlns:a16="http://schemas.microsoft.com/office/drawing/2014/main" id="{78EFA31B-4B0C-0C47-8BAA-CA5411F1809D}"/>
                </a:ext>
              </a:extLst>
            </p:cNvPr>
            <p:cNvSpPr>
              <a:spLocks noChangeArrowheads="1"/>
            </p:cNvSpPr>
            <p:nvPr/>
          </p:nvSpPr>
          <p:spPr bwMode="auto">
            <a:xfrm>
              <a:off x="4305" y="3025"/>
              <a:ext cx="20" cy="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 name="Oval 220">
              <a:extLst>
                <a:ext uri="{FF2B5EF4-FFF2-40B4-BE49-F238E27FC236}">
                  <a16:creationId xmlns:a16="http://schemas.microsoft.com/office/drawing/2014/main" id="{DFE56520-9429-2848-A838-82095EEC6652}"/>
                </a:ext>
              </a:extLst>
            </p:cNvPr>
            <p:cNvSpPr>
              <a:spLocks noChangeArrowheads="1"/>
            </p:cNvSpPr>
            <p:nvPr/>
          </p:nvSpPr>
          <p:spPr bwMode="auto">
            <a:xfrm>
              <a:off x="4140" y="2869"/>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221">
              <a:extLst>
                <a:ext uri="{FF2B5EF4-FFF2-40B4-BE49-F238E27FC236}">
                  <a16:creationId xmlns:a16="http://schemas.microsoft.com/office/drawing/2014/main" id="{F0182047-6B4A-984D-9672-B3CE98D18935}"/>
                </a:ext>
              </a:extLst>
            </p:cNvPr>
            <p:cNvSpPr>
              <a:spLocks/>
            </p:cNvSpPr>
            <p:nvPr/>
          </p:nvSpPr>
          <p:spPr bwMode="auto">
            <a:xfrm>
              <a:off x="4111" y="2947"/>
              <a:ext cx="117" cy="5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32" name="Group 108">
            <a:extLst>
              <a:ext uri="{FF2B5EF4-FFF2-40B4-BE49-F238E27FC236}">
                <a16:creationId xmlns:a16="http://schemas.microsoft.com/office/drawing/2014/main" id="{0ADCAB0C-FBCF-854B-A0FF-B74D3B905958}"/>
              </a:ext>
            </a:extLst>
          </p:cNvPr>
          <p:cNvGrpSpPr>
            <a:grpSpLocks noChangeAspect="1"/>
          </p:cNvGrpSpPr>
          <p:nvPr/>
        </p:nvGrpSpPr>
        <p:grpSpPr bwMode="auto">
          <a:xfrm>
            <a:off x="4281364" y="4815279"/>
            <a:ext cx="364489" cy="416559"/>
            <a:chOff x="1033" y="2781"/>
            <a:chExt cx="273" cy="312"/>
          </a:xfrm>
        </p:grpSpPr>
        <p:sp>
          <p:nvSpPr>
            <p:cNvPr id="33" name="Rectangle 109">
              <a:extLst>
                <a:ext uri="{FF2B5EF4-FFF2-40B4-BE49-F238E27FC236}">
                  <a16:creationId xmlns:a16="http://schemas.microsoft.com/office/drawing/2014/main" id="{2FA46426-DE69-9843-8EF8-73E81B300597}"/>
                </a:ext>
              </a:extLst>
            </p:cNvPr>
            <p:cNvSpPr>
              <a:spLocks noChangeArrowheads="1"/>
            </p:cNvSpPr>
            <p:nvPr/>
          </p:nvSpPr>
          <p:spPr bwMode="auto">
            <a:xfrm>
              <a:off x="1277" y="3025"/>
              <a:ext cx="29" cy="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Rectangle 110">
              <a:extLst>
                <a:ext uri="{FF2B5EF4-FFF2-40B4-BE49-F238E27FC236}">
                  <a16:creationId xmlns:a16="http://schemas.microsoft.com/office/drawing/2014/main" id="{2F3B22C8-E788-9347-AE49-26A16C1981E4}"/>
                </a:ext>
              </a:extLst>
            </p:cNvPr>
            <p:cNvSpPr>
              <a:spLocks noChangeArrowheads="1"/>
            </p:cNvSpPr>
            <p:nvPr/>
          </p:nvSpPr>
          <p:spPr bwMode="auto">
            <a:xfrm>
              <a:off x="1228" y="2976"/>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Rectangle 111">
              <a:extLst>
                <a:ext uri="{FF2B5EF4-FFF2-40B4-BE49-F238E27FC236}">
                  <a16:creationId xmlns:a16="http://schemas.microsoft.com/office/drawing/2014/main" id="{5D359367-0062-BF4F-9AF8-34FBCCBDAF16}"/>
                </a:ext>
              </a:extLst>
            </p:cNvPr>
            <p:cNvSpPr>
              <a:spLocks noChangeArrowheads="1"/>
            </p:cNvSpPr>
            <p:nvPr/>
          </p:nvSpPr>
          <p:spPr bwMode="auto">
            <a:xfrm>
              <a:off x="1179" y="2927"/>
              <a:ext cx="30"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112">
              <a:extLst>
                <a:ext uri="{FF2B5EF4-FFF2-40B4-BE49-F238E27FC236}">
                  <a16:creationId xmlns:a16="http://schemas.microsoft.com/office/drawing/2014/main" id="{37CDF56C-DB24-6042-810A-9D586B9DFF2C}"/>
                </a:ext>
              </a:extLst>
            </p:cNvPr>
            <p:cNvSpPr>
              <a:spLocks noChangeArrowheads="1"/>
            </p:cNvSpPr>
            <p:nvPr/>
          </p:nvSpPr>
          <p:spPr bwMode="auto">
            <a:xfrm>
              <a:off x="1130" y="2878"/>
              <a:ext cx="30"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Rectangle 113">
              <a:extLst>
                <a:ext uri="{FF2B5EF4-FFF2-40B4-BE49-F238E27FC236}">
                  <a16:creationId xmlns:a16="http://schemas.microsoft.com/office/drawing/2014/main" id="{4642CAE5-E38A-E142-ADB9-18E5C10DE2B2}"/>
                </a:ext>
              </a:extLst>
            </p:cNvPr>
            <p:cNvSpPr>
              <a:spLocks noChangeArrowheads="1"/>
            </p:cNvSpPr>
            <p:nvPr/>
          </p:nvSpPr>
          <p:spPr bwMode="auto">
            <a:xfrm>
              <a:off x="1082" y="2830"/>
              <a:ext cx="29"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114">
              <a:extLst>
                <a:ext uri="{FF2B5EF4-FFF2-40B4-BE49-F238E27FC236}">
                  <a16:creationId xmlns:a16="http://schemas.microsoft.com/office/drawing/2014/main" id="{9429ED35-C44E-E347-B646-61ACFC41AE3C}"/>
                </a:ext>
              </a:extLst>
            </p:cNvPr>
            <p:cNvSpPr>
              <a:spLocks noChangeArrowheads="1"/>
            </p:cNvSpPr>
            <p:nvPr/>
          </p:nvSpPr>
          <p:spPr bwMode="auto">
            <a:xfrm>
              <a:off x="1033" y="2781"/>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115">
              <a:extLst>
                <a:ext uri="{FF2B5EF4-FFF2-40B4-BE49-F238E27FC236}">
                  <a16:creationId xmlns:a16="http://schemas.microsoft.com/office/drawing/2014/main" id="{74BC6431-643F-2840-988C-37C3AF477058}"/>
                </a:ext>
              </a:extLst>
            </p:cNvPr>
            <p:cNvSpPr>
              <a:spLocks noEditPoints="1"/>
            </p:cNvSpPr>
            <p:nvPr/>
          </p:nvSpPr>
          <p:spPr bwMode="auto">
            <a:xfrm>
              <a:off x="1229" y="2781"/>
              <a:ext cx="77" cy="151"/>
            </a:xfrm>
            <a:custGeom>
              <a:avLst/>
              <a:gdLst>
                <a:gd name="T0" fmla="*/ 339 w 339"/>
                <a:gd name="T1" fmla="*/ 439 h 661"/>
                <a:gd name="T2" fmla="*/ 302 w 339"/>
                <a:gd name="T3" fmla="*/ 533 h 661"/>
                <a:gd name="T4" fmla="*/ 195 w 339"/>
                <a:gd name="T5" fmla="*/ 577 h 661"/>
                <a:gd name="T6" fmla="*/ 195 w 339"/>
                <a:gd name="T7" fmla="*/ 661 h 661"/>
                <a:gd name="T8" fmla="*/ 143 w 339"/>
                <a:gd name="T9" fmla="*/ 661 h 661"/>
                <a:gd name="T10" fmla="*/ 143 w 339"/>
                <a:gd name="T11" fmla="*/ 579 h 661"/>
                <a:gd name="T12" fmla="*/ 10 w 339"/>
                <a:gd name="T13" fmla="*/ 547 h 661"/>
                <a:gd name="T14" fmla="*/ 10 w 339"/>
                <a:gd name="T15" fmla="*/ 449 h 661"/>
                <a:gd name="T16" fmla="*/ 71 w 339"/>
                <a:gd name="T17" fmla="*/ 479 h 661"/>
                <a:gd name="T18" fmla="*/ 143 w 339"/>
                <a:gd name="T19" fmla="*/ 496 h 661"/>
                <a:gd name="T20" fmla="*/ 143 w 339"/>
                <a:gd name="T21" fmla="*/ 367 h 661"/>
                <a:gd name="T22" fmla="*/ 33 w 339"/>
                <a:gd name="T23" fmla="*/ 304 h 661"/>
                <a:gd name="T24" fmla="*/ 0 w 339"/>
                <a:gd name="T25" fmla="*/ 213 h 661"/>
                <a:gd name="T26" fmla="*/ 40 w 339"/>
                <a:gd name="T27" fmla="*/ 119 h 661"/>
                <a:gd name="T28" fmla="*/ 143 w 339"/>
                <a:gd name="T29" fmla="*/ 74 h 661"/>
                <a:gd name="T30" fmla="*/ 143 w 339"/>
                <a:gd name="T31" fmla="*/ 0 h 661"/>
                <a:gd name="T32" fmla="*/ 195 w 339"/>
                <a:gd name="T33" fmla="*/ 0 h 661"/>
                <a:gd name="T34" fmla="*/ 195 w 339"/>
                <a:gd name="T35" fmla="*/ 72 h 661"/>
                <a:gd name="T36" fmla="*/ 306 w 339"/>
                <a:gd name="T37" fmla="*/ 96 h 661"/>
                <a:gd name="T38" fmla="*/ 306 w 339"/>
                <a:gd name="T39" fmla="*/ 192 h 661"/>
                <a:gd name="T40" fmla="*/ 195 w 339"/>
                <a:gd name="T41" fmla="*/ 155 h 661"/>
                <a:gd name="T42" fmla="*/ 195 w 339"/>
                <a:gd name="T43" fmla="*/ 289 h 661"/>
                <a:gd name="T44" fmla="*/ 306 w 339"/>
                <a:gd name="T45" fmla="*/ 352 h 661"/>
                <a:gd name="T46" fmla="*/ 339 w 339"/>
                <a:gd name="T47" fmla="*/ 439 h 661"/>
                <a:gd name="T48" fmla="*/ 143 w 339"/>
                <a:gd name="T49" fmla="*/ 268 h 661"/>
                <a:gd name="T50" fmla="*/ 143 w 339"/>
                <a:gd name="T51" fmla="*/ 156 h 661"/>
                <a:gd name="T52" fmla="*/ 94 w 339"/>
                <a:gd name="T53" fmla="*/ 207 h 661"/>
                <a:gd name="T54" fmla="*/ 143 w 339"/>
                <a:gd name="T55" fmla="*/ 268 h 661"/>
                <a:gd name="T56" fmla="*/ 245 w 339"/>
                <a:gd name="T57" fmla="*/ 444 h 661"/>
                <a:gd name="T58" fmla="*/ 195 w 339"/>
                <a:gd name="T59" fmla="*/ 388 h 661"/>
                <a:gd name="T60" fmla="*/ 195 w 339"/>
                <a:gd name="T61" fmla="*/ 495 h 661"/>
                <a:gd name="T62" fmla="*/ 245 w 339"/>
                <a:gd name="T63" fmla="*/ 444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1">
                  <a:moveTo>
                    <a:pt x="339" y="439"/>
                  </a:moveTo>
                  <a:cubicBezTo>
                    <a:pt x="339" y="478"/>
                    <a:pt x="327" y="510"/>
                    <a:pt x="302" y="533"/>
                  </a:cubicBezTo>
                  <a:cubicBezTo>
                    <a:pt x="278" y="557"/>
                    <a:pt x="242" y="572"/>
                    <a:pt x="195" y="577"/>
                  </a:cubicBezTo>
                  <a:cubicBezTo>
                    <a:pt x="195" y="661"/>
                    <a:pt x="195" y="661"/>
                    <a:pt x="195" y="661"/>
                  </a:cubicBezTo>
                  <a:cubicBezTo>
                    <a:pt x="143" y="661"/>
                    <a:pt x="143" y="661"/>
                    <a:pt x="143" y="661"/>
                  </a:cubicBezTo>
                  <a:cubicBezTo>
                    <a:pt x="143" y="579"/>
                    <a:pt x="143" y="579"/>
                    <a:pt x="143" y="579"/>
                  </a:cubicBezTo>
                  <a:cubicBezTo>
                    <a:pt x="95" y="579"/>
                    <a:pt x="50" y="568"/>
                    <a:pt x="10" y="547"/>
                  </a:cubicBezTo>
                  <a:cubicBezTo>
                    <a:pt x="10" y="449"/>
                    <a:pt x="10" y="449"/>
                    <a:pt x="10" y="449"/>
                  </a:cubicBezTo>
                  <a:cubicBezTo>
                    <a:pt x="23" y="459"/>
                    <a:pt x="43" y="469"/>
                    <a:pt x="71" y="479"/>
                  </a:cubicBezTo>
                  <a:cubicBezTo>
                    <a:pt x="99" y="489"/>
                    <a:pt x="123" y="495"/>
                    <a:pt x="143" y="496"/>
                  </a:cubicBezTo>
                  <a:cubicBezTo>
                    <a:pt x="143" y="367"/>
                    <a:pt x="143" y="367"/>
                    <a:pt x="143" y="367"/>
                  </a:cubicBezTo>
                  <a:cubicBezTo>
                    <a:pt x="91" y="348"/>
                    <a:pt x="55" y="327"/>
                    <a:pt x="33" y="304"/>
                  </a:cubicBezTo>
                  <a:cubicBezTo>
                    <a:pt x="11" y="281"/>
                    <a:pt x="0" y="251"/>
                    <a:pt x="0" y="213"/>
                  </a:cubicBezTo>
                  <a:cubicBezTo>
                    <a:pt x="0" y="176"/>
                    <a:pt x="14" y="144"/>
                    <a:pt x="40" y="119"/>
                  </a:cubicBezTo>
                  <a:cubicBezTo>
                    <a:pt x="67" y="93"/>
                    <a:pt x="101" y="78"/>
                    <a:pt x="143" y="74"/>
                  </a:cubicBezTo>
                  <a:cubicBezTo>
                    <a:pt x="143" y="0"/>
                    <a:pt x="143" y="0"/>
                    <a:pt x="143" y="0"/>
                  </a:cubicBezTo>
                  <a:cubicBezTo>
                    <a:pt x="195" y="0"/>
                    <a:pt x="195" y="0"/>
                    <a:pt x="195" y="0"/>
                  </a:cubicBezTo>
                  <a:cubicBezTo>
                    <a:pt x="195" y="72"/>
                    <a:pt x="195" y="72"/>
                    <a:pt x="195" y="72"/>
                  </a:cubicBezTo>
                  <a:cubicBezTo>
                    <a:pt x="245" y="75"/>
                    <a:pt x="282" y="83"/>
                    <a:pt x="306" y="96"/>
                  </a:cubicBezTo>
                  <a:cubicBezTo>
                    <a:pt x="306" y="192"/>
                    <a:pt x="306" y="192"/>
                    <a:pt x="306" y="192"/>
                  </a:cubicBezTo>
                  <a:cubicBezTo>
                    <a:pt x="273" y="172"/>
                    <a:pt x="236" y="160"/>
                    <a:pt x="195" y="155"/>
                  </a:cubicBezTo>
                  <a:cubicBezTo>
                    <a:pt x="195" y="289"/>
                    <a:pt x="195" y="289"/>
                    <a:pt x="195" y="289"/>
                  </a:cubicBezTo>
                  <a:cubicBezTo>
                    <a:pt x="247" y="307"/>
                    <a:pt x="284" y="329"/>
                    <a:pt x="306" y="352"/>
                  </a:cubicBezTo>
                  <a:cubicBezTo>
                    <a:pt x="328" y="376"/>
                    <a:pt x="339" y="405"/>
                    <a:pt x="339" y="439"/>
                  </a:cubicBezTo>
                  <a:close/>
                  <a:moveTo>
                    <a:pt x="143" y="268"/>
                  </a:moveTo>
                  <a:cubicBezTo>
                    <a:pt x="143" y="156"/>
                    <a:pt x="143" y="156"/>
                    <a:pt x="143" y="156"/>
                  </a:cubicBezTo>
                  <a:cubicBezTo>
                    <a:pt x="111" y="162"/>
                    <a:pt x="94" y="179"/>
                    <a:pt x="94" y="207"/>
                  </a:cubicBezTo>
                  <a:cubicBezTo>
                    <a:pt x="94" y="232"/>
                    <a:pt x="111" y="252"/>
                    <a:pt x="143" y="268"/>
                  </a:cubicBezTo>
                  <a:close/>
                  <a:moveTo>
                    <a:pt x="245" y="444"/>
                  </a:moveTo>
                  <a:cubicBezTo>
                    <a:pt x="245" y="421"/>
                    <a:pt x="229" y="402"/>
                    <a:pt x="195" y="388"/>
                  </a:cubicBezTo>
                  <a:cubicBezTo>
                    <a:pt x="195" y="495"/>
                    <a:pt x="195" y="495"/>
                    <a:pt x="195" y="495"/>
                  </a:cubicBezTo>
                  <a:cubicBezTo>
                    <a:pt x="229" y="489"/>
                    <a:pt x="245" y="472"/>
                    <a:pt x="245" y="4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 name="Group 155">
            <a:extLst>
              <a:ext uri="{FF2B5EF4-FFF2-40B4-BE49-F238E27FC236}">
                <a16:creationId xmlns:a16="http://schemas.microsoft.com/office/drawing/2014/main" id="{2242912F-C4D7-6F4B-8A96-3A75AC67AF54}"/>
              </a:ext>
            </a:extLst>
          </p:cNvPr>
          <p:cNvGrpSpPr>
            <a:grpSpLocks noChangeAspect="1"/>
          </p:cNvGrpSpPr>
          <p:nvPr/>
        </p:nvGrpSpPr>
        <p:grpSpPr bwMode="auto">
          <a:xfrm>
            <a:off x="453540" y="4826485"/>
            <a:ext cx="565219" cy="423914"/>
            <a:chOff x="1013" y="2822"/>
            <a:chExt cx="312" cy="234"/>
          </a:xfrm>
        </p:grpSpPr>
        <p:sp>
          <p:nvSpPr>
            <p:cNvPr id="41" name="Freeform 156">
              <a:extLst>
                <a:ext uri="{FF2B5EF4-FFF2-40B4-BE49-F238E27FC236}">
                  <a16:creationId xmlns:a16="http://schemas.microsoft.com/office/drawing/2014/main" id="{3D529A8C-AE46-6B4C-9B70-683B2EE92D6D}"/>
                </a:ext>
              </a:extLst>
            </p:cNvPr>
            <p:cNvSpPr>
              <a:spLocks/>
            </p:cNvSpPr>
            <p:nvPr/>
          </p:nvSpPr>
          <p:spPr bwMode="auto">
            <a:xfrm>
              <a:off x="1013" y="2822"/>
              <a:ext cx="312" cy="234"/>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Rectangle 157">
              <a:extLst>
                <a:ext uri="{FF2B5EF4-FFF2-40B4-BE49-F238E27FC236}">
                  <a16:creationId xmlns:a16="http://schemas.microsoft.com/office/drawing/2014/main" id="{9719B559-E33E-DB4E-841B-67B55C54C31A}"/>
                </a:ext>
              </a:extLst>
            </p:cNvPr>
            <p:cNvSpPr>
              <a:spLocks noChangeArrowheads="1"/>
            </p:cNvSpPr>
            <p:nvPr/>
          </p:nvSpPr>
          <p:spPr bwMode="auto">
            <a:xfrm>
              <a:off x="1033" y="2843"/>
              <a:ext cx="273" cy="1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158">
              <a:extLst>
                <a:ext uri="{FF2B5EF4-FFF2-40B4-BE49-F238E27FC236}">
                  <a16:creationId xmlns:a16="http://schemas.microsoft.com/office/drawing/2014/main" id="{E4C96748-8FED-4047-973E-5EBBCC65FCF9}"/>
                </a:ext>
              </a:extLst>
            </p:cNvPr>
            <p:cNvSpPr>
              <a:spLocks/>
            </p:cNvSpPr>
            <p:nvPr/>
          </p:nvSpPr>
          <p:spPr bwMode="auto">
            <a:xfrm>
              <a:off x="1052" y="2881"/>
              <a:ext cx="234" cy="117"/>
            </a:xfrm>
            <a:custGeom>
              <a:avLst/>
              <a:gdLst>
                <a:gd name="T0" fmla="*/ 59 w 234"/>
                <a:gd name="T1" fmla="*/ 58 h 117"/>
                <a:gd name="T2" fmla="*/ 88 w 234"/>
                <a:gd name="T3" fmla="*/ 87 h 117"/>
                <a:gd name="T4" fmla="*/ 136 w 234"/>
                <a:gd name="T5" fmla="*/ 39 h 117"/>
                <a:gd name="T6" fmla="*/ 166 w 234"/>
                <a:gd name="T7" fmla="*/ 68 h 117"/>
                <a:gd name="T8" fmla="*/ 234 w 234"/>
                <a:gd name="T9" fmla="*/ 0 h 117"/>
                <a:gd name="T10" fmla="*/ 234 w 234"/>
                <a:gd name="T11" fmla="*/ 117 h 117"/>
                <a:gd name="T12" fmla="*/ 0 w 234"/>
                <a:gd name="T13" fmla="*/ 117 h 117"/>
                <a:gd name="T14" fmla="*/ 59 w 234"/>
                <a:gd name="T15" fmla="*/ 58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117">
                  <a:moveTo>
                    <a:pt x="59" y="58"/>
                  </a:moveTo>
                  <a:lnTo>
                    <a:pt x="88" y="87"/>
                  </a:lnTo>
                  <a:lnTo>
                    <a:pt x="136" y="39"/>
                  </a:lnTo>
                  <a:lnTo>
                    <a:pt x="166" y="68"/>
                  </a:lnTo>
                  <a:lnTo>
                    <a:pt x="234" y="0"/>
                  </a:lnTo>
                  <a:lnTo>
                    <a:pt x="234" y="117"/>
                  </a:lnTo>
                  <a:lnTo>
                    <a:pt x="0" y="117"/>
                  </a:lnTo>
                  <a:lnTo>
                    <a:pt x="59" y="5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159">
              <a:extLst>
                <a:ext uri="{FF2B5EF4-FFF2-40B4-BE49-F238E27FC236}">
                  <a16:creationId xmlns:a16="http://schemas.microsoft.com/office/drawing/2014/main" id="{70E4CF99-0735-554A-8AE5-661958275376}"/>
                </a:ext>
              </a:extLst>
            </p:cNvPr>
            <p:cNvSpPr>
              <a:spLocks/>
            </p:cNvSpPr>
            <p:nvPr/>
          </p:nvSpPr>
          <p:spPr bwMode="auto">
            <a:xfrm>
              <a:off x="1150" y="3032"/>
              <a:ext cx="39" cy="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9" name="Picture 8" descr="A picture containing sky&#10;&#10;Description automatically generated">
            <a:extLst>
              <a:ext uri="{FF2B5EF4-FFF2-40B4-BE49-F238E27FC236}">
                <a16:creationId xmlns:a16="http://schemas.microsoft.com/office/drawing/2014/main" id="{82D92439-77C7-454E-B09D-48A6C81C2B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41788" y="2102121"/>
            <a:ext cx="1380002" cy="260870"/>
          </a:xfrm>
          <a:prstGeom prst="rect">
            <a:avLst/>
          </a:prstGeom>
        </p:spPr>
      </p:pic>
      <p:pic>
        <p:nvPicPr>
          <p:cNvPr id="5" name="Picture 4" descr="A picture containing object&#10;&#10;Description automatically generated">
            <a:extLst>
              <a:ext uri="{FF2B5EF4-FFF2-40B4-BE49-F238E27FC236}">
                <a16:creationId xmlns:a16="http://schemas.microsoft.com/office/drawing/2014/main" id="{FB70B64F-19FA-964E-A739-94C0640DA9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95275" y="2029337"/>
            <a:ext cx="1530114" cy="406437"/>
          </a:xfrm>
          <a:prstGeom prst="rect">
            <a:avLst/>
          </a:prstGeom>
        </p:spPr>
      </p:pic>
      <p:pic>
        <p:nvPicPr>
          <p:cNvPr id="28" name="Picture 27">
            <a:extLst>
              <a:ext uri="{FF2B5EF4-FFF2-40B4-BE49-F238E27FC236}">
                <a16:creationId xmlns:a16="http://schemas.microsoft.com/office/drawing/2014/main" id="{5CB8EFD6-8C21-425F-9034-7C04E651692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690522" y="2102121"/>
            <a:ext cx="971438" cy="281445"/>
          </a:xfrm>
          <a:prstGeom prst="rect">
            <a:avLst/>
          </a:prstGeom>
        </p:spPr>
      </p:pic>
    </p:spTree>
    <p:extLst>
      <p:ext uri="{BB962C8B-B14F-4D97-AF65-F5344CB8AC3E}">
        <p14:creationId xmlns:p14="http://schemas.microsoft.com/office/powerpoint/2010/main" val="227537358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A4ADD8-70D0-ED47-A8C0-6AB7DC4D3018}"/>
              </a:ext>
            </a:extLst>
          </p:cNvPr>
          <p:cNvPicPr>
            <a:picLocks noChangeAspect="1"/>
          </p:cNvPicPr>
          <p:nvPr/>
        </p:nvPicPr>
        <p:blipFill rotWithShape="1">
          <a:blip r:embed="rId3">
            <a:extLst>
              <a:ext uri="{28A0092B-C50C-407E-A947-70E740481C1C}">
                <a14:useLocalDpi xmlns:a14="http://schemas.microsoft.com/office/drawing/2010/main" val="0"/>
              </a:ext>
            </a:extLst>
          </a:blip>
          <a:srcRect t="18745" b="39061"/>
          <a:stretch/>
        </p:blipFill>
        <p:spPr>
          <a:xfrm>
            <a:off x="-3061" y="0"/>
            <a:ext cx="12195062" cy="3429000"/>
          </a:xfrm>
          <a:prstGeom prst="rect">
            <a:avLst/>
          </a:prstGeom>
        </p:spPr>
      </p:pic>
      <p:sp>
        <p:nvSpPr>
          <p:cNvPr id="10" name="Rectangle 9">
            <a:extLst>
              <a:ext uri="{FF2B5EF4-FFF2-40B4-BE49-F238E27FC236}">
                <a16:creationId xmlns:a16="http://schemas.microsoft.com/office/drawing/2014/main" id="{5381B177-4DF6-704F-8B98-0BAA881DB4EC}"/>
              </a:ext>
            </a:extLst>
          </p:cNvPr>
          <p:cNvSpPr/>
          <p:nvPr/>
        </p:nvSpPr>
        <p:spPr bwMode="auto">
          <a:xfrm rot="5400000">
            <a:off x="2447364" y="-2447365"/>
            <a:ext cx="3429000" cy="8323733"/>
          </a:xfrm>
          <a:prstGeom prst="rect">
            <a:avLst/>
          </a:prstGeom>
          <a:gradFill>
            <a:gsLst>
              <a:gs pos="0">
                <a:schemeClr val="tx1">
                  <a:alpha val="0"/>
                </a:schemeClr>
              </a:gs>
              <a:gs pos="56000">
                <a:schemeClr val="tx1">
                  <a:alpha val="84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03F43B2-A030-874D-9F6F-03042116ADFF}"/>
              </a:ext>
            </a:extLst>
          </p:cNvPr>
          <p:cNvSpPr>
            <a:spLocks noGrp="1"/>
          </p:cNvSpPr>
          <p:nvPr>
            <p:ph type="title"/>
          </p:nvPr>
        </p:nvSpPr>
        <p:spPr>
          <a:xfrm>
            <a:off x="494134" y="443753"/>
            <a:ext cx="4710812" cy="984885"/>
          </a:xfrm>
        </p:spPr>
        <p:txBody>
          <a:bodyPr anchor="t"/>
          <a:lstStyle/>
          <a:p>
            <a:r>
              <a:rPr lang="en-US" sz="3200" dirty="0"/>
              <a:t>All data businesses need to be analytic businesses</a:t>
            </a:r>
          </a:p>
        </p:txBody>
      </p:sp>
      <p:sp>
        <p:nvSpPr>
          <p:cNvPr id="6" name="Text Placeholder 5">
            <a:extLst>
              <a:ext uri="{FF2B5EF4-FFF2-40B4-BE49-F238E27FC236}">
                <a16:creationId xmlns:a16="http://schemas.microsoft.com/office/drawing/2014/main" id="{6FF225F9-8F7D-8B48-92E8-1E8EB2A6BC12}"/>
              </a:ext>
            </a:extLst>
          </p:cNvPr>
          <p:cNvSpPr>
            <a:spLocks noGrp="1"/>
          </p:cNvSpPr>
          <p:nvPr>
            <p:ph type="body" sz="quarter" idx="10"/>
          </p:nvPr>
        </p:nvSpPr>
        <p:spPr>
          <a:xfrm>
            <a:off x="494834" y="1677507"/>
            <a:ext cx="4419600" cy="553998"/>
          </a:xfrm>
        </p:spPr>
        <p:txBody>
          <a:bodyPr/>
          <a:lstStyle/>
          <a:p>
            <a:r>
              <a:rPr lang="en-US" dirty="0"/>
              <a:t>Without analytics data is a cost center, </a:t>
            </a:r>
            <a:br>
              <a:rPr lang="en-US" dirty="0"/>
            </a:br>
            <a:r>
              <a:rPr lang="en-US" dirty="0"/>
              <a:t>not a resource</a:t>
            </a:r>
          </a:p>
        </p:txBody>
      </p:sp>
      <p:sp>
        <p:nvSpPr>
          <p:cNvPr id="5" name="TextBox 4">
            <a:extLst>
              <a:ext uri="{FF2B5EF4-FFF2-40B4-BE49-F238E27FC236}">
                <a16:creationId xmlns:a16="http://schemas.microsoft.com/office/drawing/2014/main" id="{F5E4FBB9-C0DF-4D40-8C47-F34783EFE168}"/>
              </a:ext>
            </a:extLst>
          </p:cNvPr>
          <p:cNvSpPr txBox="1"/>
          <p:nvPr/>
        </p:nvSpPr>
        <p:spPr>
          <a:xfrm>
            <a:off x="761333" y="4796445"/>
            <a:ext cx="2349918" cy="615553"/>
          </a:xfrm>
          <a:prstGeom prst="rect">
            <a:avLst/>
          </a:prstGeom>
          <a:noFill/>
        </p:spPr>
        <p:txBody>
          <a:bodyPr wrap="square" lIns="0" tIns="0" rIns="0" bIns="0" rtlCol="0">
            <a:spAutoFit/>
          </a:bodyPr>
          <a:lstStyle/>
          <a:p>
            <a:r>
              <a:rPr lang="en-US" sz="2000" b="1" dirty="0">
                <a:gradFill>
                  <a:gsLst>
                    <a:gs pos="2917">
                      <a:schemeClr val="tx1"/>
                    </a:gs>
                    <a:gs pos="30000">
                      <a:schemeClr val="tx1"/>
                    </a:gs>
                  </a:gsLst>
                  <a:lin ang="5400000" scaled="0"/>
                </a:gradFill>
              </a:rPr>
              <a:t>Businesses need to “know thyself”</a:t>
            </a:r>
          </a:p>
        </p:txBody>
      </p:sp>
      <p:sp>
        <p:nvSpPr>
          <p:cNvPr id="7" name="TextBox 6">
            <a:extLst>
              <a:ext uri="{FF2B5EF4-FFF2-40B4-BE49-F238E27FC236}">
                <a16:creationId xmlns:a16="http://schemas.microsoft.com/office/drawing/2014/main" id="{D39E8131-1F6B-474E-8D8F-0C288D4F7494}"/>
              </a:ext>
            </a:extLst>
          </p:cNvPr>
          <p:cNvSpPr txBox="1"/>
          <p:nvPr/>
        </p:nvSpPr>
        <p:spPr>
          <a:xfrm>
            <a:off x="4694021" y="4796445"/>
            <a:ext cx="3091166" cy="615553"/>
          </a:xfrm>
          <a:prstGeom prst="rect">
            <a:avLst/>
          </a:prstGeom>
          <a:noFill/>
        </p:spPr>
        <p:txBody>
          <a:bodyPr wrap="square" lIns="0" tIns="0" rIns="0" bIns="0" rtlCol="0">
            <a:spAutoFit/>
          </a:bodyPr>
          <a:lstStyle/>
          <a:p>
            <a:r>
              <a:rPr lang="en-US" sz="2000" b="1" dirty="0">
                <a:gradFill>
                  <a:gsLst>
                    <a:gs pos="2917">
                      <a:schemeClr val="tx1"/>
                    </a:gs>
                    <a:gs pos="30000">
                      <a:schemeClr val="tx1"/>
                    </a:gs>
                  </a:gsLst>
                  <a:lin ang="5400000" scaled="0"/>
                </a:gradFill>
              </a:rPr>
              <a:t>Workers are empowered with intelligent insights</a:t>
            </a:r>
          </a:p>
        </p:txBody>
      </p:sp>
      <p:sp>
        <p:nvSpPr>
          <p:cNvPr id="8" name="TextBox 7">
            <a:extLst>
              <a:ext uri="{FF2B5EF4-FFF2-40B4-BE49-F238E27FC236}">
                <a16:creationId xmlns:a16="http://schemas.microsoft.com/office/drawing/2014/main" id="{CB06CAC1-0727-42B6-9376-0C015529973E}"/>
              </a:ext>
            </a:extLst>
          </p:cNvPr>
          <p:cNvSpPr txBox="1"/>
          <p:nvPr/>
        </p:nvSpPr>
        <p:spPr>
          <a:xfrm>
            <a:off x="8636997" y="4796445"/>
            <a:ext cx="2947339" cy="615553"/>
          </a:xfrm>
          <a:prstGeom prst="rect">
            <a:avLst/>
          </a:prstGeom>
          <a:noFill/>
        </p:spPr>
        <p:txBody>
          <a:bodyPr wrap="square" lIns="0" tIns="0" rIns="0" bIns="0" rtlCol="0">
            <a:spAutoFit/>
          </a:bodyPr>
          <a:lstStyle/>
          <a:p>
            <a:r>
              <a:rPr lang="en-US" sz="2000" b="1" dirty="0">
                <a:gradFill>
                  <a:gsLst>
                    <a:gs pos="2917">
                      <a:schemeClr val="tx1"/>
                    </a:gs>
                    <a:gs pos="30000">
                      <a:schemeClr val="tx1"/>
                    </a:gs>
                  </a:gsLst>
                  <a:lin ang="5400000" scaled="0"/>
                </a:gradFill>
              </a:rPr>
              <a:t>Augmented intelligence sees patterns we cannot </a:t>
            </a:r>
          </a:p>
        </p:txBody>
      </p:sp>
      <p:cxnSp>
        <p:nvCxnSpPr>
          <p:cNvPr id="15" name="Straight Connector 14">
            <a:extLst>
              <a:ext uri="{FF2B5EF4-FFF2-40B4-BE49-F238E27FC236}">
                <a16:creationId xmlns:a16="http://schemas.microsoft.com/office/drawing/2014/main" id="{183E89D6-11DE-B04C-95EC-AC48D5AD4888}"/>
              </a:ext>
            </a:extLst>
          </p:cNvPr>
          <p:cNvCxnSpPr>
            <a:cxnSpLocks/>
          </p:cNvCxnSpPr>
          <p:nvPr/>
        </p:nvCxnSpPr>
        <p:spPr>
          <a:xfrm rot="10800000">
            <a:off x="6011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854361-0104-1F46-84FA-A3D753D1E7BA}"/>
              </a:ext>
            </a:extLst>
          </p:cNvPr>
          <p:cNvCxnSpPr>
            <a:cxnSpLocks/>
          </p:cNvCxnSpPr>
          <p:nvPr/>
        </p:nvCxnSpPr>
        <p:spPr>
          <a:xfrm rot="10800000">
            <a:off x="45127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84E468B-9A23-B744-AFE4-6D05050CC7BB}"/>
              </a:ext>
            </a:extLst>
          </p:cNvPr>
          <p:cNvCxnSpPr>
            <a:cxnSpLocks/>
          </p:cNvCxnSpPr>
          <p:nvPr/>
        </p:nvCxnSpPr>
        <p:spPr>
          <a:xfrm rot="10800000">
            <a:off x="84243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2521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350"/>
                                        <p:tgtEl>
                                          <p:spTgt spid="5"/>
                                        </p:tgtEl>
                                        <p:attrNameLst>
                                          <p:attrName>ppt_y</p:attrName>
                                        </p:attrNameLst>
                                      </p:cBhvr>
                                      <p:tavLst>
                                        <p:tav tm="0">
                                          <p:val>
                                            <p:strVal val="#ppt_y+#ppt_h*1.125000"/>
                                          </p:val>
                                        </p:tav>
                                        <p:tav tm="100000">
                                          <p:val>
                                            <p:strVal val="#ppt_y"/>
                                          </p:val>
                                        </p:tav>
                                      </p:tavLst>
                                    </p:anim>
                                    <p:animEffect transition="in" filter="wipe(up)">
                                      <p:cBhvr>
                                        <p:cTn id="11" dur="350"/>
                                        <p:tgtEl>
                                          <p:spTgt spid="5"/>
                                        </p:tgtEl>
                                      </p:cBhvr>
                                    </p:animEffect>
                                  </p:childTnLst>
                                </p:cTn>
                              </p:par>
                              <p:par>
                                <p:cTn id="12" presetID="22" presetClass="entr" presetSubtype="1" fill="hold" nodeType="withEffect">
                                  <p:stCondLst>
                                    <p:cond delay="100"/>
                                  </p:stCondLst>
                                  <p:childTnLst>
                                    <p:set>
                                      <p:cBhvr>
                                        <p:cTn id="13" dur="1" fill="hold">
                                          <p:stCondLst>
                                            <p:cond delay="0"/>
                                          </p:stCondLst>
                                        </p:cTn>
                                        <p:tgtEl>
                                          <p:spTgt spid="16"/>
                                        </p:tgtEl>
                                        <p:attrNameLst>
                                          <p:attrName>style.visibility</p:attrName>
                                        </p:attrNameLst>
                                      </p:cBhvr>
                                      <p:to>
                                        <p:strVal val="visible"/>
                                      </p:to>
                                    </p:set>
                                    <p:animEffect transition="in" filter="wipe(up)">
                                      <p:cBhvr>
                                        <p:cTn id="14" dur="500"/>
                                        <p:tgtEl>
                                          <p:spTgt spid="16"/>
                                        </p:tgtEl>
                                      </p:cBhvr>
                                    </p:animEffect>
                                  </p:childTnLst>
                                </p:cTn>
                              </p:par>
                              <p:par>
                                <p:cTn id="15" presetID="12" presetClass="entr" presetSubtype="4" fill="hold" grpId="0" nodeType="withEffect">
                                  <p:stCondLst>
                                    <p:cond delay="1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350"/>
                                        <p:tgtEl>
                                          <p:spTgt spid="7"/>
                                        </p:tgtEl>
                                        <p:attrNameLst>
                                          <p:attrName>ppt_y</p:attrName>
                                        </p:attrNameLst>
                                      </p:cBhvr>
                                      <p:tavLst>
                                        <p:tav tm="0">
                                          <p:val>
                                            <p:strVal val="#ppt_y+#ppt_h*1.125000"/>
                                          </p:val>
                                        </p:tav>
                                        <p:tav tm="100000">
                                          <p:val>
                                            <p:strVal val="#ppt_y"/>
                                          </p:val>
                                        </p:tav>
                                      </p:tavLst>
                                    </p:anim>
                                    <p:animEffect transition="in" filter="wipe(up)">
                                      <p:cBhvr>
                                        <p:cTn id="18" dur="350"/>
                                        <p:tgtEl>
                                          <p:spTgt spid="7"/>
                                        </p:tgtEl>
                                      </p:cBhvr>
                                    </p:animEffect>
                                  </p:childTnLst>
                                </p:cTn>
                              </p:par>
                              <p:par>
                                <p:cTn id="19" presetID="22" presetClass="entr" presetSubtype="1" fill="hold" nodeType="withEffect">
                                  <p:stCondLst>
                                    <p:cond delay="20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par>
                                <p:cTn id="22" presetID="12" presetClass="entr" presetSubtype="4" fill="hold" grpId="0" nodeType="withEffect">
                                  <p:stCondLst>
                                    <p:cond delay="20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350"/>
                                        <p:tgtEl>
                                          <p:spTgt spid="8"/>
                                        </p:tgtEl>
                                        <p:attrNameLst>
                                          <p:attrName>ppt_y</p:attrName>
                                        </p:attrNameLst>
                                      </p:cBhvr>
                                      <p:tavLst>
                                        <p:tav tm="0">
                                          <p:val>
                                            <p:strVal val="#ppt_y+#ppt_h*1.125000"/>
                                          </p:val>
                                        </p:tav>
                                        <p:tav tm="100000">
                                          <p:val>
                                            <p:strVal val="#ppt_y"/>
                                          </p:val>
                                        </p:tav>
                                      </p:tavLst>
                                    </p:anim>
                                    <p:animEffect transition="in" filter="wipe(up)">
                                      <p:cBhvr>
                                        <p:cTn id="25" dur="3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05FBC-1857-41BA-8495-610208F1B842}"/>
              </a:ext>
            </a:extLst>
          </p:cNvPr>
          <p:cNvSpPr>
            <a:spLocks noGrp="1"/>
          </p:cNvSpPr>
          <p:nvPr>
            <p:ph type="title"/>
          </p:nvPr>
        </p:nvSpPr>
        <p:spPr>
          <a:xfrm>
            <a:off x="426424" y="222583"/>
            <a:ext cx="11336039" cy="758022"/>
          </a:xfrm>
        </p:spPr>
        <p:txBody>
          <a:bodyPr/>
          <a:lstStyle/>
          <a:p>
            <a:r>
              <a:rPr lang="en-US" spc="0" dirty="0"/>
              <a:t>BI is more than just reporting &amp; dashboards</a:t>
            </a:r>
          </a:p>
        </p:txBody>
      </p:sp>
      <p:sp>
        <p:nvSpPr>
          <p:cNvPr id="4" name="Rectangle 3">
            <a:extLst>
              <a:ext uri="{FF2B5EF4-FFF2-40B4-BE49-F238E27FC236}">
                <a16:creationId xmlns:a16="http://schemas.microsoft.com/office/drawing/2014/main" id="{2428FF92-08C5-F148-9100-8C80D4407395}"/>
              </a:ext>
            </a:extLst>
          </p:cNvPr>
          <p:cNvSpPr/>
          <p:nvPr/>
        </p:nvSpPr>
        <p:spPr bwMode="auto">
          <a:xfrm>
            <a:off x="8442356" y="2806304"/>
            <a:ext cx="816964" cy="29802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3BA13F67-AD98-FB47-86D9-C62BD98F4B32}"/>
              </a:ext>
            </a:extLst>
          </p:cNvPr>
          <p:cNvSpPr/>
          <p:nvPr/>
        </p:nvSpPr>
        <p:spPr bwMode="auto">
          <a:xfrm>
            <a:off x="7440389" y="3196049"/>
            <a:ext cx="816964" cy="259050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B4ED40E-0D56-BC45-AFCB-330C56E46104}"/>
              </a:ext>
            </a:extLst>
          </p:cNvPr>
          <p:cNvSpPr/>
          <p:nvPr/>
        </p:nvSpPr>
        <p:spPr bwMode="auto">
          <a:xfrm>
            <a:off x="6438422" y="3705714"/>
            <a:ext cx="816964" cy="208083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3D6AF0F3-59FD-D343-88B9-D8110261A5D5}"/>
              </a:ext>
            </a:extLst>
          </p:cNvPr>
          <p:cNvSpPr/>
          <p:nvPr/>
        </p:nvSpPr>
        <p:spPr bwMode="auto">
          <a:xfrm>
            <a:off x="5436455" y="4192894"/>
            <a:ext cx="816964" cy="1593659"/>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4CD1B2B-FAD3-ED4F-ACC7-2902BC540BD7}"/>
              </a:ext>
            </a:extLst>
          </p:cNvPr>
          <p:cNvSpPr/>
          <p:nvPr/>
        </p:nvSpPr>
        <p:spPr bwMode="auto">
          <a:xfrm>
            <a:off x="4434488" y="4740035"/>
            <a:ext cx="816964" cy="1046518"/>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566FC9A-54EE-FC49-90BE-C1B6E23798D1}"/>
              </a:ext>
            </a:extLst>
          </p:cNvPr>
          <p:cNvSpPr/>
          <p:nvPr/>
        </p:nvSpPr>
        <p:spPr bwMode="auto">
          <a:xfrm>
            <a:off x="3432521" y="5189740"/>
            <a:ext cx="816964" cy="59681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7A15B3C-EEAE-CB45-9E05-235A5E47B814}"/>
              </a:ext>
            </a:extLst>
          </p:cNvPr>
          <p:cNvSpPr/>
          <p:nvPr/>
        </p:nvSpPr>
        <p:spPr bwMode="auto">
          <a:xfrm>
            <a:off x="2430554" y="5512029"/>
            <a:ext cx="816964" cy="274524"/>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8F649663-2B47-9148-AC85-20EBC5791998}"/>
              </a:ext>
            </a:extLst>
          </p:cNvPr>
          <p:cNvSpPr txBox="1"/>
          <p:nvPr/>
        </p:nvSpPr>
        <p:spPr>
          <a:xfrm>
            <a:off x="7641142" y="1209272"/>
            <a:ext cx="2419392" cy="892552"/>
          </a:xfrm>
          <a:prstGeom prst="rect">
            <a:avLst/>
          </a:prstGeom>
          <a:noFill/>
        </p:spPr>
        <p:txBody>
          <a:bodyPr wrap="square" lIns="182880" tIns="146304" rIns="182880" bIns="146304" rtlCol="0">
            <a:spAutoFit/>
          </a:bodyPr>
          <a:lstStyle/>
          <a:p>
            <a:pPr algn="ctr">
              <a:lnSpc>
                <a:spcPct val="90000"/>
              </a:lnSpc>
              <a:spcAft>
                <a:spcPts val="1200"/>
              </a:spcAft>
            </a:pPr>
            <a:r>
              <a:rPr lang="en-US" sz="1600" dirty="0">
                <a:solidFill>
                  <a:schemeClr val="bg1"/>
                </a:solidFill>
                <a:latin typeface="+mj-lt"/>
              </a:rPr>
              <a:t>Prescriptive Analytics</a:t>
            </a:r>
          </a:p>
          <a:p>
            <a:pPr algn="ctr">
              <a:lnSpc>
                <a:spcPct val="90000"/>
              </a:lnSpc>
              <a:spcAft>
                <a:spcPts val="1200"/>
              </a:spcAft>
            </a:pPr>
            <a:r>
              <a:rPr lang="en-US" sz="1600" dirty="0">
                <a:solidFill>
                  <a:schemeClr val="bg1"/>
                </a:solidFill>
                <a:latin typeface="+mj-lt"/>
              </a:rPr>
              <a:t>Algorithms</a:t>
            </a:r>
          </a:p>
        </p:txBody>
      </p:sp>
      <p:sp>
        <p:nvSpPr>
          <p:cNvPr id="13" name="TextBox 12">
            <a:extLst>
              <a:ext uri="{FF2B5EF4-FFF2-40B4-BE49-F238E27FC236}">
                <a16:creationId xmlns:a16="http://schemas.microsoft.com/office/drawing/2014/main" id="{EA15E535-A55C-F64E-AE71-3580FECE7644}"/>
              </a:ext>
            </a:extLst>
          </p:cNvPr>
          <p:cNvSpPr txBox="1"/>
          <p:nvPr/>
        </p:nvSpPr>
        <p:spPr>
          <a:xfrm>
            <a:off x="5958484" y="1793883"/>
            <a:ext cx="2237673" cy="1114151"/>
          </a:xfrm>
          <a:prstGeom prst="rect">
            <a:avLst/>
          </a:prstGeom>
          <a:noFill/>
        </p:spPr>
        <p:txBody>
          <a:bodyPr wrap="square" lIns="182880" tIns="146304" rIns="182880" bIns="146304" rtlCol="0">
            <a:spAutoFit/>
          </a:bodyPr>
          <a:lstStyle/>
          <a:p>
            <a:pPr algn="ctr">
              <a:lnSpc>
                <a:spcPct val="90000"/>
              </a:lnSpc>
              <a:spcAft>
                <a:spcPts val="1200"/>
              </a:spcAft>
            </a:pPr>
            <a:r>
              <a:rPr lang="en-US" sz="1600" dirty="0">
                <a:solidFill>
                  <a:schemeClr val="bg1"/>
                </a:solidFill>
                <a:latin typeface="+mj-lt"/>
              </a:rPr>
              <a:t>Predictive Analytics</a:t>
            </a:r>
          </a:p>
          <a:p>
            <a:pPr algn="ctr">
              <a:lnSpc>
                <a:spcPct val="90000"/>
              </a:lnSpc>
              <a:spcAft>
                <a:spcPts val="1200"/>
              </a:spcAft>
            </a:pPr>
            <a:r>
              <a:rPr lang="en-US" sz="1600" dirty="0">
                <a:solidFill>
                  <a:schemeClr val="bg1"/>
                </a:solidFill>
                <a:latin typeface="+mj-lt"/>
              </a:rPr>
              <a:t>Machine </a:t>
            </a:r>
            <a:br>
              <a:rPr lang="en-US" sz="1600" dirty="0">
                <a:solidFill>
                  <a:schemeClr val="bg1"/>
                </a:solidFill>
                <a:latin typeface="+mj-lt"/>
              </a:rPr>
            </a:br>
            <a:r>
              <a:rPr lang="en-US" sz="1600" dirty="0">
                <a:solidFill>
                  <a:schemeClr val="bg1"/>
                </a:solidFill>
                <a:latin typeface="+mj-lt"/>
              </a:rPr>
              <a:t>Learning</a:t>
            </a:r>
          </a:p>
        </p:txBody>
      </p:sp>
      <p:sp>
        <p:nvSpPr>
          <p:cNvPr id="14" name="TextBox 13">
            <a:extLst>
              <a:ext uri="{FF2B5EF4-FFF2-40B4-BE49-F238E27FC236}">
                <a16:creationId xmlns:a16="http://schemas.microsoft.com/office/drawing/2014/main" id="{D12CE0D7-1E1F-F743-A649-FCAE27E1DB23}"/>
              </a:ext>
            </a:extLst>
          </p:cNvPr>
          <p:cNvSpPr txBox="1"/>
          <p:nvPr/>
        </p:nvSpPr>
        <p:spPr>
          <a:xfrm>
            <a:off x="4935970" y="2819125"/>
            <a:ext cx="1498556"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bg1"/>
                </a:solidFill>
                <a:latin typeface="+mj-lt"/>
              </a:rPr>
              <a:t>Self-Service Analytics</a:t>
            </a:r>
          </a:p>
        </p:txBody>
      </p:sp>
      <p:sp>
        <p:nvSpPr>
          <p:cNvPr id="15" name="TextBox 14">
            <a:extLst>
              <a:ext uri="{FF2B5EF4-FFF2-40B4-BE49-F238E27FC236}">
                <a16:creationId xmlns:a16="http://schemas.microsoft.com/office/drawing/2014/main" id="{0A5CCAF9-2140-EE4B-AEF7-8989506F8598}"/>
              </a:ext>
            </a:extLst>
          </p:cNvPr>
          <p:cNvSpPr txBox="1"/>
          <p:nvPr/>
        </p:nvSpPr>
        <p:spPr>
          <a:xfrm>
            <a:off x="3440900" y="3308905"/>
            <a:ext cx="1678938"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bg1"/>
                </a:solidFill>
                <a:latin typeface="+mj-lt"/>
              </a:rPr>
              <a:t>Interactive Data Exploration</a:t>
            </a:r>
          </a:p>
        </p:txBody>
      </p:sp>
      <p:sp>
        <p:nvSpPr>
          <p:cNvPr id="16" name="TextBox 15">
            <a:extLst>
              <a:ext uri="{FF2B5EF4-FFF2-40B4-BE49-F238E27FC236}">
                <a16:creationId xmlns:a16="http://schemas.microsoft.com/office/drawing/2014/main" id="{36D790D5-406E-634F-8C3D-128E3EA20805}"/>
              </a:ext>
            </a:extLst>
          </p:cNvPr>
          <p:cNvSpPr txBox="1"/>
          <p:nvPr/>
        </p:nvSpPr>
        <p:spPr>
          <a:xfrm>
            <a:off x="2086592" y="4061645"/>
            <a:ext cx="1498556" cy="892552"/>
          </a:xfrm>
          <a:prstGeom prst="rect">
            <a:avLst/>
          </a:prstGeom>
          <a:noFill/>
        </p:spPr>
        <p:txBody>
          <a:bodyPr wrap="square" lIns="182880" tIns="146304" rIns="182880" bIns="146304" rtlCol="0">
            <a:spAutoFit/>
          </a:bodyPr>
          <a:lstStyle/>
          <a:p>
            <a:pPr algn="ctr">
              <a:lnSpc>
                <a:spcPct val="90000"/>
              </a:lnSpc>
              <a:spcAft>
                <a:spcPts val="1200"/>
              </a:spcAft>
            </a:pPr>
            <a:r>
              <a:rPr lang="en-US" sz="1600" dirty="0">
                <a:solidFill>
                  <a:schemeClr val="bg1"/>
                </a:solidFill>
                <a:latin typeface="+mj-lt"/>
              </a:rPr>
              <a:t>Reporting</a:t>
            </a:r>
          </a:p>
          <a:p>
            <a:pPr algn="ctr">
              <a:lnSpc>
                <a:spcPct val="90000"/>
              </a:lnSpc>
              <a:spcAft>
                <a:spcPts val="1200"/>
              </a:spcAft>
            </a:pPr>
            <a:r>
              <a:rPr lang="en-US" sz="1600" dirty="0">
                <a:solidFill>
                  <a:schemeClr val="bg1"/>
                </a:solidFill>
                <a:latin typeface="+mj-lt"/>
              </a:rPr>
              <a:t>Dashboards</a:t>
            </a:r>
          </a:p>
        </p:txBody>
      </p:sp>
      <p:sp>
        <p:nvSpPr>
          <p:cNvPr id="17" name="Up Arrow 16">
            <a:extLst>
              <a:ext uri="{FF2B5EF4-FFF2-40B4-BE49-F238E27FC236}">
                <a16:creationId xmlns:a16="http://schemas.microsoft.com/office/drawing/2014/main" id="{DE3B8B8F-9F41-AF4D-B562-8D2906B48727}"/>
              </a:ext>
            </a:extLst>
          </p:cNvPr>
          <p:cNvSpPr/>
          <p:nvPr/>
        </p:nvSpPr>
        <p:spPr bwMode="auto">
          <a:xfrm rot="3915239">
            <a:off x="5454993" y="465950"/>
            <a:ext cx="593591" cy="7040508"/>
          </a:xfrm>
          <a:prstGeom prst="upArrow">
            <a:avLst/>
          </a:prstGeom>
          <a:solidFill>
            <a:srgbClr val="50E7FF"/>
          </a:solidFill>
          <a:ln>
            <a:noFill/>
            <a:headEnd type="none" w="med" len="med"/>
            <a:tailEnd type="none" w="med" len="med"/>
          </a:ln>
          <a:effectLst>
            <a:outerShdw blurRad="88900" dist="50800" dir="42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2921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p:tgtEl>
                                          <p:spTgt spid="9"/>
                                        </p:tgtEl>
                                        <p:attrNameLst>
                                          <p:attrName>ppt_y</p:attrName>
                                        </p:attrNameLst>
                                      </p:cBhvr>
                                      <p:tavLst>
                                        <p:tav tm="0">
                                          <p:val>
                                            <p:strVal val="#ppt_y+#ppt_h*1.125000"/>
                                          </p:val>
                                        </p:tav>
                                        <p:tav tm="100000">
                                          <p:val>
                                            <p:strVal val="#ppt_y"/>
                                          </p:val>
                                        </p:tav>
                                      </p:tavLst>
                                    </p:anim>
                                    <p:animEffect transition="in" filter="wipe(up)">
                                      <p:cBhvr>
                                        <p:cTn id="17" dur="500"/>
                                        <p:tgtEl>
                                          <p:spTgt spid="9"/>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ppt_y</p:attrName>
                                        </p:attrNameLst>
                                      </p:cBhvr>
                                      <p:tavLst>
                                        <p:tav tm="0">
                                          <p:val>
                                            <p:strVal val="#ppt_y+#ppt_h*1.125000"/>
                                          </p:val>
                                        </p:tav>
                                        <p:tav tm="100000">
                                          <p:val>
                                            <p:strVal val="#ppt_y"/>
                                          </p:val>
                                        </p:tav>
                                      </p:tavLst>
                                    </p:anim>
                                    <p:animEffect transition="in" filter="wipe(up)">
                                      <p:cBhvr>
                                        <p:cTn id="22" dur="500"/>
                                        <p:tgtEl>
                                          <p:spTgt spid="8"/>
                                        </p:tgtEl>
                                      </p:cBhvr>
                                    </p:animEffect>
                                  </p:childTnLst>
                                </p:cTn>
                              </p:par>
                            </p:childTnLst>
                          </p:cTn>
                        </p:par>
                        <p:par>
                          <p:cTn id="23" fill="hold">
                            <p:stCondLst>
                              <p:cond delay="2000"/>
                            </p:stCondLst>
                            <p:childTnLst>
                              <p:par>
                                <p:cTn id="24" presetID="22" presetClass="entr" presetSubtype="4" repeatCount="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childTnLst>
                          </p:cTn>
                        </p:par>
                        <p:par>
                          <p:cTn id="27" fill="hold">
                            <p:stCondLst>
                              <p:cond delay="2500"/>
                            </p:stCondLst>
                            <p:childTnLst>
                              <p:par>
                                <p:cTn id="28" presetID="12" presetClass="entr" presetSubtype="4"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p:tgtEl>
                                          <p:spTgt spid="7"/>
                                        </p:tgtEl>
                                        <p:attrNameLst>
                                          <p:attrName>ppt_y</p:attrName>
                                        </p:attrNameLst>
                                      </p:cBhvr>
                                      <p:tavLst>
                                        <p:tav tm="0">
                                          <p:val>
                                            <p:strVal val="#ppt_y+#ppt_h*1.125000"/>
                                          </p:val>
                                        </p:tav>
                                        <p:tav tm="100000">
                                          <p:val>
                                            <p:strVal val="#ppt_y"/>
                                          </p:val>
                                        </p:tav>
                                      </p:tavLst>
                                    </p:anim>
                                    <p:animEffect transition="in" filter="wipe(up)">
                                      <p:cBhvr>
                                        <p:cTn id="31" dur="500"/>
                                        <p:tgtEl>
                                          <p:spTgt spid="7"/>
                                        </p:tgtEl>
                                      </p:cBhvr>
                                    </p:animEffect>
                                  </p:childTnLst>
                                </p:cTn>
                              </p:par>
                            </p:childTnLst>
                          </p:cTn>
                        </p:par>
                        <p:par>
                          <p:cTn id="32" fill="hold">
                            <p:stCondLst>
                              <p:cond delay="3000"/>
                            </p:stCondLst>
                            <p:childTnLst>
                              <p:par>
                                <p:cTn id="33" presetID="22" presetClass="entr" presetSubtype="4" repeatCount="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par>
                          <p:cTn id="36" fill="hold">
                            <p:stCondLst>
                              <p:cond delay="3500"/>
                            </p:stCondLst>
                            <p:childTnLst>
                              <p:par>
                                <p:cTn id="37" presetID="12" presetClass="entr" presetSubtype="4"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p:tgtEl>
                                          <p:spTgt spid="6"/>
                                        </p:tgtEl>
                                        <p:attrNameLst>
                                          <p:attrName>ppt_y</p:attrName>
                                        </p:attrNameLst>
                                      </p:cBhvr>
                                      <p:tavLst>
                                        <p:tav tm="0">
                                          <p:val>
                                            <p:strVal val="#ppt_y+#ppt_h*1.125000"/>
                                          </p:val>
                                        </p:tav>
                                        <p:tav tm="100000">
                                          <p:val>
                                            <p:strVal val="#ppt_y"/>
                                          </p:val>
                                        </p:tav>
                                      </p:tavLst>
                                    </p:anim>
                                    <p:animEffect transition="in" filter="wipe(up)">
                                      <p:cBhvr>
                                        <p:cTn id="40" dur="500"/>
                                        <p:tgtEl>
                                          <p:spTgt spid="6"/>
                                        </p:tgtEl>
                                      </p:cBhvr>
                                    </p:animEffect>
                                  </p:childTnLst>
                                </p:cTn>
                              </p:par>
                            </p:childTnLst>
                          </p:cTn>
                        </p:par>
                        <p:par>
                          <p:cTn id="41" fill="hold">
                            <p:stCondLst>
                              <p:cond delay="4000"/>
                            </p:stCondLst>
                            <p:childTnLst>
                              <p:par>
                                <p:cTn id="42" presetID="22" presetClass="entr" presetSubtype="4" repeatCount="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par>
                          <p:cTn id="45" fill="hold">
                            <p:stCondLst>
                              <p:cond delay="4500"/>
                            </p:stCondLst>
                            <p:childTnLst>
                              <p:par>
                                <p:cTn id="46" presetID="12" presetClass="entr" presetSubtype="4"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p:tgtEl>
                                          <p:spTgt spid="5"/>
                                        </p:tgtEl>
                                        <p:attrNameLst>
                                          <p:attrName>ppt_y</p:attrName>
                                        </p:attrNameLst>
                                      </p:cBhvr>
                                      <p:tavLst>
                                        <p:tav tm="0">
                                          <p:val>
                                            <p:strVal val="#ppt_y+#ppt_h*1.125000"/>
                                          </p:val>
                                        </p:tav>
                                        <p:tav tm="100000">
                                          <p:val>
                                            <p:strVal val="#ppt_y"/>
                                          </p:val>
                                        </p:tav>
                                      </p:tavLst>
                                    </p:anim>
                                    <p:animEffect transition="in" filter="wipe(up)">
                                      <p:cBhvr>
                                        <p:cTn id="49" dur="500"/>
                                        <p:tgtEl>
                                          <p:spTgt spid="5"/>
                                        </p:tgtEl>
                                      </p:cBhvr>
                                    </p:animEffect>
                                  </p:childTnLst>
                                </p:cTn>
                              </p:par>
                            </p:childTnLst>
                          </p:cTn>
                        </p:par>
                        <p:par>
                          <p:cTn id="50" fill="hold">
                            <p:stCondLst>
                              <p:cond delay="5000"/>
                            </p:stCondLst>
                            <p:childTnLst>
                              <p:par>
                                <p:cTn id="51" presetID="12" presetClass="entr" presetSubtype="4" fill="hold" grpId="0" nodeType="after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additive="base">
                                        <p:cTn id="53" dur="500"/>
                                        <p:tgtEl>
                                          <p:spTgt spid="4"/>
                                        </p:tgtEl>
                                        <p:attrNameLst>
                                          <p:attrName>ppt_y</p:attrName>
                                        </p:attrNameLst>
                                      </p:cBhvr>
                                      <p:tavLst>
                                        <p:tav tm="0">
                                          <p:val>
                                            <p:strVal val="#ppt_y+#ppt_h*1.125000"/>
                                          </p:val>
                                        </p:tav>
                                        <p:tav tm="100000">
                                          <p:val>
                                            <p:strVal val="#ppt_y"/>
                                          </p:val>
                                        </p:tav>
                                      </p:tavLst>
                                    </p:anim>
                                    <p:animEffect transition="in" filter="wipe(up)">
                                      <p:cBhvr>
                                        <p:cTn id="54" dur="500"/>
                                        <p:tgtEl>
                                          <p:spTgt spid="4"/>
                                        </p:tgtEl>
                                      </p:cBhvr>
                                    </p:animEffect>
                                  </p:childTnLst>
                                </p:cTn>
                              </p:par>
                            </p:childTnLst>
                          </p:cTn>
                        </p:par>
                        <p:par>
                          <p:cTn id="55" fill="hold">
                            <p:stCondLst>
                              <p:cond delay="5500"/>
                            </p:stCondLst>
                            <p:childTnLst>
                              <p:par>
                                <p:cTn id="56" presetID="22" presetClass="entr" presetSubtype="4" repeatCount="0"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500"/>
                                        <p:tgtEl>
                                          <p:spTgt spid="12"/>
                                        </p:tgtEl>
                                      </p:cBhvr>
                                    </p:animEffect>
                                  </p:childTnLst>
                                </p:cTn>
                              </p:par>
                            </p:childTnLst>
                          </p:cTn>
                        </p:par>
                        <p:par>
                          <p:cTn id="59" fill="hold">
                            <p:stCondLst>
                              <p:cond delay="6000"/>
                            </p:stCondLst>
                            <p:childTnLst>
                              <p:par>
                                <p:cTn id="60" presetID="22" presetClass="entr" presetSubtype="4"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down)">
                                      <p:cBhvr>
                                        <p:cTn id="6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2" grpId="0"/>
      <p:bldP spid="13" grpId="0"/>
      <p:bldP spid="14" grpId="0"/>
      <p:bldP spid="15" grpId="0"/>
      <p:bldP spid="16" grpId="0"/>
      <p:bldP spid="1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5728A-B5CE-434D-80FD-0BD50BAF51A1}"/>
              </a:ext>
            </a:extLst>
          </p:cNvPr>
          <p:cNvSpPr>
            <a:spLocks noGrp="1"/>
          </p:cNvSpPr>
          <p:nvPr>
            <p:ph type="title"/>
          </p:nvPr>
        </p:nvSpPr>
        <p:spPr/>
        <p:txBody>
          <a:bodyPr/>
          <a:lstStyle/>
          <a:p>
            <a:pPr algn="ctr"/>
            <a:r>
              <a:rPr lang="en-US" sz="3200" spc="0" dirty="0">
                <a:solidFill>
                  <a:schemeClr val="tx1"/>
                </a:solidFill>
              </a:rPr>
              <a:t>Customers are searching for ways to level-up their data</a:t>
            </a:r>
          </a:p>
        </p:txBody>
      </p:sp>
      <p:sp>
        <p:nvSpPr>
          <p:cNvPr id="3" name="Rectangle 2">
            <a:extLst>
              <a:ext uri="{FF2B5EF4-FFF2-40B4-BE49-F238E27FC236}">
                <a16:creationId xmlns:a16="http://schemas.microsoft.com/office/drawing/2014/main" id="{6A66CB1B-515C-4F2A-8845-24FCBEB306A0}"/>
              </a:ext>
            </a:extLst>
          </p:cNvPr>
          <p:cNvSpPr/>
          <p:nvPr/>
        </p:nvSpPr>
        <p:spPr bwMode="auto">
          <a:xfrm>
            <a:off x="3966207" y="4936563"/>
            <a:ext cx="4259587" cy="10602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However, their data remains…</a:t>
            </a:r>
            <a:endParaRPr kumimoji="0" lang="en-US" sz="2000" b="1"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20" name="Rectangle 19">
            <a:extLst>
              <a:ext uri="{FF2B5EF4-FFF2-40B4-BE49-F238E27FC236}">
                <a16:creationId xmlns:a16="http://schemas.microsoft.com/office/drawing/2014/main" id="{B40B97E4-FEE4-8E44-AA83-0510B01ED821}"/>
              </a:ext>
            </a:extLst>
          </p:cNvPr>
          <p:cNvSpPr/>
          <p:nvPr/>
        </p:nvSpPr>
        <p:spPr bwMode="auto">
          <a:xfrm>
            <a:off x="1697099" y="5726768"/>
            <a:ext cx="1445757" cy="420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Segoe UI" pitchFamily="34" charset="0"/>
                <a:cs typeface="Segoe UI" pitchFamily="34" charset="0"/>
              </a:rPr>
              <a:t>Siloed</a:t>
            </a:r>
          </a:p>
        </p:txBody>
      </p:sp>
      <p:sp>
        <p:nvSpPr>
          <p:cNvPr id="21" name="Rectangle 20">
            <a:extLst>
              <a:ext uri="{FF2B5EF4-FFF2-40B4-BE49-F238E27FC236}">
                <a16:creationId xmlns:a16="http://schemas.microsoft.com/office/drawing/2014/main" id="{D096E6B5-7EDC-6D4B-BBEF-DDEACEF82FA0}"/>
              </a:ext>
            </a:extLst>
          </p:cNvPr>
          <p:cNvSpPr/>
          <p:nvPr/>
        </p:nvSpPr>
        <p:spPr bwMode="auto">
          <a:xfrm>
            <a:off x="4967260" y="5726768"/>
            <a:ext cx="2257481" cy="420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Segoe UI" pitchFamily="34" charset="0"/>
                <a:cs typeface="Segoe UI" pitchFamily="34" charset="0"/>
              </a:rPr>
              <a:t>Under-utilized</a:t>
            </a:r>
          </a:p>
        </p:txBody>
      </p:sp>
      <p:sp>
        <p:nvSpPr>
          <p:cNvPr id="22" name="Rectangle 21">
            <a:extLst>
              <a:ext uri="{FF2B5EF4-FFF2-40B4-BE49-F238E27FC236}">
                <a16:creationId xmlns:a16="http://schemas.microsoft.com/office/drawing/2014/main" id="{A07AFB00-1741-114D-AD9C-F63B24054D9F}"/>
              </a:ext>
            </a:extLst>
          </p:cNvPr>
          <p:cNvSpPr/>
          <p:nvPr/>
        </p:nvSpPr>
        <p:spPr bwMode="auto">
          <a:xfrm>
            <a:off x="8078869" y="5726768"/>
            <a:ext cx="3435270" cy="420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Segoe UI" pitchFamily="34" charset="0"/>
                <a:cs typeface="Segoe UI" pitchFamily="34" charset="0"/>
              </a:rPr>
              <a:t>Slow to provide insights </a:t>
            </a:r>
          </a:p>
        </p:txBody>
      </p:sp>
      <p:sp>
        <p:nvSpPr>
          <p:cNvPr id="17" name="Oval 16">
            <a:extLst>
              <a:ext uri="{FF2B5EF4-FFF2-40B4-BE49-F238E27FC236}">
                <a16:creationId xmlns:a16="http://schemas.microsoft.com/office/drawing/2014/main" id="{AB6977C7-ED06-C44E-A171-9E49D1F72A8A}"/>
              </a:ext>
            </a:extLst>
          </p:cNvPr>
          <p:cNvSpPr/>
          <p:nvPr/>
        </p:nvSpPr>
        <p:spPr bwMode="auto">
          <a:xfrm>
            <a:off x="1120504" y="1930274"/>
            <a:ext cx="2598949" cy="2598950"/>
          </a:xfrm>
          <a:prstGeom prst="ellipse">
            <a:avLst/>
          </a:prstGeom>
          <a:solidFill>
            <a:schemeClr val="bg1">
              <a:lumMod val="95000"/>
            </a:schemeClr>
          </a:solidFill>
          <a:ln w="10795" cap="flat" cmpd="sng" algn="ctr">
            <a:noFill/>
            <a:prstDash val="solid"/>
          </a:ln>
          <a:effectLst>
            <a:outerShdw blurRad="190500" dist="50800" dir="2400000" algn="tl" rotWithShape="0">
              <a:prstClr val="black">
                <a:alpha val="25000"/>
              </a:prstClr>
            </a:outerShdw>
          </a:effectLst>
        </p:spPr>
        <p:txBody>
          <a:bodyPr rot="0" spcFirstLastPara="0" vertOverflow="overflow" horzOverflow="overflow" vert="horz" wrap="none" lIns="0" tIns="73152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4" name="Rectangle 3">
            <a:extLst>
              <a:ext uri="{FF2B5EF4-FFF2-40B4-BE49-F238E27FC236}">
                <a16:creationId xmlns:a16="http://schemas.microsoft.com/office/drawing/2014/main" id="{58D81DEF-E540-E849-8987-CEFC4D686040}"/>
              </a:ext>
            </a:extLst>
          </p:cNvPr>
          <p:cNvSpPr/>
          <p:nvPr/>
        </p:nvSpPr>
        <p:spPr>
          <a:xfrm>
            <a:off x="1602286" y="3338203"/>
            <a:ext cx="1635384" cy="400110"/>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Segoe UI Semibold"/>
                <a:ea typeface="+mn-ea"/>
                <a:cs typeface="+mn-cs"/>
              </a:rPr>
              <a:t>Dashboards </a:t>
            </a:r>
          </a:p>
        </p:txBody>
      </p:sp>
      <p:sp>
        <p:nvSpPr>
          <p:cNvPr id="18" name="Oval 17">
            <a:extLst>
              <a:ext uri="{FF2B5EF4-FFF2-40B4-BE49-F238E27FC236}">
                <a16:creationId xmlns:a16="http://schemas.microsoft.com/office/drawing/2014/main" id="{BCD5E35A-A612-2B4E-B95F-4BE1674B996B}"/>
              </a:ext>
            </a:extLst>
          </p:cNvPr>
          <p:cNvSpPr/>
          <p:nvPr/>
        </p:nvSpPr>
        <p:spPr bwMode="auto">
          <a:xfrm>
            <a:off x="4804576" y="1930273"/>
            <a:ext cx="2598949" cy="2598950"/>
          </a:xfrm>
          <a:prstGeom prst="ellipse">
            <a:avLst/>
          </a:prstGeom>
          <a:solidFill>
            <a:schemeClr val="bg1">
              <a:lumMod val="95000"/>
            </a:schemeClr>
          </a:solidFill>
          <a:ln w="10795" cap="flat" cmpd="sng" algn="ctr">
            <a:noFill/>
            <a:prstDash val="solid"/>
          </a:ln>
          <a:effectLst>
            <a:outerShdw blurRad="190500" dist="50800" dir="2400000" algn="tl" rotWithShape="0">
              <a:prstClr val="black">
                <a:alpha val="25000"/>
              </a:prstClr>
            </a:outerShdw>
          </a:effectLst>
        </p:spPr>
        <p:txBody>
          <a:bodyPr rot="0" spcFirstLastPara="0" vertOverflow="overflow" horzOverflow="overflow" vert="horz" wrap="none" lIns="0" tIns="73152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bold"/>
              <a:ea typeface="+mn-ea"/>
              <a:cs typeface="+mn-cs"/>
            </a:endParaRPr>
          </a:p>
        </p:txBody>
      </p:sp>
      <p:pic>
        <p:nvPicPr>
          <p:cNvPr id="45" name="Picture 44">
            <a:extLst>
              <a:ext uri="{FF2B5EF4-FFF2-40B4-BE49-F238E27FC236}">
                <a16:creationId xmlns:a16="http://schemas.microsoft.com/office/drawing/2014/main" id="{CBB29E7D-287A-8A45-B31B-9B6C8AA08BCD}"/>
              </a:ext>
            </a:extLst>
          </p:cNvPr>
          <p:cNvPicPr>
            <a:picLocks noChangeAspect="1"/>
          </p:cNvPicPr>
          <p:nvPr/>
        </p:nvPicPr>
        <p:blipFill>
          <a:blip r:embed="rId3"/>
          <a:stretch>
            <a:fillRect/>
          </a:stretch>
        </p:blipFill>
        <p:spPr>
          <a:xfrm>
            <a:off x="5806870" y="2622651"/>
            <a:ext cx="594360" cy="446015"/>
          </a:xfrm>
          <a:prstGeom prst="rect">
            <a:avLst/>
          </a:prstGeom>
        </p:spPr>
      </p:pic>
      <p:sp>
        <p:nvSpPr>
          <p:cNvPr id="5" name="Rectangle 4">
            <a:extLst>
              <a:ext uri="{FF2B5EF4-FFF2-40B4-BE49-F238E27FC236}">
                <a16:creationId xmlns:a16="http://schemas.microsoft.com/office/drawing/2014/main" id="{2E5D0FA7-46C6-C645-AEA8-18567293E051}"/>
              </a:ext>
            </a:extLst>
          </p:cNvPr>
          <p:cNvSpPr/>
          <p:nvPr/>
        </p:nvSpPr>
        <p:spPr>
          <a:xfrm>
            <a:off x="4952998" y="3350326"/>
            <a:ext cx="2302105" cy="707886"/>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Segoe UI Semibold"/>
                <a:ea typeface="+mn-ea"/>
                <a:cs typeface="+mn-cs"/>
              </a:rPr>
              <a:t>Ad-hoc</a:t>
            </a:r>
            <a:br>
              <a:rPr kumimoji="0" lang="en-US" sz="2000" b="0" i="0" u="none" strike="noStrike" kern="0" cap="none" spc="0" normalizeH="0" baseline="0" noProof="0" dirty="0">
                <a:ln>
                  <a:noFill/>
                </a:ln>
                <a:solidFill>
                  <a:schemeClr val="tx2"/>
                </a:solidFill>
                <a:effectLst/>
                <a:uLnTx/>
                <a:uFillTx/>
                <a:latin typeface="Segoe UI Semibold"/>
                <a:ea typeface="+mn-ea"/>
                <a:cs typeface="+mn-cs"/>
              </a:rPr>
            </a:br>
            <a:r>
              <a:rPr kumimoji="0" lang="en-US" sz="2000" b="0" i="0" u="none" strike="noStrike" kern="0" cap="none" spc="0" normalizeH="0" baseline="0" noProof="0" dirty="0">
                <a:ln>
                  <a:noFill/>
                </a:ln>
                <a:solidFill>
                  <a:schemeClr val="tx2"/>
                </a:solidFill>
                <a:effectLst/>
                <a:uLnTx/>
                <a:uFillTx/>
                <a:latin typeface="Segoe UI Semibold"/>
                <a:ea typeface="+mn-ea"/>
                <a:cs typeface="+mn-cs"/>
              </a:rPr>
              <a:t>Reporting</a:t>
            </a:r>
          </a:p>
        </p:txBody>
      </p:sp>
      <p:sp>
        <p:nvSpPr>
          <p:cNvPr id="19" name="Oval 18">
            <a:extLst>
              <a:ext uri="{FF2B5EF4-FFF2-40B4-BE49-F238E27FC236}">
                <a16:creationId xmlns:a16="http://schemas.microsoft.com/office/drawing/2014/main" id="{222A2C64-1C8B-4A49-A576-1F2E6F88F25E}"/>
              </a:ext>
            </a:extLst>
          </p:cNvPr>
          <p:cNvSpPr/>
          <p:nvPr/>
        </p:nvSpPr>
        <p:spPr bwMode="auto">
          <a:xfrm>
            <a:off x="8514007" y="1881458"/>
            <a:ext cx="2598949" cy="2598950"/>
          </a:xfrm>
          <a:prstGeom prst="ellipse">
            <a:avLst/>
          </a:prstGeom>
          <a:solidFill>
            <a:schemeClr val="bg1">
              <a:lumMod val="95000"/>
            </a:schemeClr>
          </a:solidFill>
          <a:ln w="10795" cap="flat" cmpd="sng" algn="ctr">
            <a:noFill/>
            <a:prstDash val="solid"/>
          </a:ln>
          <a:effectLst>
            <a:outerShdw blurRad="190500" dist="50800" dir="2400000" algn="tl" rotWithShape="0">
              <a:prstClr val="black">
                <a:alpha val="25000"/>
              </a:prstClr>
            </a:outerShdw>
          </a:effectLst>
        </p:spPr>
        <p:txBody>
          <a:bodyPr rot="0" spcFirstLastPara="0" vertOverflow="overflow" horzOverflow="overflow" vert="horz" wrap="none" lIns="0" tIns="73152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5825F855-06D0-894F-BB5B-6012ADEA39CE}"/>
              </a:ext>
            </a:extLst>
          </p:cNvPr>
          <p:cNvSpPr/>
          <p:nvPr/>
        </p:nvSpPr>
        <p:spPr>
          <a:xfrm>
            <a:off x="8925988" y="3348417"/>
            <a:ext cx="1774987" cy="707886"/>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Segoe UI Semibold"/>
                <a:ea typeface="+mn-ea"/>
                <a:cs typeface="+mn-cs"/>
              </a:rPr>
              <a:t>Advanced</a:t>
            </a:r>
            <a:br>
              <a:rPr kumimoji="0" lang="en-US" sz="2000" b="0" i="0" u="none" strike="noStrike" kern="0" cap="none" spc="0" normalizeH="0" baseline="0" noProof="0" dirty="0">
                <a:ln>
                  <a:noFill/>
                </a:ln>
                <a:solidFill>
                  <a:schemeClr val="tx2"/>
                </a:solidFill>
                <a:effectLst/>
                <a:uLnTx/>
                <a:uFillTx/>
                <a:latin typeface="Segoe UI Semibold"/>
                <a:ea typeface="+mn-ea"/>
                <a:cs typeface="+mn-cs"/>
              </a:rPr>
            </a:br>
            <a:r>
              <a:rPr kumimoji="0" lang="en-US" sz="2000" b="0" i="0" u="none" strike="noStrike" kern="0" cap="none" spc="0" normalizeH="0" baseline="0" noProof="0" dirty="0">
                <a:ln>
                  <a:noFill/>
                </a:ln>
                <a:solidFill>
                  <a:schemeClr val="tx2"/>
                </a:solidFill>
                <a:effectLst/>
                <a:uLnTx/>
                <a:uFillTx/>
                <a:latin typeface="Segoe UI Semibold"/>
                <a:ea typeface="+mn-ea"/>
                <a:cs typeface="+mn-cs"/>
              </a:rPr>
              <a:t>Visualization</a:t>
            </a:r>
          </a:p>
        </p:txBody>
      </p:sp>
      <p:grpSp>
        <p:nvGrpSpPr>
          <p:cNvPr id="48" name="Group 386">
            <a:extLst>
              <a:ext uri="{FF2B5EF4-FFF2-40B4-BE49-F238E27FC236}">
                <a16:creationId xmlns:a16="http://schemas.microsoft.com/office/drawing/2014/main" id="{EF5B77E1-A351-2A4F-B4C6-0A3FFE3C7750}"/>
              </a:ext>
            </a:extLst>
          </p:cNvPr>
          <p:cNvGrpSpPr>
            <a:grpSpLocks noChangeAspect="1"/>
          </p:cNvGrpSpPr>
          <p:nvPr/>
        </p:nvGrpSpPr>
        <p:grpSpPr bwMode="auto">
          <a:xfrm>
            <a:off x="2079077" y="2611610"/>
            <a:ext cx="610787" cy="458090"/>
            <a:chOff x="7014" y="2816"/>
            <a:chExt cx="312" cy="234"/>
          </a:xfrm>
        </p:grpSpPr>
        <p:sp>
          <p:nvSpPr>
            <p:cNvPr id="52" name="AutoShape 385">
              <a:extLst>
                <a:ext uri="{FF2B5EF4-FFF2-40B4-BE49-F238E27FC236}">
                  <a16:creationId xmlns:a16="http://schemas.microsoft.com/office/drawing/2014/main" id="{726CF83B-51CD-4C4A-8404-006161DCE69C}"/>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387">
              <a:extLst>
                <a:ext uri="{FF2B5EF4-FFF2-40B4-BE49-F238E27FC236}">
                  <a16:creationId xmlns:a16="http://schemas.microsoft.com/office/drawing/2014/main" id="{7F7955ED-ED94-FE43-AE3E-39281C49C582}"/>
                </a:ext>
              </a:extLst>
            </p:cNvPr>
            <p:cNvSpPr>
              <a:spLocks noChangeArrowheads="1"/>
            </p:cNvSpPr>
            <p:nvPr/>
          </p:nvSpPr>
          <p:spPr bwMode="auto">
            <a:xfrm>
              <a:off x="7014"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Rectangle 388">
              <a:extLst>
                <a:ext uri="{FF2B5EF4-FFF2-40B4-BE49-F238E27FC236}">
                  <a16:creationId xmlns:a16="http://schemas.microsoft.com/office/drawing/2014/main" id="{F8B0FCB0-565B-1A46-9E06-0F4DB97E2D45}"/>
                </a:ext>
              </a:extLst>
            </p:cNvPr>
            <p:cNvSpPr>
              <a:spLocks noChangeArrowheads="1"/>
            </p:cNvSpPr>
            <p:nvPr/>
          </p:nvSpPr>
          <p:spPr bwMode="auto">
            <a:xfrm>
              <a:off x="7014" y="2816"/>
              <a:ext cx="312" cy="2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Oval 389">
              <a:extLst>
                <a:ext uri="{FF2B5EF4-FFF2-40B4-BE49-F238E27FC236}">
                  <a16:creationId xmlns:a16="http://schemas.microsoft.com/office/drawing/2014/main" id="{6428ED1D-989B-F24B-9906-EFE9327F2AE1}"/>
                </a:ext>
              </a:extLst>
            </p:cNvPr>
            <p:cNvSpPr>
              <a:spLocks noChangeArrowheads="1"/>
            </p:cNvSpPr>
            <p:nvPr/>
          </p:nvSpPr>
          <p:spPr bwMode="auto">
            <a:xfrm>
              <a:off x="7025" y="2826"/>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Oval 390">
              <a:extLst>
                <a:ext uri="{FF2B5EF4-FFF2-40B4-BE49-F238E27FC236}">
                  <a16:creationId xmlns:a16="http://schemas.microsoft.com/office/drawing/2014/main" id="{13DA5E4A-F0FA-9947-AB2D-A18C1D73CBD1}"/>
                </a:ext>
              </a:extLst>
            </p:cNvPr>
            <p:cNvSpPr>
              <a:spLocks noChangeArrowheads="1"/>
            </p:cNvSpPr>
            <p:nvPr/>
          </p:nvSpPr>
          <p:spPr bwMode="auto">
            <a:xfrm>
              <a:off x="7039"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Oval 391">
              <a:extLst>
                <a:ext uri="{FF2B5EF4-FFF2-40B4-BE49-F238E27FC236}">
                  <a16:creationId xmlns:a16="http://schemas.microsoft.com/office/drawing/2014/main" id="{27C0506D-1686-9249-BC67-143E93E50317}"/>
                </a:ext>
              </a:extLst>
            </p:cNvPr>
            <p:cNvSpPr>
              <a:spLocks noChangeArrowheads="1"/>
            </p:cNvSpPr>
            <p:nvPr/>
          </p:nvSpPr>
          <p:spPr bwMode="auto">
            <a:xfrm>
              <a:off x="7054"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Rectangle 392">
              <a:extLst>
                <a:ext uri="{FF2B5EF4-FFF2-40B4-BE49-F238E27FC236}">
                  <a16:creationId xmlns:a16="http://schemas.microsoft.com/office/drawing/2014/main" id="{DF30301A-E342-884C-8508-B8E3A66C2AD0}"/>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Rectangle 393">
              <a:extLst>
                <a:ext uri="{FF2B5EF4-FFF2-40B4-BE49-F238E27FC236}">
                  <a16:creationId xmlns:a16="http://schemas.microsoft.com/office/drawing/2014/main" id="{4466CCEB-381D-234F-BA3E-72745B90E68F}"/>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Rectangle 394">
              <a:extLst>
                <a:ext uri="{FF2B5EF4-FFF2-40B4-BE49-F238E27FC236}">
                  <a16:creationId xmlns:a16="http://schemas.microsoft.com/office/drawing/2014/main" id="{30AA2F61-F60F-D647-8973-0B8771D2BE9E}"/>
                </a:ext>
              </a:extLst>
            </p:cNvPr>
            <p:cNvSpPr>
              <a:spLocks noChangeArrowheads="1"/>
            </p:cNvSpPr>
            <p:nvPr/>
          </p:nvSpPr>
          <p:spPr bwMode="auto">
            <a:xfrm>
              <a:off x="7219" y="2884"/>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395">
              <a:extLst>
                <a:ext uri="{FF2B5EF4-FFF2-40B4-BE49-F238E27FC236}">
                  <a16:creationId xmlns:a16="http://schemas.microsoft.com/office/drawing/2014/main" id="{D0D887EC-3AEB-7B4D-8585-51F04ABB3C88}"/>
                </a:ext>
              </a:extLst>
            </p:cNvPr>
            <p:cNvSpPr>
              <a:spLocks noChangeArrowheads="1"/>
            </p:cNvSpPr>
            <p:nvPr/>
          </p:nvSpPr>
          <p:spPr bwMode="auto">
            <a:xfrm>
              <a:off x="7073" y="2962"/>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Rectangle 396">
              <a:extLst>
                <a:ext uri="{FF2B5EF4-FFF2-40B4-BE49-F238E27FC236}">
                  <a16:creationId xmlns:a16="http://schemas.microsoft.com/office/drawing/2014/main" id="{9DC14F09-06BD-B547-B473-742AD822AF25}"/>
                </a:ext>
              </a:extLst>
            </p:cNvPr>
            <p:cNvSpPr>
              <a:spLocks noChangeArrowheads="1"/>
            </p:cNvSpPr>
            <p:nvPr/>
          </p:nvSpPr>
          <p:spPr bwMode="auto">
            <a:xfrm>
              <a:off x="7146" y="2962"/>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397">
              <a:extLst>
                <a:ext uri="{FF2B5EF4-FFF2-40B4-BE49-F238E27FC236}">
                  <a16:creationId xmlns:a16="http://schemas.microsoft.com/office/drawing/2014/main" id="{EDF55034-1D59-4140-B5A0-1AEEACA29922}"/>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151">
            <a:extLst>
              <a:ext uri="{FF2B5EF4-FFF2-40B4-BE49-F238E27FC236}">
                <a16:creationId xmlns:a16="http://schemas.microsoft.com/office/drawing/2014/main" id="{5703ADEA-842F-5344-B373-8CA7D1B40F2F}"/>
              </a:ext>
            </a:extLst>
          </p:cNvPr>
          <p:cNvGrpSpPr>
            <a:grpSpLocks noChangeAspect="1"/>
          </p:cNvGrpSpPr>
          <p:nvPr/>
        </p:nvGrpSpPr>
        <p:grpSpPr bwMode="auto">
          <a:xfrm>
            <a:off x="9383279" y="2582307"/>
            <a:ext cx="884608" cy="420769"/>
            <a:chOff x="5003" y="2153"/>
            <a:chExt cx="267" cy="127"/>
          </a:xfrm>
        </p:grpSpPr>
        <p:sp>
          <p:nvSpPr>
            <p:cNvPr id="68" name="Freeform 152">
              <a:extLst>
                <a:ext uri="{FF2B5EF4-FFF2-40B4-BE49-F238E27FC236}">
                  <a16:creationId xmlns:a16="http://schemas.microsoft.com/office/drawing/2014/main" id="{0AB1DF65-5B47-2A42-8626-381898EB6F0F}"/>
                </a:ext>
              </a:extLst>
            </p:cNvPr>
            <p:cNvSpPr>
              <a:spLocks/>
            </p:cNvSpPr>
            <p:nvPr/>
          </p:nvSpPr>
          <p:spPr bwMode="auto">
            <a:xfrm>
              <a:off x="5034" y="2198"/>
              <a:ext cx="52" cy="71"/>
            </a:xfrm>
            <a:custGeom>
              <a:avLst/>
              <a:gdLst>
                <a:gd name="T0" fmla="*/ 83 w 83"/>
                <a:gd name="T1" fmla="*/ 0 h 114"/>
                <a:gd name="T2" fmla="*/ 83 w 83"/>
                <a:gd name="T3" fmla="*/ 0 h 114"/>
                <a:gd name="T4" fmla="*/ 39 w 83"/>
                <a:gd name="T5" fmla="*/ 24 h 114"/>
                <a:gd name="T6" fmla="*/ 0 w 83"/>
                <a:gd name="T7" fmla="*/ 57 h 114"/>
                <a:gd name="T8" fmla="*/ 39 w 83"/>
                <a:gd name="T9" fmla="*/ 89 h 114"/>
                <a:gd name="T10" fmla="*/ 83 w 83"/>
                <a:gd name="T11" fmla="*/ 114 h 114"/>
                <a:gd name="T12" fmla="*/ 70 w 83"/>
                <a:gd name="T13" fmla="*/ 87 h 114"/>
                <a:gd name="T14" fmla="*/ 65 w 83"/>
                <a:gd name="T15" fmla="*/ 57 h 114"/>
                <a:gd name="T16" fmla="*/ 70 w 83"/>
                <a:gd name="T17" fmla="*/ 27 h 114"/>
                <a:gd name="T18" fmla="*/ 83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83" y="0"/>
                  </a:moveTo>
                  <a:lnTo>
                    <a:pt x="83" y="0"/>
                  </a:lnTo>
                  <a:cubicBezTo>
                    <a:pt x="67" y="6"/>
                    <a:pt x="53" y="14"/>
                    <a:pt x="39" y="24"/>
                  </a:cubicBezTo>
                  <a:cubicBezTo>
                    <a:pt x="25" y="34"/>
                    <a:pt x="12" y="45"/>
                    <a:pt x="0" y="57"/>
                  </a:cubicBezTo>
                  <a:cubicBezTo>
                    <a:pt x="12" y="69"/>
                    <a:pt x="25" y="79"/>
                    <a:pt x="39" y="89"/>
                  </a:cubicBezTo>
                  <a:cubicBezTo>
                    <a:pt x="53" y="99"/>
                    <a:pt x="67" y="107"/>
                    <a:pt x="83" y="114"/>
                  </a:cubicBezTo>
                  <a:cubicBezTo>
                    <a:pt x="77" y="106"/>
                    <a:pt x="73" y="96"/>
                    <a:pt x="70" y="87"/>
                  </a:cubicBezTo>
                  <a:cubicBezTo>
                    <a:pt x="67" y="77"/>
                    <a:pt x="65" y="67"/>
                    <a:pt x="65" y="57"/>
                  </a:cubicBezTo>
                  <a:cubicBezTo>
                    <a:pt x="65" y="47"/>
                    <a:pt x="67" y="37"/>
                    <a:pt x="70" y="27"/>
                  </a:cubicBezTo>
                  <a:cubicBezTo>
                    <a:pt x="73" y="17"/>
                    <a:pt x="77" y="8"/>
                    <a:pt x="83"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153">
              <a:extLst>
                <a:ext uri="{FF2B5EF4-FFF2-40B4-BE49-F238E27FC236}">
                  <a16:creationId xmlns:a16="http://schemas.microsoft.com/office/drawing/2014/main" id="{281D4CC8-721E-9241-B1EC-160A7BF21AD4}"/>
                </a:ext>
              </a:extLst>
            </p:cNvPr>
            <p:cNvSpPr>
              <a:spLocks/>
            </p:cNvSpPr>
            <p:nvPr/>
          </p:nvSpPr>
          <p:spPr bwMode="auto">
            <a:xfrm>
              <a:off x="5188" y="2198"/>
              <a:ext cx="51" cy="71"/>
            </a:xfrm>
            <a:custGeom>
              <a:avLst/>
              <a:gdLst>
                <a:gd name="T0" fmla="*/ 0 w 83"/>
                <a:gd name="T1" fmla="*/ 0 h 114"/>
                <a:gd name="T2" fmla="*/ 0 w 83"/>
                <a:gd name="T3" fmla="*/ 0 h 114"/>
                <a:gd name="T4" fmla="*/ 13 w 83"/>
                <a:gd name="T5" fmla="*/ 27 h 114"/>
                <a:gd name="T6" fmla="*/ 18 w 83"/>
                <a:gd name="T7" fmla="*/ 57 h 114"/>
                <a:gd name="T8" fmla="*/ 13 w 83"/>
                <a:gd name="T9" fmla="*/ 87 h 114"/>
                <a:gd name="T10" fmla="*/ 0 w 83"/>
                <a:gd name="T11" fmla="*/ 114 h 114"/>
                <a:gd name="T12" fmla="*/ 44 w 83"/>
                <a:gd name="T13" fmla="*/ 89 h 114"/>
                <a:gd name="T14" fmla="*/ 83 w 83"/>
                <a:gd name="T15" fmla="*/ 57 h 114"/>
                <a:gd name="T16" fmla="*/ 44 w 83"/>
                <a:gd name="T17" fmla="*/ 24 h 114"/>
                <a:gd name="T18" fmla="*/ 0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0" y="0"/>
                  </a:moveTo>
                  <a:lnTo>
                    <a:pt x="0" y="0"/>
                  </a:lnTo>
                  <a:cubicBezTo>
                    <a:pt x="6" y="8"/>
                    <a:pt x="10" y="17"/>
                    <a:pt x="13" y="27"/>
                  </a:cubicBezTo>
                  <a:cubicBezTo>
                    <a:pt x="16" y="37"/>
                    <a:pt x="18" y="47"/>
                    <a:pt x="18" y="57"/>
                  </a:cubicBezTo>
                  <a:cubicBezTo>
                    <a:pt x="18" y="67"/>
                    <a:pt x="16" y="77"/>
                    <a:pt x="13" y="87"/>
                  </a:cubicBezTo>
                  <a:cubicBezTo>
                    <a:pt x="10" y="96"/>
                    <a:pt x="6" y="106"/>
                    <a:pt x="0" y="114"/>
                  </a:cubicBezTo>
                  <a:cubicBezTo>
                    <a:pt x="16" y="107"/>
                    <a:pt x="31" y="99"/>
                    <a:pt x="44" y="89"/>
                  </a:cubicBezTo>
                  <a:cubicBezTo>
                    <a:pt x="58" y="79"/>
                    <a:pt x="71" y="69"/>
                    <a:pt x="83" y="57"/>
                  </a:cubicBezTo>
                  <a:cubicBezTo>
                    <a:pt x="71" y="45"/>
                    <a:pt x="58" y="34"/>
                    <a:pt x="44" y="24"/>
                  </a:cubicBezTo>
                  <a:cubicBezTo>
                    <a:pt x="31" y="14"/>
                    <a:pt x="16" y="6"/>
                    <a:pt x="0"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154">
              <a:extLst>
                <a:ext uri="{FF2B5EF4-FFF2-40B4-BE49-F238E27FC236}">
                  <a16:creationId xmlns:a16="http://schemas.microsoft.com/office/drawing/2014/main" id="{F11796B0-5D2B-954E-AF76-54F4F0BC6ABB}"/>
                </a:ext>
              </a:extLst>
            </p:cNvPr>
            <p:cNvSpPr>
              <a:spLocks noEditPoints="1"/>
            </p:cNvSpPr>
            <p:nvPr/>
          </p:nvSpPr>
          <p:spPr bwMode="auto">
            <a:xfrm>
              <a:off x="5090" y="2187"/>
              <a:ext cx="93" cy="93"/>
            </a:xfrm>
            <a:custGeom>
              <a:avLst/>
              <a:gdLst>
                <a:gd name="T0" fmla="*/ 52 w 150"/>
                <a:gd name="T1" fmla="*/ 65 h 150"/>
                <a:gd name="T2" fmla="*/ 52 w 150"/>
                <a:gd name="T3" fmla="*/ 65 h 150"/>
                <a:gd name="T4" fmla="*/ 57 w 150"/>
                <a:gd name="T5" fmla="*/ 57 h 150"/>
                <a:gd name="T6" fmla="*/ 65 w 150"/>
                <a:gd name="T7" fmla="*/ 52 h 150"/>
                <a:gd name="T8" fmla="*/ 75 w 150"/>
                <a:gd name="T9" fmla="*/ 50 h 150"/>
                <a:gd name="T10" fmla="*/ 85 w 150"/>
                <a:gd name="T11" fmla="*/ 52 h 150"/>
                <a:gd name="T12" fmla="*/ 93 w 150"/>
                <a:gd name="T13" fmla="*/ 57 h 150"/>
                <a:gd name="T14" fmla="*/ 98 w 150"/>
                <a:gd name="T15" fmla="*/ 65 h 150"/>
                <a:gd name="T16" fmla="*/ 100 w 150"/>
                <a:gd name="T17" fmla="*/ 75 h 150"/>
                <a:gd name="T18" fmla="*/ 98 w 150"/>
                <a:gd name="T19" fmla="*/ 84 h 150"/>
                <a:gd name="T20" fmla="*/ 93 w 150"/>
                <a:gd name="T21" fmla="*/ 92 h 150"/>
                <a:gd name="T22" fmla="*/ 85 w 150"/>
                <a:gd name="T23" fmla="*/ 98 h 150"/>
                <a:gd name="T24" fmla="*/ 75 w 150"/>
                <a:gd name="T25" fmla="*/ 100 h 150"/>
                <a:gd name="T26" fmla="*/ 65 w 150"/>
                <a:gd name="T27" fmla="*/ 98 h 150"/>
                <a:gd name="T28" fmla="*/ 57 w 150"/>
                <a:gd name="T29" fmla="*/ 92 h 150"/>
                <a:gd name="T30" fmla="*/ 52 w 150"/>
                <a:gd name="T31" fmla="*/ 84 h 150"/>
                <a:gd name="T32" fmla="*/ 50 w 150"/>
                <a:gd name="T33" fmla="*/ 75 h 150"/>
                <a:gd name="T34" fmla="*/ 52 w 150"/>
                <a:gd name="T35" fmla="*/ 65 h 150"/>
                <a:gd name="T36" fmla="*/ 46 w 150"/>
                <a:gd name="T37" fmla="*/ 144 h 150"/>
                <a:gd name="T38" fmla="*/ 46 w 150"/>
                <a:gd name="T39" fmla="*/ 144 h 150"/>
                <a:gd name="T40" fmla="*/ 75 w 150"/>
                <a:gd name="T41" fmla="*/ 150 h 150"/>
                <a:gd name="T42" fmla="*/ 104 w 150"/>
                <a:gd name="T43" fmla="*/ 144 h 150"/>
                <a:gd name="T44" fmla="*/ 128 w 150"/>
                <a:gd name="T45" fmla="*/ 128 h 150"/>
                <a:gd name="T46" fmla="*/ 144 w 150"/>
                <a:gd name="T47" fmla="*/ 104 h 150"/>
                <a:gd name="T48" fmla="*/ 150 w 150"/>
                <a:gd name="T49" fmla="*/ 75 h 150"/>
                <a:gd name="T50" fmla="*/ 144 w 150"/>
                <a:gd name="T51" fmla="*/ 46 h 150"/>
                <a:gd name="T52" fmla="*/ 128 w 150"/>
                <a:gd name="T53" fmla="*/ 22 h 150"/>
                <a:gd name="T54" fmla="*/ 104 w 150"/>
                <a:gd name="T55" fmla="*/ 6 h 150"/>
                <a:gd name="T56" fmla="*/ 75 w 150"/>
                <a:gd name="T57" fmla="*/ 0 h 150"/>
                <a:gd name="T58" fmla="*/ 46 w 150"/>
                <a:gd name="T59" fmla="*/ 6 h 150"/>
                <a:gd name="T60" fmla="*/ 22 w 150"/>
                <a:gd name="T61" fmla="*/ 22 h 150"/>
                <a:gd name="T62" fmla="*/ 6 w 150"/>
                <a:gd name="T63" fmla="*/ 46 h 150"/>
                <a:gd name="T64" fmla="*/ 0 w 150"/>
                <a:gd name="T65" fmla="*/ 75 h 150"/>
                <a:gd name="T66" fmla="*/ 6 w 150"/>
                <a:gd name="T67" fmla="*/ 104 h 150"/>
                <a:gd name="T68" fmla="*/ 22 w 150"/>
                <a:gd name="T69" fmla="*/ 128 h 150"/>
                <a:gd name="T70" fmla="*/ 46 w 150"/>
                <a:gd name="T71" fmla="*/ 1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150">
                  <a:moveTo>
                    <a:pt x="52" y="65"/>
                  </a:moveTo>
                  <a:lnTo>
                    <a:pt x="52" y="65"/>
                  </a:lnTo>
                  <a:cubicBezTo>
                    <a:pt x="53" y="62"/>
                    <a:pt x="55" y="59"/>
                    <a:pt x="57" y="57"/>
                  </a:cubicBezTo>
                  <a:cubicBezTo>
                    <a:pt x="60" y="55"/>
                    <a:pt x="62" y="53"/>
                    <a:pt x="65" y="52"/>
                  </a:cubicBezTo>
                  <a:cubicBezTo>
                    <a:pt x="68" y="50"/>
                    <a:pt x="71" y="50"/>
                    <a:pt x="75" y="50"/>
                  </a:cubicBezTo>
                  <a:cubicBezTo>
                    <a:pt x="79" y="50"/>
                    <a:pt x="82" y="50"/>
                    <a:pt x="85" y="52"/>
                  </a:cubicBezTo>
                  <a:cubicBezTo>
                    <a:pt x="88" y="53"/>
                    <a:pt x="90" y="55"/>
                    <a:pt x="93" y="57"/>
                  </a:cubicBezTo>
                  <a:cubicBezTo>
                    <a:pt x="95" y="59"/>
                    <a:pt x="97" y="62"/>
                    <a:pt x="98" y="65"/>
                  </a:cubicBezTo>
                  <a:cubicBezTo>
                    <a:pt x="99" y="68"/>
                    <a:pt x="100" y="71"/>
                    <a:pt x="100" y="75"/>
                  </a:cubicBezTo>
                  <a:cubicBezTo>
                    <a:pt x="100" y="78"/>
                    <a:pt x="99" y="81"/>
                    <a:pt x="98" y="84"/>
                  </a:cubicBezTo>
                  <a:cubicBezTo>
                    <a:pt x="97" y="87"/>
                    <a:pt x="95" y="90"/>
                    <a:pt x="93" y="92"/>
                  </a:cubicBezTo>
                  <a:cubicBezTo>
                    <a:pt x="90" y="95"/>
                    <a:pt x="88" y="96"/>
                    <a:pt x="85" y="98"/>
                  </a:cubicBezTo>
                  <a:cubicBezTo>
                    <a:pt x="82" y="99"/>
                    <a:pt x="79" y="100"/>
                    <a:pt x="75" y="100"/>
                  </a:cubicBezTo>
                  <a:cubicBezTo>
                    <a:pt x="71" y="100"/>
                    <a:pt x="68" y="99"/>
                    <a:pt x="65" y="98"/>
                  </a:cubicBezTo>
                  <a:cubicBezTo>
                    <a:pt x="62" y="96"/>
                    <a:pt x="60" y="95"/>
                    <a:pt x="57" y="92"/>
                  </a:cubicBezTo>
                  <a:cubicBezTo>
                    <a:pt x="55" y="90"/>
                    <a:pt x="53" y="87"/>
                    <a:pt x="52" y="84"/>
                  </a:cubicBezTo>
                  <a:cubicBezTo>
                    <a:pt x="51" y="81"/>
                    <a:pt x="50" y="78"/>
                    <a:pt x="50" y="75"/>
                  </a:cubicBezTo>
                  <a:cubicBezTo>
                    <a:pt x="50" y="71"/>
                    <a:pt x="51" y="68"/>
                    <a:pt x="52" y="65"/>
                  </a:cubicBezTo>
                  <a:close/>
                  <a:moveTo>
                    <a:pt x="46" y="144"/>
                  </a:moveTo>
                  <a:lnTo>
                    <a:pt x="46" y="144"/>
                  </a:lnTo>
                  <a:cubicBezTo>
                    <a:pt x="55" y="148"/>
                    <a:pt x="65" y="150"/>
                    <a:pt x="75" y="150"/>
                  </a:cubicBezTo>
                  <a:cubicBezTo>
                    <a:pt x="85" y="150"/>
                    <a:pt x="95" y="148"/>
                    <a:pt x="104" y="144"/>
                  </a:cubicBezTo>
                  <a:cubicBezTo>
                    <a:pt x="113" y="140"/>
                    <a:pt x="121" y="134"/>
                    <a:pt x="128" y="128"/>
                  </a:cubicBezTo>
                  <a:cubicBezTo>
                    <a:pt x="135" y="121"/>
                    <a:pt x="140" y="113"/>
                    <a:pt x="144" y="104"/>
                  </a:cubicBezTo>
                  <a:cubicBezTo>
                    <a:pt x="148" y="95"/>
                    <a:pt x="150" y="85"/>
                    <a:pt x="150" y="75"/>
                  </a:cubicBezTo>
                  <a:cubicBezTo>
                    <a:pt x="150" y="64"/>
                    <a:pt x="148" y="55"/>
                    <a:pt x="144" y="46"/>
                  </a:cubicBezTo>
                  <a:cubicBezTo>
                    <a:pt x="140" y="36"/>
                    <a:pt x="135" y="29"/>
                    <a:pt x="128" y="22"/>
                  </a:cubicBezTo>
                  <a:cubicBezTo>
                    <a:pt x="121" y="15"/>
                    <a:pt x="113" y="10"/>
                    <a:pt x="104" y="6"/>
                  </a:cubicBezTo>
                  <a:cubicBezTo>
                    <a:pt x="95" y="2"/>
                    <a:pt x="85" y="0"/>
                    <a:pt x="75" y="0"/>
                  </a:cubicBezTo>
                  <a:cubicBezTo>
                    <a:pt x="65" y="0"/>
                    <a:pt x="55" y="2"/>
                    <a:pt x="46" y="6"/>
                  </a:cubicBezTo>
                  <a:cubicBezTo>
                    <a:pt x="37" y="10"/>
                    <a:pt x="29" y="15"/>
                    <a:pt x="22" y="22"/>
                  </a:cubicBezTo>
                  <a:cubicBezTo>
                    <a:pt x="15" y="29"/>
                    <a:pt x="10" y="36"/>
                    <a:pt x="6" y="46"/>
                  </a:cubicBezTo>
                  <a:cubicBezTo>
                    <a:pt x="2" y="55"/>
                    <a:pt x="0" y="64"/>
                    <a:pt x="0" y="75"/>
                  </a:cubicBezTo>
                  <a:cubicBezTo>
                    <a:pt x="0" y="85"/>
                    <a:pt x="2" y="95"/>
                    <a:pt x="6" y="104"/>
                  </a:cubicBezTo>
                  <a:cubicBezTo>
                    <a:pt x="10" y="113"/>
                    <a:pt x="15" y="121"/>
                    <a:pt x="22" y="128"/>
                  </a:cubicBezTo>
                  <a:cubicBezTo>
                    <a:pt x="29" y="134"/>
                    <a:pt x="37" y="140"/>
                    <a:pt x="46" y="144"/>
                  </a:cubicBezTo>
                  <a:close/>
                </a:path>
              </a:pathLst>
            </a:custGeom>
            <a:solidFill>
              <a:srgbClr val="50E7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156">
              <a:extLst>
                <a:ext uri="{FF2B5EF4-FFF2-40B4-BE49-F238E27FC236}">
                  <a16:creationId xmlns:a16="http://schemas.microsoft.com/office/drawing/2014/main" id="{CA5E0FE5-4AC4-DA43-8AE0-D8DB6CF0CE92}"/>
                </a:ext>
              </a:extLst>
            </p:cNvPr>
            <p:cNvSpPr>
              <a:spLocks/>
            </p:cNvSpPr>
            <p:nvPr/>
          </p:nvSpPr>
          <p:spPr bwMode="auto">
            <a:xfrm>
              <a:off x="5003" y="2153"/>
              <a:ext cx="267" cy="72"/>
            </a:xfrm>
            <a:custGeom>
              <a:avLst/>
              <a:gdLst>
                <a:gd name="T0" fmla="*/ 216 w 429"/>
                <a:gd name="T1" fmla="*/ 0 h 117"/>
                <a:gd name="T2" fmla="*/ 216 w 429"/>
                <a:gd name="T3" fmla="*/ 0 h 117"/>
                <a:gd name="T4" fmla="*/ 212 w 429"/>
                <a:gd name="T5" fmla="*/ 0 h 117"/>
                <a:gd name="T6" fmla="*/ 4 w 429"/>
                <a:gd name="T7" fmla="*/ 95 h 117"/>
                <a:gd name="T8" fmla="*/ 5 w 429"/>
                <a:gd name="T9" fmla="*/ 113 h 117"/>
                <a:gd name="T10" fmla="*/ 22 w 429"/>
                <a:gd name="T11" fmla="*/ 112 h 117"/>
                <a:gd name="T12" fmla="*/ 212 w 429"/>
                <a:gd name="T13" fmla="*/ 25 h 117"/>
                <a:gd name="T14" fmla="*/ 216 w 429"/>
                <a:gd name="T15" fmla="*/ 25 h 117"/>
                <a:gd name="T16" fmla="*/ 405 w 429"/>
                <a:gd name="T17" fmla="*/ 112 h 117"/>
                <a:gd name="T18" fmla="*/ 415 w 429"/>
                <a:gd name="T19" fmla="*/ 116 h 117"/>
                <a:gd name="T20" fmla="*/ 423 w 429"/>
                <a:gd name="T21" fmla="*/ 113 h 117"/>
                <a:gd name="T22" fmla="*/ 424 w 429"/>
                <a:gd name="T23" fmla="*/ 95 h 117"/>
                <a:gd name="T24" fmla="*/ 216 w 42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117">
                  <a:moveTo>
                    <a:pt x="216" y="0"/>
                  </a:moveTo>
                  <a:lnTo>
                    <a:pt x="216" y="0"/>
                  </a:lnTo>
                  <a:lnTo>
                    <a:pt x="212" y="0"/>
                  </a:lnTo>
                  <a:cubicBezTo>
                    <a:pt x="132" y="0"/>
                    <a:pt x="56" y="35"/>
                    <a:pt x="4" y="95"/>
                  </a:cubicBezTo>
                  <a:cubicBezTo>
                    <a:pt x="0" y="100"/>
                    <a:pt x="1" y="108"/>
                    <a:pt x="5" y="113"/>
                  </a:cubicBezTo>
                  <a:cubicBezTo>
                    <a:pt x="10" y="117"/>
                    <a:pt x="18" y="117"/>
                    <a:pt x="22" y="112"/>
                  </a:cubicBezTo>
                  <a:cubicBezTo>
                    <a:pt x="70" y="56"/>
                    <a:pt x="139" y="25"/>
                    <a:pt x="212" y="25"/>
                  </a:cubicBezTo>
                  <a:lnTo>
                    <a:pt x="216" y="25"/>
                  </a:lnTo>
                  <a:cubicBezTo>
                    <a:pt x="288" y="25"/>
                    <a:pt x="358" y="56"/>
                    <a:pt x="405" y="112"/>
                  </a:cubicBezTo>
                  <a:cubicBezTo>
                    <a:pt x="408" y="114"/>
                    <a:pt x="411" y="116"/>
                    <a:pt x="415" y="116"/>
                  </a:cubicBezTo>
                  <a:cubicBezTo>
                    <a:pt x="418" y="116"/>
                    <a:pt x="420" y="115"/>
                    <a:pt x="423" y="113"/>
                  </a:cubicBezTo>
                  <a:cubicBezTo>
                    <a:pt x="428" y="108"/>
                    <a:pt x="429" y="100"/>
                    <a:pt x="424" y="95"/>
                  </a:cubicBezTo>
                  <a:cubicBezTo>
                    <a:pt x="372" y="35"/>
                    <a:pt x="296" y="0"/>
                    <a:pt x="21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92534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750"/>
                                        <p:tgtEl>
                                          <p:spTgt spid="20"/>
                                        </p:tgtEl>
                                      </p:cBhvr>
                                    </p:animEffect>
                                    <p:anim calcmode="lin" valueType="num">
                                      <p:cBhvr>
                                        <p:cTn id="14" dur="750" fill="hold"/>
                                        <p:tgtEl>
                                          <p:spTgt spid="20"/>
                                        </p:tgtEl>
                                        <p:attrNameLst>
                                          <p:attrName>ppt_x</p:attrName>
                                        </p:attrNameLst>
                                      </p:cBhvr>
                                      <p:tavLst>
                                        <p:tav tm="0">
                                          <p:val>
                                            <p:strVal val="#ppt_x"/>
                                          </p:val>
                                        </p:tav>
                                        <p:tav tm="100000">
                                          <p:val>
                                            <p:strVal val="#ppt_x"/>
                                          </p:val>
                                        </p:tav>
                                      </p:tavLst>
                                    </p:anim>
                                    <p:anim calcmode="lin" valueType="num">
                                      <p:cBhvr>
                                        <p:cTn id="15" dur="75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750"/>
                                        <p:tgtEl>
                                          <p:spTgt spid="21"/>
                                        </p:tgtEl>
                                      </p:cBhvr>
                                    </p:animEffect>
                                    <p:anim calcmode="lin" valueType="num">
                                      <p:cBhvr>
                                        <p:cTn id="20" dur="750" fill="hold"/>
                                        <p:tgtEl>
                                          <p:spTgt spid="21"/>
                                        </p:tgtEl>
                                        <p:attrNameLst>
                                          <p:attrName>ppt_x</p:attrName>
                                        </p:attrNameLst>
                                      </p:cBhvr>
                                      <p:tavLst>
                                        <p:tav tm="0">
                                          <p:val>
                                            <p:strVal val="#ppt_x"/>
                                          </p:val>
                                        </p:tav>
                                        <p:tav tm="100000">
                                          <p:val>
                                            <p:strVal val="#ppt_x"/>
                                          </p:val>
                                        </p:tav>
                                      </p:tavLst>
                                    </p:anim>
                                    <p:anim calcmode="lin" valueType="num">
                                      <p:cBhvr>
                                        <p:cTn id="21" dur="750" fill="hold"/>
                                        <p:tgtEl>
                                          <p:spTgt spid="21"/>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2"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750"/>
                                        <p:tgtEl>
                                          <p:spTgt spid="22"/>
                                        </p:tgtEl>
                                      </p:cBhvr>
                                    </p:animEffect>
                                    <p:anim calcmode="lin" valueType="num">
                                      <p:cBhvr>
                                        <p:cTn id="26" dur="750" fill="hold"/>
                                        <p:tgtEl>
                                          <p:spTgt spid="22"/>
                                        </p:tgtEl>
                                        <p:attrNameLst>
                                          <p:attrName>ppt_x</p:attrName>
                                        </p:attrNameLst>
                                      </p:cBhvr>
                                      <p:tavLst>
                                        <p:tav tm="0">
                                          <p:val>
                                            <p:strVal val="#ppt_x"/>
                                          </p:val>
                                        </p:tav>
                                        <p:tav tm="100000">
                                          <p:val>
                                            <p:strVal val="#ppt_x"/>
                                          </p:val>
                                        </p:tav>
                                      </p:tavLst>
                                    </p:anim>
                                    <p:anim calcmode="lin" valueType="num">
                                      <p:cBhvr>
                                        <p:cTn id="27" dur="75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1" grpId="0"/>
      <p:bldP spid="2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AB6977C7-ED06-C44E-A171-9E49D1F72A8A}"/>
              </a:ext>
            </a:extLst>
          </p:cNvPr>
          <p:cNvSpPr/>
          <p:nvPr/>
        </p:nvSpPr>
        <p:spPr bwMode="auto">
          <a:xfrm>
            <a:off x="1120504" y="1923984"/>
            <a:ext cx="2598949" cy="2598950"/>
          </a:xfrm>
          <a:prstGeom prst="ellipse">
            <a:avLst/>
          </a:prstGeom>
          <a:solidFill>
            <a:schemeClr val="bg1">
              <a:lumMod val="95000"/>
            </a:schemeClr>
          </a:solidFill>
          <a:ln w="10795" cap="flat" cmpd="sng" algn="ctr">
            <a:noFill/>
            <a:prstDash val="solid"/>
          </a:ln>
          <a:effectLst>
            <a:outerShdw blurRad="190500" dist="50800" dir="2400000" algn="tl" rotWithShape="0">
              <a:prstClr val="black">
                <a:alpha val="25000"/>
              </a:prstClr>
            </a:outerShdw>
          </a:effectLst>
        </p:spPr>
        <p:txBody>
          <a:bodyPr rot="0" spcFirstLastPara="0" vertOverflow="overflow" horzOverflow="overflow" vert="horz" wrap="none" lIns="0" tIns="73152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78D4"/>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0745728A-B5CE-434D-80FD-0BD50BAF51A1}"/>
              </a:ext>
            </a:extLst>
          </p:cNvPr>
          <p:cNvSpPr>
            <a:spLocks noGrp="1"/>
          </p:cNvSpPr>
          <p:nvPr>
            <p:ph type="title"/>
          </p:nvPr>
        </p:nvSpPr>
        <p:spPr>
          <a:xfrm>
            <a:off x="426424" y="222583"/>
            <a:ext cx="11596963" cy="1187928"/>
          </a:xfrm>
        </p:spPr>
        <p:txBody>
          <a:bodyPr/>
          <a:lstStyle/>
          <a:p>
            <a:r>
              <a:rPr lang="en-US" sz="3200" spc="0" dirty="0">
                <a:solidFill>
                  <a:schemeClr val="tx1"/>
                </a:solidFill>
              </a:rPr>
              <a:t>Combining BI tools and data warehouses expands </a:t>
            </a:r>
            <a:br>
              <a:rPr lang="en-US" sz="3200" spc="0" dirty="0">
                <a:solidFill>
                  <a:schemeClr val="tx1"/>
                </a:solidFill>
              </a:rPr>
            </a:br>
            <a:r>
              <a:rPr lang="en-US" sz="3200" spc="0" dirty="0">
                <a:solidFill>
                  <a:schemeClr val="tx1"/>
                </a:solidFill>
              </a:rPr>
              <a:t>analytics capabilities</a:t>
            </a:r>
          </a:p>
        </p:txBody>
      </p:sp>
      <p:sp>
        <p:nvSpPr>
          <p:cNvPr id="27" name="Rectangle 26">
            <a:extLst>
              <a:ext uri="{FF2B5EF4-FFF2-40B4-BE49-F238E27FC236}">
                <a16:creationId xmlns:a16="http://schemas.microsoft.com/office/drawing/2014/main" id="{8AD04993-87C0-3E4C-89C5-A5EA17F91CC7}"/>
              </a:ext>
            </a:extLst>
          </p:cNvPr>
          <p:cNvSpPr/>
          <p:nvPr/>
        </p:nvSpPr>
        <p:spPr bwMode="auto">
          <a:xfrm>
            <a:off x="633663" y="5180233"/>
            <a:ext cx="10924674" cy="931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BI tools + Azure Synapse Analytics</a:t>
            </a:r>
          </a:p>
        </p:txBody>
      </p:sp>
      <p:sp>
        <p:nvSpPr>
          <p:cNvPr id="19" name="Oval 18">
            <a:extLst>
              <a:ext uri="{FF2B5EF4-FFF2-40B4-BE49-F238E27FC236}">
                <a16:creationId xmlns:a16="http://schemas.microsoft.com/office/drawing/2014/main" id="{222A2C64-1C8B-4A49-A576-1F2E6F88F25E}"/>
              </a:ext>
            </a:extLst>
          </p:cNvPr>
          <p:cNvSpPr/>
          <p:nvPr/>
        </p:nvSpPr>
        <p:spPr bwMode="auto">
          <a:xfrm>
            <a:off x="8513003" y="1933871"/>
            <a:ext cx="2598949" cy="2598950"/>
          </a:xfrm>
          <a:prstGeom prst="ellipse">
            <a:avLst/>
          </a:prstGeom>
          <a:solidFill>
            <a:schemeClr val="bg1">
              <a:lumMod val="95000"/>
            </a:schemeClr>
          </a:solidFill>
          <a:ln w="10795" cap="flat" cmpd="sng" algn="ctr">
            <a:noFill/>
            <a:prstDash val="solid"/>
          </a:ln>
          <a:effectLst>
            <a:outerShdw blurRad="190500" dist="50800" dir="2400000" algn="tl" rotWithShape="0">
              <a:prstClr val="black">
                <a:alpha val="25000"/>
              </a:prstClr>
            </a:outerShdw>
          </a:effectLst>
        </p:spPr>
        <p:txBody>
          <a:bodyPr rot="0" spcFirstLastPara="0" vertOverflow="overflow" horzOverflow="overflow" vert="horz" wrap="none" lIns="0" tIns="73152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78D4"/>
              </a:solidFill>
              <a:effectLst/>
              <a:uLnTx/>
              <a:uFillTx/>
              <a:latin typeface="Segoe UI Semibold"/>
              <a:ea typeface="+mn-ea"/>
              <a:cs typeface="+mn-cs"/>
            </a:endParaRPr>
          </a:p>
        </p:txBody>
      </p:sp>
      <p:pic>
        <p:nvPicPr>
          <p:cNvPr id="41" name="Picture 40">
            <a:extLst>
              <a:ext uri="{FF2B5EF4-FFF2-40B4-BE49-F238E27FC236}">
                <a16:creationId xmlns:a16="http://schemas.microsoft.com/office/drawing/2014/main" id="{124E0024-0687-3347-9D61-F20B3677D7CB}"/>
              </a:ext>
            </a:extLst>
          </p:cNvPr>
          <p:cNvPicPr>
            <a:picLocks noChangeAspect="1"/>
          </p:cNvPicPr>
          <p:nvPr/>
        </p:nvPicPr>
        <p:blipFill>
          <a:blip r:embed="rId3"/>
          <a:stretch>
            <a:fillRect/>
          </a:stretch>
        </p:blipFill>
        <p:spPr>
          <a:xfrm>
            <a:off x="9505569" y="2461617"/>
            <a:ext cx="650107" cy="650107"/>
          </a:xfrm>
          <a:prstGeom prst="rect">
            <a:avLst/>
          </a:prstGeom>
        </p:spPr>
      </p:pic>
      <p:sp>
        <p:nvSpPr>
          <p:cNvPr id="18" name="Oval 17">
            <a:extLst>
              <a:ext uri="{FF2B5EF4-FFF2-40B4-BE49-F238E27FC236}">
                <a16:creationId xmlns:a16="http://schemas.microsoft.com/office/drawing/2014/main" id="{BCD5E35A-A612-2B4E-B95F-4BE1674B996B}"/>
              </a:ext>
            </a:extLst>
          </p:cNvPr>
          <p:cNvSpPr/>
          <p:nvPr/>
        </p:nvSpPr>
        <p:spPr bwMode="auto">
          <a:xfrm>
            <a:off x="4806376" y="1933871"/>
            <a:ext cx="2598949" cy="2598950"/>
          </a:xfrm>
          <a:prstGeom prst="ellipse">
            <a:avLst/>
          </a:prstGeom>
          <a:solidFill>
            <a:schemeClr val="bg1">
              <a:lumMod val="95000"/>
            </a:schemeClr>
          </a:solidFill>
          <a:ln w="10795" cap="flat" cmpd="sng" algn="ctr">
            <a:noFill/>
            <a:prstDash val="solid"/>
          </a:ln>
          <a:effectLst>
            <a:outerShdw blurRad="190500" dist="50800" dir="2400000" algn="tl" rotWithShape="0">
              <a:prstClr val="black">
                <a:alpha val="25000"/>
              </a:prstClr>
            </a:outerShdw>
          </a:effectLst>
        </p:spPr>
        <p:txBody>
          <a:bodyPr rot="0" spcFirstLastPara="0" vertOverflow="overflow" horzOverflow="overflow" vert="horz" wrap="none" lIns="0" tIns="73152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78D4"/>
              </a:solidFill>
              <a:effectLst/>
              <a:uLnTx/>
              <a:uFillTx/>
              <a:latin typeface="Segoe UI Semibold"/>
              <a:ea typeface="+mn-ea"/>
              <a:cs typeface="+mn-cs"/>
            </a:endParaRPr>
          </a:p>
        </p:txBody>
      </p:sp>
      <p:pic>
        <p:nvPicPr>
          <p:cNvPr id="42" name="Picture 41">
            <a:extLst>
              <a:ext uri="{FF2B5EF4-FFF2-40B4-BE49-F238E27FC236}">
                <a16:creationId xmlns:a16="http://schemas.microsoft.com/office/drawing/2014/main" id="{113EB5F0-E75D-4745-B256-727D63308828}"/>
              </a:ext>
            </a:extLst>
          </p:cNvPr>
          <p:cNvPicPr>
            <a:picLocks noChangeAspect="1"/>
          </p:cNvPicPr>
          <p:nvPr/>
        </p:nvPicPr>
        <p:blipFill>
          <a:blip r:embed="rId4"/>
          <a:stretch>
            <a:fillRect/>
          </a:stretch>
        </p:blipFill>
        <p:spPr>
          <a:xfrm>
            <a:off x="5760369" y="2512655"/>
            <a:ext cx="669951" cy="669951"/>
          </a:xfrm>
          <a:prstGeom prst="rect">
            <a:avLst/>
          </a:prstGeom>
        </p:spPr>
      </p:pic>
      <p:pic>
        <p:nvPicPr>
          <p:cNvPr id="43" name="Picture 42">
            <a:extLst>
              <a:ext uri="{FF2B5EF4-FFF2-40B4-BE49-F238E27FC236}">
                <a16:creationId xmlns:a16="http://schemas.microsoft.com/office/drawing/2014/main" id="{414BDC1F-1CD2-A94B-9038-BC0E2B96E22D}"/>
              </a:ext>
            </a:extLst>
          </p:cNvPr>
          <p:cNvPicPr>
            <a:picLocks noChangeAspect="1"/>
          </p:cNvPicPr>
          <p:nvPr/>
        </p:nvPicPr>
        <p:blipFill>
          <a:blip r:embed="rId5"/>
          <a:stretch>
            <a:fillRect/>
          </a:stretch>
        </p:blipFill>
        <p:spPr>
          <a:xfrm>
            <a:off x="2111734" y="2525204"/>
            <a:ext cx="594360" cy="594360"/>
          </a:xfrm>
          <a:prstGeom prst="rect">
            <a:avLst/>
          </a:prstGeom>
        </p:spPr>
      </p:pic>
      <p:sp>
        <p:nvSpPr>
          <p:cNvPr id="7" name="Rectangle 6">
            <a:extLst>
              <a:ext uri="{FF2B5EF4-FFF2-40B4-BE49-F238E27FC236}">
                <a16:creationId xmlns:a16="http://schemas.microsoft.com/office/drawing/2014/main" id="{C35066D8-674C-0443-9A72-874D2689976C}"/>
              </a:ext>
            </a:extLst>
          </p:cNvPr>
          <p:cNvSpPr/>
          <p:nvPr/>
        </p:nvSpPr>
        <p:spPr>
          <a:xfrm>
            <a:off x="1738411" y="3340378"/>
            <a:ext cx="1362690" cy="707886"/>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78D4"/>
                </a:solidFill>
                <a:effectLst/>
                <a:uLnTx/>
                <a:uFillTx/>
                <a:latin typeface="Segoe UI Semibold"/>
                <a:ea typeface="+mn-ea"/>
                <a:cs typeface="+mn-cs"/>
              </a:rPr>
              <a:t>Unify all</a:t>
            </a:r>
            <a:br>
              <a:rPr kumimoji="0" lang="en-US" sz="2000" b="0" i="0" u="none" strike="noStrike" kern="0" cap="none" spc="0" normalizeH="0" baseline="0" noProof="0" dirty="0">
                <a:ln>
                  <a:noFill/>
                </a:ln>
                <a:solidFill>
                  <a:srgbClr val="0078D4"/>
                </a:solidFill>
                <a:effectLst/>
                <a:uLnTx/>
                <a:uFillTx/>
                <a:latin typeface="Segoe UI Semibold"/>
                <a:ea typeface="+mn-ea"/>
                <a:cs typeface="+mn-cs"/>
              </a:rPr>
            </a:br>
            <a:r>
              <a:rPr kumimoji="0" lang="en-US" sz="2000" b="0" i="0" u="none" strike="noStrike" kern="0" cap="none" spc="0" normalizeH="0" baseline="0" noProof="0" dirty="0">
                <a:ln>
                  <a:noFill/>
                </a:ln>
                <a:solidFill>
                  <a:srgbClr val="0078D4"/>
                </a:solidFill>
                <a:effectLst/>
                <a:uLnTx/>
                <a:uFillTx/>
                <a:latin typeface="Segoe UI Semibold"/>
                <a:ea typeface="+mn-ea"/>
                <a:cs typeface="+mn-cs"/>
              </a:rPr>
              <a:t>your data</a:t>
            </a:r>
          </a:p>
        </p:txBody>
      </p:sp>
      <p:sp>
        <p:nvSpPr>
          <p:cNvPr id="8" name="Rectangle 7">
            <a:extLst>
              <a:ext uri="{FF2B5EF4-FFF2-40B4-BE49-F238E27FC236}">
                <a16:creationId xmlns:a16="http://schemas.microsoft.com/office/drawing/2014/main" id="{0EF942A0-5064-0A44-9A1E-0712C0839522}"/>
              </a:ext>
            </a:extLst>
          </p:cNvPr>
          <p:cNvSpPr/>
          <p:nvPr/>
        </p:nvSpPr>
        <p:spPr>
          <a:xfrm>
            <a:off x="4934657" y="3340378"/>
            <a:ext cx="2340829" cy="707886"/>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78D4"/>
                </a:solidFill>
                <a:effectLst/>
                <a:uLnTx/>
                <a:uFillTx/>
                <a:latin typeface="Segoe UI Semibold"/>
                <a:ea typeface="+mn-ea"/>
                <a:cs typeface="+mn-cs"/>
              </a:rPr>
              <a:t>One source</a:t>
            </a:r>
            <a:br>
              <a:rPr kumimoji="0" lang="en-US" sz="2000" b="0" i="0" u="none" strike="noStrike" kern="0" cap="none" spc="0" normalizeH="0" baseline="0" noProof="0" dirty="0">
                <a:ln>
                  <a:noFill/>
                </a:ln>
                <a:solidFill>
                  <a:srgbClr val="0078D4"/>
                </a:solidFill>
                <a:effectLst/>
                <a:uLnTx/>
                <a:uFillTx/>
                <a:latin typeface="Segoe UI Semibold"/>
                <a:ea typeface="+mn-ea"/>
                <a:cs typeface="+mn-cs"/>
              </a:rPr>
            </a:br>
            <a:r>
              <a:rPr kumimoji="0" lang="en-US" sz="2000" b="0" i="0" u="none" strike="noStrike" kern="0" cap="none" spc="0" normalizeH="0" baseline="0" noProof="0" dirty="0">
                <a:ln>
                  <a:noFill/>
                </a:ln>
                <a:solidFill>
                  <a:srgbClr val="0078D4"/>
                </a:solidFill>
                <a:effectLst/>
                <a:uLnTx/>
                <a:uFillTx/>
                <a:latin typeface="Segoe UI Semibold"/>
                <a:ea typeface="+mn-ea"/>
                <a:cs typeface="+mn-cs"/>
              </a:rPr>
              <a:t>of truth</a:t>
            </a:r>
          </a:p>
        </p:txBody>
      </p:sp>
      <p:sp>
        <p:nvSpPr>
          <p:cNvPr id="9" name="Rectangle 8">
            <a:extLst>
              <a:ext uri="{FF2B5EF4-FFF2-40B4-BE49-F238E27FC236}">
                <a16:creationId xmlns:a16="http://schemas.microsoft.com/office/drawing/2014/main" id="{AD597E9C-B90D-544F-A163-EA60AE4B2FB2}"/>
              </a:ext>
            </a:extLst>
          </p:cNvPr>
          <p:cNvSpPr/>
          <p:nvPr/>
        </p:nvSpPr>
        <p:spPr>
          <a:xfrm>
            <a:off x="8631013" y="3340378"/>
            <a:ext cx="2340829" cy="707886"/>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78D4"/>
                </a:solidFill>
                <a:effectLst/>
                <a:uLnTx/>
                <a:uFillTx/>
                <a:latin typeface="Segoe UI Semibold"/>
                <a:ea typeface="+mn-ea"/>
                <a:cs typeface="+mn-cs"/>
              </a:rPr>
              <a:t>Instant insights</a:t>
            </a:r>
            <a:br>
              <a:rPr kumimoji="0" lang="en-US" sz="2000" b="0" i="0" u="none" strike="noStrike" kern="0" cap="none" spc="0" normalizeH="0" baseline="0" noProof="0" dirty="0">
                <a:ln>
                  <a:noFill/>
                </a:ln>
                <a:solidFill>
                  <a:srgbClr val="0078D4"/>
                </a:solidFill>
                <a:effectLst/>
                <a:uLnTx/>
                <a:uFillTx/>
                <a:latin typeface="Segoe UI Semibold"/>
                <a:ea typeface="+mn-ea"/>
                <a:cs typeface="+mn-cs"/>
              </a:rPr>
            </a:br>
            <a:r>
              <a:rPr kumimoji="0" lang="en-US" sz="2000" b="0" i="0" u="none" strike="noStrike" kern="0" cap="none" spc="0" normalizeH="0" baseline="0" noProof="0" dirty="0">
                <a:ln>
                  <a:noFill/>
                </a:ln>
                <a:solidFill>
                  <a:srgbClr val="0078D4"/>
                </a:solidFill>
                <a:effectLst/>
                <a:uLnTx/>
                <a:uFillTx/>
                <a:latin typeface="Segoe UI Semibold"/>
                <a:ea typeface="+mn-ea"/>
                <a:cs typeface="+mn-cs"/>
              </a:rPr>
              <a:t>on-the-fly</a:t>
            </a:r>
          </a:p>
        </p:txBody>
      </p:sp>
    </p:spTree>
    <p:extLst>
      <p:ext uri="{BB962C8B-B14F-4D97-AF65-F5344CB8AC3E}">
        <p14:creationId xmlns:p14="http://schemas.microsoft.com/office/powerpoint/2010/main" val="742415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750"/>
                                        <p:tgtEl>
                                          <p:spTgt spid="27"/>
                                        </p:tgtEl>
                                      </p:cBhvr>
                                    </p:animEffect>
                                    <p:anim calcmode="lin" valueType="num">
                                      <p:cBhvr>
                                        <p:cTn id="8" dur="750" fill="hold"/>
                                        <p:tgtEl>
                                          <p:spTgt spid="27"/>
                                        </p:tgtEl>
                                        <p:attrNameLst>
                                          <p:attrName>ppt_x</p:attrName>
                                        </p:attrNameLst>
                                      </p:cBhvr>
                                      <p:tavLst>
                                        <p:tav tm="0">
                                          <p:val>
                                            <p:strVal val="#ppt_x"/>
                                          </p:val>
                                        </p:tav>
                                        <p:tav tm="100000">
                                          <p:val>
                                            <p:strVal val="#ppt_x"/>
                                          </p:val>
                                        </p:tav>
                                      </p:tavLst>
                                    </p:anim>
                                    <p:anim calcmode="lin" valueType="num">
                                      <p:cBhvr>
                                        <p:cTn id="9" dur="7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AAC9A800-FD4D-44BD-A95E-8908545E8FA7}"/>
              </a:ext>
            </a:extLst>
          </p:cNvPr>
          <p:cNvSpPr>
            <a:spLocks noGrp="1"/>
          </p:cNvSpPr>
          <p:nvPr>
            <p:ph type="title"/>
          </p:nvPr>
        </p:nvSpPr>
        <p:spPr>
          <a:xfrm>
            <a:off x="426424" y="240339"/>
            <a:ext cx="11336039" cy="758022"/>
          </a:xfrm>
        </p:spPr>
        <p:txBody>
          <a:bodyPr/>
          <a:lstStyle/>
          <a:p>
            <a:r>
              <a:rPr lang="en-US" sz="3200" spc="0" dirty="0">
                <a:solidFill>
                  <a:schemeClr val="tx1"/>
                </a:solidFill>
              </a:rPr>
              <a:t>Data silos and incompatible tooling inhibit collaboration</a:t>
            </a:r>
          </a:p>
        </p:txBody>
      </p:sp>
      <p:sp>
        <p:nvSpPr>
          <p:cNvPr id="75" name="TextBox 74">
            <a:extLst>
              <a:ext uri="{FF2B5EF4-FFF2-40B4-BE49-F238E27FC236}">
                <a16:creationId xmlns:a16="http://schemas.microsoft.com/office/drawing/2014/main" id="{5E3A2E6A-32CC-4726-80D6-4D59C8F86AE0}"/>
              </a:ext>
            </a:extLst>
          </p:cNvPr>
          <p:cNvSpPr txBox="1"/>
          <p:nvPr/>
        </p:nvSpPr>
        <p:spPr>
          <a:xfrm>
            <a:off x="2240850" y="5813519"/>
            <a:ext cx="154145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mn-ea"/>
                <a:cs typeface="+mn-cs"/>
              </a:rPr>
              <a:t>Marketing</a:t>
            </a:r>
          </a:p>
        </p:txBody>
      </p:sp>
      <p:sp>
        <p:nvSpPr>
          <p:cNvPr id="26" name="TextBox 25">
            <a:extLst>
              <a:ext uri="{FF2B5EF4-FFF2-40B4-BE49-F238E27FC236}">
                <a16:creationId xmlns:a16="http://schemas.microsoft.com/office/drawing/2014/main" id="{444A0EF0-2D11-45EB-A46C-822424DAFBA1}"/>
              </a:ext>
            </a:extLst>
          </p:cNvPr>
          <p:cNvSpPr txBox="1"/>
          <p:nvPr/>
        </p:nvSpPr>
        <p:spPr>
          <a:xfrm>
            <a:off x="3755123" y="5813519"/>
            <a:ext cx="154145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mn-ea"/>
                <a:cs typeface="+mn-cs"/>
              </a:rPr>
              <a:t>Sales</a:t>
            </a:r>
          </a:p>
        </p:txBody>
      </p:sp>
      <p:sp>
        <p:nvSpPr>
          <p:cNvPr id="97" name="TextBox 96">
            <a:extLst>
              <a:ext uri="{FF2B5EF4-FFF2-40B4-BE49-F238E27FC236}">
                <a16:creationId xmlns:a16="http://schemas.microsoft.com/office/drawing/2014/main" id="{8854FC1F-DF18-43B2-AC8C-5E9871FE0B9A}"/>
              </a:ext>
            </a:extLst>
          </p:cNvPr>
          <p:cNvSpPr txBox="1"/>
          <p:nvPr/>
        </p:nvSpPr>
        <p:spPr>
          <a:xfrm>
            <a:off x="5315089" y="5804053"/>
            <a:ext cx="154145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mn-ea"/>
                <a:cs typeface="+mn-cs"/>
              </a:rPr>
              <a:t>Product</a:t>
            </a:r>
          </a:p>
        </p:txBody>
      </p:sp>
      <p:sp>
        <p:nvSpPr>
          <p:cNvPr id="105" name="TextBox 104">
            <a:extLst>
              <a:ext uri="{FF2B5EF4-FFF2-40B4-BE49-F238E27FC236}">
                <a16:creationId xmlns:a16="http://schemas.microsoft.com/office/drawing/2014/main" id="{CBB08C69-9C93-4E01-93E5-EA4E68ED0409}"/>
              </a:ext>
            </a:extLst>
          </p:cNvPr>
          <p:cNvSpPr txBox="1"/>
          <p:nvPr/>
        </p:nvSpPr>
        <p:spPr>
          <a:xfrm>
            <a:off x="6790306" y="5813519"/>
            <a:ext cx="154145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mn-ea"/>
                <a:cs typeface="+mn-cs"/>
              </a:rPr>
              <a:t>Ops</a:t>
            </a:r>
          </a:p>
        </p:txBody>
      </p:sp>
      <p:sp>
        <p:nvSpPr>
          <p:cNvPr id="112" name="TextBox 111">
            <a:extLst>
              <a:ext uri="{FF2B5EF4-FFF2-40B4-BE49-F238E27FC236}">
                <a16:creationId xmlns:a16="http://schemas.microsoft.com/office/drawing/2014/main" id="{7EC7023F-27A2-417B-89C2-CDDF609B0781}"/>
              </a:ext>
            </a:extLst>
          </p:cNvPr>
          <p:cNvSpPr txBox="1"/>
          <p:nvPr/>
        </p:nvSpPr>
        <p:spPr>
          <a:xfrm>
            <a:off x="8284031" y="5804053"/>
            <a:ext cx="154145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mn-ea"/>
                <a:cs typeface="+mn-cs"/>
              </a:rPr>
              <a:t>Finance</a:t>
            </a:r>
          </a:p>
        </p:txBody>
      </p:sp>
      <p:sp>
        <p:nvSpPr>
          <p:cNvPr id="93" name="Rectangle 92">
            <a:extLst>
              <a:ext uri="{FF2B5EF4-FFF2-40B4-BE49-F238E27FC236}">
                <a16:creationId xmlns:a16="http://schemas.microsoft.com/office/drawing/2014/main" id="{915F5275-C65E-AD40-9E2E-F060461F4A99}"/>
              </a:ext>
            </a:extLst>
          </p:cNvPr>
          <p:cNvSpPr/>
          <p:nvPr/>
        </p:nvSpPr>
        <p:spPr bwMode="auto">
          <a:xfrm>
            <a:off x="5024178" y="1269071"/>
            <a:ext cx="2118429" cy="1793181"/>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mn-ea"/>
                <a:cs typeface="+mn-cs"/>
              </a:rPr>
              <a:t>IT tools</a:t>
            </a:r>
          </a:p>
        </p:txBody>
      </p:sp>
      <p:sp>
        <p:nvSpPr>
          <p:cNvPr id="120" name="Rectangle 119">
            <a:extLst>
              <a:ext uri="{FF2B5EF4-FFF2-40B4-BE49-F238E27FC236}">
                <a16:creationId xmlns:a16="http://schemas.microsoft.com/office/drawing/2014/main" id="{3A393E5D-CFE9-E241-81EC-583DF0C3951B}"/>
              </a:ext>
            </a:extLst>
          </p:cNvPr>
          <p:cNvSpPr/>
          <p:nvPr/>
        </p:nvSpPr>
        <p:spPr bwMode="auto">
          <a:xfrm>
            <a:off x="7999381" y="1263609"/>
            <a:ext cx="2118429" cy="1793181"/>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mn-ea"/>
                <a:cs typeface="+mn-cs"/>
              </a:rPr>
              <a:t>Data science tools</a:t>
            </a:r>
          </a:p>
        </p:txBody>
      </p:sp>
      <p:sp>
        <p:nvSpPr>
          <p:cNvPr id="123" name="Freeform 182">
            <a:extLst>
              <a:ext uri="{FF2B5EF4-FFF2-40B4-BE49-F238E27FC236}">
                <a16:creationId xmlns:a16="http://schemas.microsoft.com/office/drawing/2014/main" id="{29F0FF1C-D3DC-EC42-88A0-983BAF763AA5}"/>
              </a:ext>
            </a:extLst>
          </p:cNvPr>
          <p:cNvSpPr/>
          <p:nvPr/>
        </p:nvSpPr>
        <p:spPr bwMode="auto">
          <a:xfrm>
            <a:off x="5466195" y="1745619"/>
            <a:ext cx="368197" cy="4722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56DD2B2F-B0B5-254F-A8F7-2AFEEAF60F9F}"/>
              </a:ext>
            </a:extLst>
          </p:cNvPr>
          <p:cNvGrpSpPr/>
          <p:nvPr/>
        </p:nvGrpSpPr>
        <p:grpSpPr>
          <a:xfrm>
            <a:off x="6404701" y="2406193"/>
            <a:ext cx="236117" cy="472232"/>
            <a:chOff x="2686050" y="1585913"/>
            <a:chExt cx="247650" cy="495300"/>
          </a:xfrm>
        </p:grpSpPr>
        <p:sp>
          <p:nvSpPr>
            <p:cNvPr id="125" name="Rectangle 39">
              <a:extLst>
                <a:ext uri="{FF2B5EF4-FFF2-40B4-BE49-F238E27FC236}">
                  <a16:creationId xmlns:a16="http://schemas.microsoft.com/office/drawing/2014/main" id="{3338F5F3-046A-BA4E-B48F-615CBF70137D}"/>
                </a:ext>
              </a:extLst>
            </p:cNvPr>
            <p:cNvSpPr>
              <a:spLocks noChangeArrowheads="1"/>
            </p:cNvSpPr>
            <p:nvPr/>
          </p:nvSpPr>
          <p:spPr bwMode="auto">
            <a:xfrm>
              <a:off x="2686050"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Rectangle 40">
              <a:extLst>
                <a:ext uri="{FF2B5EF4-FFF2-40B4-BE49-F238E27FC236}">
                  <a16:creationId xmlns:a16="http://schemas.microsoft.com/office/drawing/2014/main" id="{B8C9D286-3B0D-9440-ABFD-6ECA903770F9}"/>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Rectangle 41">
              <a:extLst>
                <a:ext uri="{FF2B5EF4-FFF2-40B4-BE49-F238E27FC236}">
                  <a16:creationId xmlns:a16="http://schemas.microsoft.com/office/drawing/2014/main" id="{DF8C4AF2-B212-CA4C-8356-C77F0104DF74}"/>
                </a:ext>
              </a:extLst>
            </p:cNvPr>
            <p:cNvSpPr>
              <a:spLocks noChangeArrowheads="1"/>
            </p:cNvSpPr>
            <p:nvPr/>
          </p:nvSpPr>
          <p:spPr bwMode="auto">
            <a:xfrm>
              <a:off x="2716213" y="1631951"/>
              <a:ext cx="187325" cy="31750"/>
            </a:xfrm>
            <a:prstGeom prst="rect">
              <a:avLst/>
            </a:prstGeom>
            <a:solidFill>
              <a:srgbClr val="4F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2">
              <a:extLst>
                <a:ext uri="{FF2B5EF4-FFF2-40B4-BE49-F238E27FC236}">
                  <a16:creationId xmlns:a16="http://schemas.microsoft.com/office/drawing/2014/main" id="{A25C4E69-7280-384F-B3F9-F9BAB668E16B}"/>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B11294C8-A168-D945-9790-4883D4B6D89E}"/>
              </a:ext>
            </a:extLst>
          </p:cNvPr>
          <p:cNvGrpSpPr/>
          <p:nvPr/>
        </p:nvGrpSpPr>
        <p:grpSpPr>
          <a:xfrm>
            <a:off x="8733150" y="4904059"/>
            <a:ext cx="698427" cy="895769"/>
            <a:chOff x="10149814" y="4968030"/>
            <a:chExt cx="698427" cy="895769"/>
          </a:xfrm>
        </p:grpSpPr>
        <p:sp>
          <p:nvSpPr>
            <p:cNvPr id="166" name="Freeform 182">
              <a:extLst>
                <a:ext uri="{FF2B5EF4-FFF2-40B4-BE49-F238E27FC236}">
                  <a16:creationId xmlns:a16="http://schemas.microsoft.com/office/drawing/2014/main" id="{43E9E1E3-FF21-6D46-B2E5-5744EA78A5A9}"/>
                </a:ext>
              </a:extLst>
            </p:cNvPr>
            <p:cNvSpPr/>
            <p:nvPr/>
          </p:nvSpPr>
          <p:spPr bwMode="auto">
            <a:xfrm>
              <a:off x="10149814" y="4968030"/>
              <a:ext cx="698427" cy="89576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4">
              <a:extLst>
                <a:ext uri="{FF2B5EF4-FFF2-40B4-BE49-F238E27FC236}">
                  <a16:creationId xmlns:a16="http://schemas.microsoft.com/office/drawing/2014/main" id="{65829B19-0978-CA49-AC52-66ABF69CEBEA}"/>
                </a:ext>
              </a:extLst>
            </p:cNvPr>
            <p:cNvGrpSpPr>
              <a:grpSpLocks noChangeAspect="1"/>
            </p:cNvGrpSpPr>
            <p:nvPr/>
          </p:nvGrpSpPr>
          <p:grpSpPr bwMode="auto">
            <a:xfrm>
              <a:off x="10282652" y="5278028"/>
              <a:ext cx="406063" cy="404762"/>
              <a:chOff x="410" y="1000"/>
              <a:chExt cx="312" cy="311"/>
            </a:xfrm>
          </p:grpSpPr>
          <p:sp>
            <p:nvSpPr>
              <p:cNvPr id="142" name="Freeform 5">
                <a:extLst>
                  <a:ext uri="{FF2B5EF4-FFF2-40B4-BE49-F238E27FC236}">
                    <a16:creationId xmlns:a16="http://schemas.microsoft.com/office/drawing/2014/main" id="{6460289A-F5CB-4D49-9AF8-00A4D9022B1E}"/>
                  </a:ext>
                </a:extLst>
              </p:cNvPr>
              <p:cNvSpPr>
                <a:spLocks noEditPoints="1"/>
              </p:cNvSpPr>
              <p:nvPr/>
            </p:nvSpPr>
            <p:spPr bwMode="auto">
              <a:xfrm>
                <a:off x="527" y="1081"/>
                <a:ext cx="78" cy="149"/>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5 h 650"/>
                  <a:gd name="T36" fmla="*/ 308 w 341"/>
                  <a:gd name="T37" fmla="*/ 89 h 650"/>
                  <a:gd name="T38" fmla="*/ 308 w 341"/>
                  <a:gd name="T39" fmla="*/ 185 h 650"/>
                  <a:gd name="T40" fmla="*/ 196 w 341"/>
                  <a:gd name="T41" fmla="*/ 148 h 650"/>
                  <a:gd name="T42" fmla="*/ 196 w 341"/>
                  <a:gd name="T43" fmla="*/ 283 h 650"/>
                  <a:gd name="T44" fmla="*/ 308 w 341"/>
                  <a:gd name="T45" fmla="*/ 347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8"/>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5"/>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5"/>
                      <a:pt x="196" y="65"/>
                      <a:pt x="196" y="65"/>
                    </a:cubicBezTo>
                    <a:cubicBezTo>
                      <a:pt x="246" y="67"/>
                      <a:pt x="283" y="75"/>
                      <a:pt x="308" y="89"/>
                    </a:cubicBezTo>
                    <a:cubicBezTo>
                      <a:pt x="308" y="185"/>
                      <a:pt x="308" y="185"/>
                      <a:pt x="308" y="185"/>
                    </a:cubicBezTo>
                    <a:cubicBezTo>
                      <a:pt x="275" y="165"/>
                      <a:pt x="237" y="153"/>
                      <a:pt x="196" y="148"/>
                    </a:cubicBezTo>
                    <a:cubicBezTo>
                      <a:pt x="196" y="283"/>
                      <a:pt x="196" y="283"/>
                      <a:pt x="196" y="283"/>
                    </a:cubicBezTo>
                    <a:cubicBezTo>
                      <a:pt x="248" y="301"/>
                      <a:pt x="285" y="323"/>
                      <a:pt x="308" y="347"/>
                    </a:cubicBezTo>
                    <a:cubicBezTo>
                      <a:pt x="330" y="370"/>
                      <a:pt x="341" y="399"/>
                      <a:pt x="341" y="434"/>
                    </a:cubicBezTo>
                    <a:close/>
                    <a:moveTo>
                      <a:pt x="144" y="262"/>
                    </a:moveTo>
                    <a:cubicBezTo>
                      <a:pt x="144" y="149"/>
                      <a:pt x="144" y="149"/>
                      <a:pt x="144" y="149"/>
                    </a:cubicBezTo>
                    <a:cubicBezTo>
                      <a:pt x="111" y="155"/>
                      <a:pt x="94" y="172"/>
                      <a:pt x="94" y="201"/>
                    </a:cubicBezTo>
                    <a:cubicBezTo>
                      <a:pt x="94" y="226"/>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142">
                <a:extLst>
                  <a:ext uri="{FF2B5EF4-FFF2-40B4-BE49-F238E27FC236}">
                    <a16:creationId xmlns:a16="http://schemas.microsoft.com/office/drawing/2014/main" id="{B696E047-510B-304D-B7AA-B374A07FEBEB}"/>
                  </a:ext>
                </a:extLst>
              </p:cNvPr>
              <p:cNvSpPr>
                <a:spLocks/>
              </p:cNvSpPr>
              <p:nvPr/>
            </p:nvSpPr>
            <p:spPr bwMode="auto">
              <a:xfrm>
                <a:off x="410" y="1000"/>
                <a:ext cx="312" cy="311"/>
              </a:xfrm>
              <a:custGeom>
                <a:avLst/>
                <a:gdLst>
                  <a:gd name="T0" fmla="*/ 682 w 1365"/>
                  <a:gd name="T1" fmla="*/ 1364 h 1364"/>
                  <a:gd name="T2" fmla="*/ 0 w 1365"/>
                  <a:gd name="T3" fmla="*/ 682 h 1364"/>
                  <a:gd name="T4" fmla="*/ 682 w 1365"/>
                  <a:gd name="T5" fmla="*/ 0 h 1364"/>
                  <a:gd name="T6" fmla="*/ 1280 w 1365"/>
                  <a:gd name="T7" fmla="*/ 352 h 1364"/>
                  <a:gd name="T8" fmla="*/ 1311 w 1365"/>
                  <a:gd name="T9" fmla="*/ 408 h 1364"/>
                  <a:gd name="T10" fmla="*/ 1199 w 1365"/>
                  <a:gd name="T11" fmla="*/ 470 h 1364"/>
                  <a:gd name="T12" fmla="*/ 1168 w 1365"/>
                  <a:gd name="T13" fmla="*/ 414 h 1364"/>
                  <a:gd name="T14" fmla="*/ 682 w 1365"/>
                  <a:gd name="T15" fmla="*/ 128 h 1364"/>
                  <a:gd name="T16" fmla="*/ 128 w 1365"/>
                  <a:gd name="T17" fmla="*/ 682 h 1364"/>
                  <a:gd name="T18" fmla="*/ 682 w 1365"/>
                  <a:gd name="T19" fmla="*/ 1236 h 1364"/>
                  <a:gd name="T20" fmla="*/ 1237 w 1365"/>
                  <a:gd name="T21" fmla="*/ 682 h 1364"/>
                  <a:gd name="T22" fmla="*/ 1237 w 1365"/>
                  <a:gd name="T23" fmla="*/ 682 h 1364"/>
                  <a:gd name="T24" fmla="*/ 1365 w 1365"/>
                  <a:gd name="T25" fmla="*/ 682 h 1364"/>
                  <a:gd name="T26" fmla="*/ 1365 w 1365"/>
                  <a:gd name="T27" fmla="*/ 682 h 1364"/>
                  <a:gd name="T28" fmla="*/ 682 w 1365"/>
                  <a:gd name="T29"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4">
                    <a:moveTo>
                      <a:pt x="682" y="1364"/>
                    </a:moveTo>
                    <a:cubicBezTo>
                      <a:pt x="306" y="1364"/>
                      <a:pt x="0" y="1058"/>
                      <a:pt x="0" y="682"/>
                    </a:cubicBezTo>
                    <a:cubicBezTo>
                      <a:pt x="0" y="306"/>
                      <a:pt x="306" y="0"/>
                      <a:pt x="682" y="0"/>
                    </a:cubicBezTo>
                    <a:cubicBezTo>
                      <a:pt x="931" y="0"/>
                      <a:pt x="1160" y="135"/>
                      <a:pt x="1280" y="352"/>
                    </a:cubicBezTo>
                    <a:cubicBezTo>
                      <a:pt x="1311" y="408"/>
                      <a:pt x="1311" y="408"/>
                      <a:pt x="1311" y="408"/>
                    </a:cubicBezTo>
                    <a:cubicBezTo>
                      <a:pt x="1199" y="470"/>
                      <a:pt x="1199" y="470"/>
                      <a:pt x="1199" y="470"/>
                    </a:cubicBezTo>
                    <a:cubicBezTo>
                      <a:pt x="1168" y="414"/>
                      <a:pt x="1168" y="414"/>
                      <a:pt x="1168" y="414"/>
                    </a:cubicBezTo>
                    <a:cubicBezTo>
                      <a:pt x="1070" y="237"/>
                      <a:pt x="884" y="128"/>
                      <a:pt x="682" y="128"/>
                    </a:cubicBezTo>
                    <a:cubicBezTo>
                      <a:pt x="377" y="128"/>
                      <a:pt x="128" y="376"/>
                      <a:pt x="128" y="682"/>
                    </a:cubicBezTo>
                    <a:cubicBezTo>
                      <a:pt x="128" y="988"/>
                      <a:pt x="377" y="1236"/>
                      <a:pt x="682" y="1236"/>
                    </a:cubicBezTo>
                    <a:cubicBezTo>
                      <a:pt x="988" y="1236"/>
                      <a:pt x="1237" y="988"/>
                      <a:pt x="1237" y="682"/>
                    </a:cubicBezTo>
                    <a:cubicBezTo>
                      <a:pt x="1237" y="682"/>
                      <a:pt x="1237" y="682"/>
                      <a:pt x="1237" y="682"/>
                    </a:cubicBezTo>
                    <a:cubicBezTo>
                      <a:pt x="1365" y="682"/>
                      <a:pt x="1365" y="682"/>
                      <a:pt x="1365" y="682"/>
                    </a:cubicBezTo>
                    <a:cubicBezTo>
                      <a:pt x="1365" y="682"/>
                      <a:pt x="1365" y="682"/>
                      <a:pt x="1365" y="682"/>
                    </a:cubicBezTo>
                    <a:cubicBezTo>
                      <a:pt x="1365" y="1058"/>
                      <a:pt x="1059" y="1364"/>
                      <a:pt x="682" y="13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7">
                <a:extLst>
                  <a:ext uri="{FF2B5EF4-FFF2-40B4-BE49-F238E27FC236}">
                    <a16:creationId xmlns:a16="http://schemas.microsoft.com/office/drawing/2014/main" id="{DCBCB91E-FDB2-274B-83E9-92DB35642E17}"/>
                  </a:ext>
                </a:extLst>
              </p:cNvPr>
              <p:cNvSpPr>
                <a:spLocks/>
              </p:cNvSpPr>
              <p:nvPr/>
            </p:nvSpPr>
            <p:spPr bwMode="auto">
              <a:xfrm>
                <a:off x="634" y="1029"/>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8583144B-DB3D-F047-B921-2C37BF98A63F}"/>
              </a:ext>
            </a:extLst>
          </p:cNvPr>
          <p:cNvGrpSpPr/>
          <p:nvPr/>
        </p:nvGrpSpPr>
        <p:grpSpPr>
          <a:xfrm>
            <a:off x="7202524" y="4896329"/>
            <a:ext cx="698427" cy="895769"/>
            <a:chOff x="7870763" y="5029982"/>
            <a:chExt cx="698427" cy="895769"/>
          </a:xfrm>
        </p:grpSpPr>
        <p:sp>
          <p:nvSpPr>
            <p:cNvPr id="165" name="Freeform 182">
              <a:extLst>
                <a:ext uri="{FF2B5EF4-FFF2-40B4-BE49-F238E27FC236}">
                  <a16:creationId xmlns:a16="http://schemas.microsoft.com/office/drawing/2014/main" id="{1FBF4ED4-8E00-7945-AF0F-1A12686527D5}"/>
                </a:ext>
              </a:extLst>
            </p:cNvPr>
            <p:cNvSpPr/>
            <p:nvPr/>
          </p:nvSpPr>
          <p:spPr bwMode="auto">
            <a:xfrm>
              <a:off x="7870763" y="5029982"/>
              <a:ext cx="698427" cy="89576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603ACCD-DA77-594B-B9F2-8FB913A6F604}"/>
                </a:ext>
              </a:extLst>
            </p:cNvPr>
            <p:cNvGrpSpPr/>
            <p:nvPr/>
          </p:nvGrpSpPr>
          <p:grpSpPr>
            <a:xfrm>
              <a:off x="7998968" y="5339196"/>
              <a:ext cx="466239" cy="393548"/>
              <a:chOff x="7919982" y="4590186"/>
              <a:chExt cx="619225" cy="522682"/>
            </a:xfrm>
          </p:grpSpPr>
          <p:grpSp>
            <p:nvGrpSpPr>
              <p:cNvPr id="145" name="Group 47">
                <a:extLst>
                  <a:ext uri="{FF2B5EF4-FFF2-40B4-BE49-F238E27FC236}">
                    <a16:creationId xmlns:a16="http://schemas.microsoft.com/office/drawing/2014/main" id="{AAE9208B-15BC-C14D-97FF-9C45C17771EE}"/>
                  </a:ext>
                </a:extLst>
              </p:cNvPr>
              <p:cNvGrpSpPr>
                <a:grpSpLocks noChangeAspect="1"/>
              </p:cNvGrpSpPr>
              <p:nvPr/>
            </p:nvGrpSpPr>
            <p:grpSpPr bwMode="auto">
              <a:xfrm>
                <a:off x="7919982" y="4590186"/>
                <a:ext cx="522682" cy="522682"/>
                <a:chOff x="3479" y="1067"/>
                <a:chExt cx="176" cy="176"/>
              </a:xfrm>
            </p:grpSpPr>
            <p:sp>
              <p:nvSpPr>
                <p:cNvPr id="147" name="Freeform 49">
                  <a:extLst>
                    <a:ext uri="{FF2B5EF4-FFF2-40B4-BE49-F238E27FC236}">
                      <a16:creationId xmlns:a16="http://schemas.microsoft.com/office/drawing/2014/main" id="{F0B95FB3-AD98-7A4B-960E-0B3F3FBC8964}"/>
                    </a:ext>
                  </a:extLst>
                </p:cNvPr>
                <p:cNvSpPr>
                  <a:spLocks noEditPoints="1"/>
                </p:cNvSpPr>
                <p:nvPr/>
              </p:nvSpPr>
              <p:spPr bwMode="auto">
                <a:xfrm>
                  <a:off x="3479" y="1077"/>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50">
                  <a:extLst>
                    <a:ext uri="{FF2B5EF4-FFF2-40B4-BE49-F238E27FC236}">
                      <a16:creationId xmlns:a16="http://schemas.microsoft.com/office/drawing/2014/main" id="{BE8D58A0-6356-D741-9753-4F93D1622058}"/>
                    </a:ext>
                  </a:extLst>
                </p:cNvPr>
                <p:cNvSpPr>
                  <a:spLocks/>
                </p:cNvSpPr>
                <p:nvPr/>
              </p:nvSpPr>
              <p:spPr bwMode="auto">
                <a:xfrm>
                  <a:off x="3479" y="1112"/>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51">
                  <a:extLst>
                    <a:ext uri="{FF2B5EF4-FFF2-40B4-BE49-F238E27FC236}">
                      <a16:creationId xmlns:a16="http://schemas.microsoft.com/office/drawing/2014/main" id="{3892EF00-F3FC-D240-A812-0B3B1518A4D7}"/>
                    </a:ext>
                  </a:extLst>
                </p:cNvPr>
                <p:cNvSpPr>
                  <a:spLocks/>
                </p:cNvSpPr>
                <p:nvPr/>
              </p:nvSpPr>
              <p:spPr bwMode="auto">
                <a:xfrm>
                  <a:off x="3633" y="1174"/>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52">
                  <a:extLst>
                    <a:ext uri="{FF2B5EF4-FFF2-40B4-BE49-F238E27FC236}">
                      <a16:creationId xmlns:a16="http://schemas.microsoft.com/office/drawing/2014/main" id="{EE8A5A02-C19F-D844-80A1-0D5B21F6907F}"/>
                    </a:ext>
                  </a:extLst>
                </p:cNvPr>
                <p:cNvSpPr>
                  <a:spLocks/>
                </p:cNvSpPr>
                <p:nvPr/>
              </p:nvSpPr>
              <p:spPr bwMode="auto">
                <a:xfrm>
                  <a:off x="3586" y="1067"/>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53">
                  <a:extLst>
                    <a:ext uri="{FF2B5EF4-FFF2-40B4-BE49-F238E27FC236}">
                      <a16:creationId xmlns:a16="http://schemas.microsoft.com/office/drawing/2014/main" id="{394B2EED-CE2D-D542-9286-4F9F867483E4}"/>
                    </a:ext>
                  </a:extLst>
                </p:cNvPr>
                <p:cNvSpPr>
                  <a:spLocks/>
                </p:cNvSpPr>
                <p:nvPr/>
              </p:nvSpPr>
              <p:spPr bwMode="auto">
                <a:xfrm>
                  <a:off x="3524" y="1221"/>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Freeform 54">
                  <a:extLst>
                    <a:ext uri="{FF2B5EF4-FFF2-40B4-BE49-F238E27FC236}">
                      <a16:creationId xmlns:a16="http://schemas.microsoft.com/office/drawing/2014/main" id="{CFF3DB67-D4FF-B241-9A11-4892EC44D75F}"/>
                    </a:ext>
                  </a:extLst>
                </p:cNvPr>
                <p:cNvSpPr>
                  <a:spLocks/>
                </p:cNvSpPr>
                <p:nvPr/>
              </p:nvSpPr>
              <p:spPr bwMode="auto">
                <a:xfrm>
                  <a:off x="3588" y="1220"/>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55">
                  <a:extLst>
                    <a:ext uri="{FF2B5EF4-FFF2-40B4-BE49-F238E27FC236}">
                      <a16:creationId xmlns:a16="http://schemas.microsoft.com/office/drawing/2014/main" id="{E44E2362-2059-0842-8AF1-9EDFDF69E715}"/>
                    </a:ext>
                  </a:extLst>
                </p:cNvPr>
                <p:cNvSpPr>
                  <a:spLocks/>
                </p:cNvSpPr>
                <p:nvPr/>
              </p:nvSpPr>
              <p:spPr bwMode="auto">
                <a:xfrm>
                  <a:off x="3522" y="1068"/>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56">
                  <a:extLst>
                    <a:ext uri="{FF2B5EF4-FFF2-40B4-BE49-F238E27FC236}">
                      <a16:creationId xmlns:a16="http://schemas.microsoft.com/office/drawing/2014/main" id="{CAAEE8DD-A602-0C45-875C-F957B4FD7F44}"/>
                    </a:ext>
                  </a:extLst>
                </p:cNvPr>
                <p:cNvSpPr>
                  <a:spLocks/>
                </p:cNvSpPr>
                <p:nvPr/>
              </p:nvSpPr>
              <p:spPr bwMode="auto">
                <a:xfrm>
                  <a:off x="3632" y="1110"/>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57">
                  <a:extLst>
                    <a:ext uri="{FF2B5EF4-FFF2-40B4-BE49-F238E27FC236}">
                      <a16:creationId xmlns:a16="http://schemas.microsoft.com/office/drawing/2014/main" id="{3096D257-314E-B146-A209-6AA10EA37317}"/>
                    </a:ext>
                  </a:extLst>
                </p:cNvPr>
                <p:cNvSpPr>
                  <a:spLocks/>
                </p:cNvSpPr>
                <p:nvPr/>
              </p:nvSpPr>
              <p:spPr bwMode="auto">
                <a:xfrm>
                  <a:off x="3480" y="1175"/>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58" name="Group 121">
                <a:extLst>
                  <a:ext uri="{FF2B5EF4-FFF2-40B4-BE49-F238E27FC236}">
                    <a16:creationId xmlns:a16="http://schemas.microsoft.com/office/drawing/2014/main" id="{8BCA8404-2F37-EF4A-B40D-5E1DBD7BF025}"/>
                  </a:ext>
                </a:extLst>
              </p:cNvPr>
              <p:cNvGrpSpPr>
                <a:grpSpLocks noChangeAspect="1"/>
              </p:cNvGrpSpPr>
              <p:nvPr/>
            </p:nvGrpSpPr>
            <p:grpSpPr bwMode="auto">
              <a:xfrm rot="18817833">
                <a:off x="8213769" y="4712278"/>
                <a:ext cx="155575" cy="495300"/>
                <a:chOff x="6473" y="999"/>
                <a:chExt cx="98" cy="312"/>
              </a:xfrm>
            </p:grpSpPr>
            <p:sp>
              <p:nvSpPr>
                <p:cNvPr id="162" name="Rectangle 125">
                  <a:extLst>
                    <a:ext uri="{FF2B5EF4-FFF2-40B4-BE49-F238E27FC236}">
                      <a16:creationId xmlns:a16="http://schemas.microsoft.com/office/drawing/2014/main" id="{D9BDE5D9-2E80-5041-AA14-7BBFF4A58FAD}"/>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Freeform 126">
                  <a:extLst>
                    <a:ext uri="{FF2B5EF4-FFF2-40B4-BE49-F238E27FC236}">
                      <a16:creationId xmlns:a16="http://schemas.microsoft.com/office/drawing/2014/main" id="{1257B597-51FC-3D4E-B429-9117FB214A3C}"/>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Freeform 127">
                  <a:extLst>
                    <a:ext uri="{FF2B5EF4-FFF2-40B4-BE49-F238E27FC236}">
                      <a16:creationId xmlns:a16="http://schemas.microsoft.com/office/drawing/2014/main" id="{EB76907F-CBE3-BD4B-B88B-7C10CDEB4207}"/>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12" name="Group 11">
            <a:extLst>
              <a:ext uri="{FF2B5EF4-FFF2-40B4-BE49-F238E27FC236}">
                <a16:creationId xmlns:a16="http://schemas.microsoft.com/office/drawing/2014/main" id="{BFF787D2-A15B-5744-B9F8-8098679EB316}"/>
              </a:ext>
            </a:extLst>
          </p:cNvPr>
          <p:cNvGrpSpPr/>
          <p:nvPr/>
        </p:nvGrpSpPr>
        <p:grpSpPr>
          <a:xfrm>
            <a:off x="4197296" y="4908284"/>
            <a:ext cx="698427" cy="895769"/>
            <a:chOff x="4765926" y="4507014"/>
            <a:chExt cx="698427" cy="895769"/>
          </a:xfrm>
        </p:grpSpPr>
        <p:sp>
          <p:nvSpPr>
            <p:cNvPr id="167" name="Freeform 182">
              <a:extLst>
                <a:ext uri="{FF2B5EF4-FFF2-40B4-BE49-F238E27FC236}">
                  <a16:creationId xmlns:a16="http://schemas.microsoft.com/office/drawing/2014/main" id="{52C40444-C533-044D-A819-0C3121A14A9E}"/>
                </a:ext>
              </a:extLst>
            </p:cNvPr>
            <p:cNvSpPr/>
            <p:nvPr/>
          </p:nvSpPr>
          <p:spPr bwMode="auto">
            <a:xfrm>
              <a:off x="4765926" y="4507014"/>
              <a:ext cx="698427" cy="89576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59">
              <a:extLst>
                <a:ext uri="{FF2B5EF4-FFF2-40B4-BE49-F238E27FC236}">
                  <a16:creationId xmlns:a16="http://schemas.microsoft.com/office/drawing/2014/main" id="{5D50180E-7B31-9B44-8FAF-8EDEB32DE508}"/>
                </a:ext>
              </a:extLst>
            </p:cNvPr>
            <p:cNvGrpSpPr>
              <a:grpSpLocks noChangeAspect="1"/>
            </p:cNvGrpSpPr>
            <p:nvPr/>
          </p:nvGrpSpPr>
          <p:grpSpPr bwMode="auto">
            <a:xfrm>
              <a:off x="4916043" y="4836638"/>
              <a:ext cx="368717" cy="364955"/>
              <a:chOff x="2854" y="1918"/>
              <a:chExt cx="294" cy="291"/>
            </a:xfrm>
          </p:grpSpPr>
          <p:sp>
            <p:nvSpPr>
              <p:cNvPr id="169" name="AutoShape 158">
                <a:extLst>
                  <a:ext uri="{FF2B5EF4-FFF2-40B4-BE49-F238E27FC236}">
                    <a16:creationId xmlns:a16="http://schemas.microsoft.com/office/drawing/2014/main" id="{56A88253-C07D-5645-8C99-FF8B0E4674B5}"/>
                  </a:ext>
                </a:extLst>
              </p:cNvPr>
              <p:cNvSpPr>
                <a:spLocks noChangeAspect="1" noChangeArrowheads="1" noTextEdit="1"/>
              </p:cNvSpPr>
              <p:nvPr/>
            </p:nvSpPr>
            <p:spPr bwMode="auto">
              <a:xfrm>
                <a:off x="2854" y="1918"/>
                <a:ext cx="29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160">
                <a:extLst>
                  <a:ext uri="{FF2B5EF4-FFF2-40B4-BE49-F238E27FC236}">
                    <a16:creationId xmlns:a16="http://schemas.microsoft.com/office/drawing/2014/main" id="{A7BD2D98-F596-8E48-990B-9CEF989A3C66}"/>
                  </a:ext>
                </a:extLst>
              </p:cNvPr>
              <p:cNvSpPr>
                <a:spLocks/>
              </p:cNvSpPr>
              <p:nvPr/>
            </p:nvSpPr>
            <p:spPr bwMode="auto">
              <a:xfrm>
                <a:off x="2932" y="2059"/>
                <a:ext cx="19" cy="150"/>
              </a:xfrm>
              <a:custGeom>
                <a:avLst/>
                <a:gdLst>
                  <a:gd name="T0" fmla="*/ 0 w 19"/>
                  <a:gd name="T1" fmla="*/ 19 h 150"/>
                  <a:gd name="T2" fmla="*/ 0 w 19"/>
                  <a:gd name="T3" fmla="*/ 150 h 150"/>
                  <a:gd name="T4" fmla="*/ 19 w 19"/>
                  <a:gd name="T5" fmla="*/ 150 h 150"/>
                  <a:gd name="T6" fmla="*/ 19 w 19"/>
                  <a:gd name="T7" fmla="*/ 0 h 150"/>
                  <a:gd name="T8" fmla="*/ 0 w 19"/>
                  <a:gd name="T9" fmla="*/ 19 h 150"/>
                </a:gdLst>
                <a:ahLst/>
                <a:cxnLst>
                  <a:cxn ang="0">
                    <a:pos x="T0" y="T1"/>
                  </a:cxn>
                  <a:cxn ang="0">
                    <a:pos x="T2" y="T3"/>
                  </a:cxn>
                  <a:cxn ang="0">
                    <a:pos x="T4" y="T5"/>
                  </a:cxn>
                  <a:cxn ang="0">
                    <a:pos x="T6" y="T7"/>
                  </a:cxn>
                  <a:cxn ang="0">
                    <a:pos x="T8" y="T9"/>
                  </a:cxn>
                </a:cxnLst>
                <a:rect l="0" t="0" r="r" b="b"/>
                <a:pathLst>
                  <a:path w="19" h="150">
                    <a:moveTo>
                      <a:pt x="0" y="19"/>
                    </a:moveTo>
                    <a:lnTo>
                      <a:pt x="0" y="150"/>
                    </a:lnTo>
                    <a:lnTo>
                      <a:pt x="19" y="150"/>
                    </a:lnTo>
                    <a:lnTo>
                      <a:pt x="19" y="0"/>
                    </a:lnTo>
                    <a:lnTo>
                      <a:pt x="0" y="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161">
                <a:extLst>
                  <a:ext uri="{FF2B5EF4-FFF2-40B4-BE49-F238E27FC236}">
                    <a16:creationId xmlns:a16="http://schemas.microsoft.com/office/drawing/2014/main" id="{68A040E0-E2A3-754F-AF48-2D5387335559}"/>
                  </a:ext>
                </a:extLst>
              </p:cNvPr>
              <p:cNvSpPr>
                <a:spLocks/>
              </p:cNvSpPr>
              <p:nvPr/>
            </p:nvSpPr>
            <p:spPr bwMode="auto">
              <a:xfrm>
                <a:off x="2854" y="2136"/>
                <a:ext cx="19" cy="73"/>
              </a:xfrm>
              <a:custGeom>
                <a:avLst/>
                <a:gdLst>
                  <a:gd name="T0" fmla="*/ 0 w 19"/>
                  <a:gd name="T1" fmla="*/ 19 h 73"/>
                  <a:gd name="T2" fmla="*/ 0 w 19"/>
                  <a:gd name="T3" fmla="*/ 73 h 73"/>
                  <a:gd name="T4" fmla="*/ 19 w 19"/>
                  <a:gd name="T5" fmla="*/ 73 h 73"/>
                  <a:gd name="T6" fmla="*/ 19 w 19"/>
                  <a:gd name="T7" fmla="*/ 0 h 73"/>
                  <a:gd name="T8" fmla="*/ 0 w 19"/>
                  <a:gd name="T9" fmla="*/ 19 h 73"/>
                </a:gdLst>
                <a:ahLst/>
                <a:cxnLst>
                  <a:cxn ang="0">
                    <a:pos x="T0" y="T1"/>
                  </a:cxn>
                  <a:cxn ang="0">
                    <a:pos x="T2" y="T3"/>
                  </a:cxn>
                  <a:cxn ang="0">
                    <a:pos x="T4" y="T5"/>
                  </a:cxn>
                  <a:cxn ang="0">
                    <a:pos x="T6" y="T7"/>
                  </a:cxn>
                  <a:cxn ang="0">
                    <a:pos x="T8" y="T9"/>
                  </a:cxn>
                </a:cxnLst>
                <a:rect l="0" t="0" r="r" b="b"/>
                <a:pathLst>
                  <a:path w="19" h="73">
                    <a:moveTo>
                      <a:pt x="0" y="19"/>
                    </a:moveTo>
                    <a:lnTo>
                      <a:pt x="0" y="73"/>
                    </a:lnTo>
                    <a:lnTo>
                      <a:pt x="19" y="73"/>
                    </a:lnTo>
                    <a:lnTo>
                      <a:pt x="19" y="0"/>
                    </a:lnTo>
                    <a:lnTo>
                      <a:pt x="0" y="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162">
                <a:extLst>
                  <a:ext uri="{FF2B5EF4-FFF2-40B4-BE49-F238E27FC236}">
                    <a16:creationId xmlns:a16="http://schemas.microsoft.com/office/drawing/2014/main" id="{E08016EC-461D-104D-BF49-92B2DE0587DB}"/>
                  </a:ext>
                </a:extLst>
              </p:cNvPr>
              <p:cNvSpPr>
                <a:spLocks/>
              </p:cNvSpPr>
              <p:nvPr/>
            </p:nvSpPr>
            <p:spPr bwMode="auto">
              <a:xfrm>
                <a:off x="2972" y="2020"/>
                <a:ext cx="19" cy="189"/>
              </a:xfrm>
              <a:custGeom>
                <a:avLst/>
                <a:gdLst>
                  <a:gd name="T0" fmla="*/ 0 w 19"/>
                  <a:gd name="T1" fmla="*/ 19 h 189"/>
                  <a:gd name="T2" fmla="*/ 0 w 19"/>
                  <a:gd name="T3" fmla="*/ 189 h 189"/>
                  <a:gd name="T4" fmla="*/ 19 w 19"/>
                  <a:gd name="T5" fmla="*/ 189 h 189"/>
                  <a:gd name="T6" fmla="*/ 19 w 19"/>
                  <a:gd name="T7" fmla="*/ 0 h 189"/>
                  <a:gd name="T8" fmla="*/ 0 w 19"/>
                  <a:gd name="T9" fmla="*/ 19 h 189"/>
                </a:gdLst>
                <a:ahLst/>
                <a:cxnLst>
                  <a:cxn ang="0">
                    <a:pos x="T0" y="T1"/>
                  </a:cxn>
                  <a:cxn ang="0">
                    <a:pos x="T2" y="T3"/>
                  </a:cxn>
                  <a:cxn ang="0">
                    <a:pos x="T4" y="T5"/>
                  </a:cxn>
                  <a:cxn ang="0">
                    <a:pos x="T6" y="T7"/>
                  </a:cxn>
                  <a:cxn ang="0">
                    <a:pos x="T8" y="T9"/>
                  </a:cxn>
                </a:cxnLst>
                <a:rect l="0" t="0" r="r" b="b"/>
                <a:pathLst>
                  <a:path w="19" h="189">
                    <a:moveTo>
                      <a:pt x="0" y="19"/>
                    </a:moveTo>
                    <a:lnTo>
                      <a:pt x="0" y="189"/>
                    </a:lnTo>
                    <a:lnTo>
                      <a:pt x="19" y="189"/>
                    </a:lnTo>
                    <a:lnTo>
                      <a:pt x="19" y="0"/>
                    </a:lnTo>
                    <a:lnTo>
                      <a:pt x="0" y="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163">
                <a:extLst>
                  <a:ext uri="{FF2B5EF4-FFF2-40B4-BE49-F238E27FC236}">
                    <a16:creationId xmlns:a16="http://schemas.microsoft.com/office/drawing/2014/main" id="{716526A2-FCA0-824D-BF9D-F6D04DDD9EEC}"/>
                  </a:ext>
                </a:extLst>
              </p:cNvPr>
              <p:cNvSpPr>
                <a:spLocks/>
              </p:cNvSpPr>
              <p:nvPr/>
            </p:nvSpPr>
            <p:spPr bwMode="auto">
              <a:xfrm>
                <a:off x="2893" y="2097"/>
                <a:ext cx="20" cy="112"/>
              </a:xfrm>
              <a:custGeom>
                <a:avLst/>
                <a:gdLst>
                  <a:gd name="T0" fmla="*/ 0 w 20"/>
                  <a:gd name="T1" fmla="*/ 20 h 112"/>
                  <a:gd name="T2" fmla="*/ 0 w 20"/>
                  <a:gd name="T3" fmla="*/ 112 h 112"/>
                  <a:gd name="T4" fmla="*/ 20 w 20"/>
                  <a:gd name="T5" fmla="*/ 112 h 112"/>
                  <a:gd name="T6" fmla="*/ 20 w 20"/>
                  <a:gd name="T7" fmla="*/ 0 h 112"/>
                  <a:gd name="T8" fmla="*/ 0 w 20"/>
                  <a:gd name="T9" fmla="*/ 20 h 112"/>
                </a:gdLst>
                <a:ahLst/>
                <a:cxnLst>
                  <a:cxn ang="0">
                    <a:pos x="T0" y="T1"/>
                  </a:cxn>
                  <a:cxn ang="0">
                    <a:pos x="T2" y="T3"/>
                  </a:cxn>
                  <a:cxn ang="0">
                    <a:pos x="T4" y="T5"/>
                  </a:cxn>
                  <a:cxn ang="0">
                    <a:pos x="T6" y="T7"/>
                  </a:cxn>
                  <a:cxn ang="0">
                    <a:pos x="T8" y="T9"/>
                  </a:cxn>
                </a:cxnLst>
                <a:rect l="0" t="0" r="r" b="b"/>
                <a:pathLst>
                  <a:path w="20" h="112">
                    <a:moveTo>
                      <a:pt x="0" y="20"/>
                    </a:moveTo>
                    <a:lnTo>
                      <a:pt x="0" y="112"/>
                    </a:lnTo>
                    <a:lnTo>
                      <a:pt x="20" y="112"/>
                    </a:lnTo>
                    <a:lnTo>
                      <a:pt x="20" y="0"/>
                    </a:lnTo>
                    <a:lnTo>
                      <a:pt x="0" y="2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4" name="Freeform 164">
                <a:extLst>
                  <a:ext uri="{FF2B5EF4-FFF2-40B4-BE49-F238E27FC236}">
                    <a16:creationId xmlns:a16="http://schemas.microsoft.com/office/drawing/2014/main" id="{E8F04F2F-B0AC-AB4C-9C79-B420A079CA28}"/>
                  </a:ext>
                </a:extLst>
              </p:cNvPr>
              <p:cNvSpPr>
                <a:spLocks/>
              </p:cNvSpPr>
              <p:nvPr/>
            </p:nvSpPr>
            <p:spPr bwMode="auto">
              <a:xfrm>
                <a:off x="3089" y="2002"/>
                <a:ext cx="20" cy="207"/>
              </a:xfrm>
              <a:custGeom>
                <a:avLst/>
                <a:gdLst>
                  <a:gd name="T0" fmla="*/ 0 w 20"/>
                  <a:gd name="T1" fmla="*/ 19 h 207"/>
                  <a:gd name="T2" fmla="*/ 0 w 20"/>
                  <a:gd name="T3" fmla="*/ 207 h 207"/>
                  <a:gd name="T4" fmla="*/ 20 w 20"/>
                  <a:gd name="T5" fmla="*/ 207 h 207"/>
                  <a:gd name="T6" fmla="*/ 20 w 20"/>
                  <a:gd name="T7" fmla="*/ 0 h 207"/>
                  <a:gd name="T8" fmla="*/ 0 w 20"/>
                  <a:gd name="T9" fmla="*/ 19 h 207"/>
                </a:gdLst>
                <a:ahLst/>
                <a:cxnLst>
                  <a:cxn ang="0">
                    <a:pos x="T0" y="T1"/>
                  </a:cxn>
                  <a:cxn ang="0">
                    <a:pos x="T2" y="T3"/>
                  </a:cxn>
                  <a:cxn ang="0">
                    <a:pos x="T4" y="T5"/>
                  </a:cxn>
                  <a:cxn ang="0">
                    <a:pos x="T6" y="T7"/>
                  </a:cxn>
                  <a:cxn ang="0">
                    <a:pos x="T8" y="T9"/>
                  </a:cxn>
                </a:cxnLst>
                <a:rect l="0" t="0" r="r" b="b"/>
                <a:pathLst>
                  <a:path w="20" h="207">
                    <a:moveTo>
                      <a:pt x="0" y="19"/>
                    </a:moveTo>
                    <a:lnTo>
                      <a:pt x="0" y="207"/>
                    </a:lnTo>
                    <a:lnTo>
                      <a:pt x="20" y="207"/>
                    </a:lnTo>
                    <a:lnTo>
                      <a:pt x="20" y="0"/>
                    </a:lnTo>
                    <a:lnTo>
                      <a:pt x="0" y="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Freeform 165">
                <a:extLst>
                  <a:ext uri="{FF2B5EF4-FFF2-40B4-BE49-F238E27FC236}">
                    <a16:creationId xmlns:a16="http://schemas.microsoft.com/office/drawing/2014/main" id="{9A242FFD-2AB6-F74E-BBBF-C5A51271CAEB}"/>
                  </a:ext>
                </a:extLst>
              </p:cNvPr>
              <p:cNvSpPr>
                <a:spLocks/>
              </p:cNvSpPr>
              <p:nvPr/>
            </p:nvSpPr>
            <p:spPr bwMode="auto">
              <a:xfrm>
                <a:off x="3050" y="2041"/>
                <a:ext cx="19" cy="168"/>
              </a:xfrm>
              <a:custGeom>
                <a:avLst/>
                <a:gdLst>
                  <a:gd name="T0" fmla="*/ 0 w 19"/>
                  <a:gd name="T1" fmla="*/ 19 h 168"/>
                  <a:gd name="T2" fmla="*/ 0 w 19"/>
                  <a:gd name="T3" fmla="*/ 168 h 168"/>
                  <a:gd name="T4" fmla="*/ 19 w 19"/>
                  <a:gd name="T5" fmla="*/ 168 h 168"/>
                  <a:gd name="T6" fmla="*/ 19 w 19"/>
                  <a:gd name="T7" fmla="*/ 0 h 168"/>
                  <a:gd name="T8" fmla="*/ 0 w 19"/>
                  <a:gd name="T9" fmla="*/ 19 h 168"/>
                </a:gdLst>
                <a:ahLst/>
                <a:cxnLst>
                  <a:cxn ang="0">
                    <a:pos x="T0" y="T1"/>
                  </a:cxn>
                  <a:cxn ang="0">
                    <a:pos x="T2" y="T3"/>
                  </a:cxn>
                  <a:cxn ang="0">
                    <a:pos x="T4" y="T5"/>
                  </a:cxn>
                  <a:cxn ang="0">
                    <a:pos x="T6" y="T7"/>
                  </a:cxn>
                  <a:cxn ang="0">
                    <a:pos x="T8" y="T9"/>
                  </a:cxn>
                </a:cxnLst>
                <a:rect l="0" t="0" r="r" b="b"/>
                <a:pathLst>
                  <a:path w="19" h="168">
                    <a:moveTo>
                      <a:pt x="0" y="19"/>
                    </a:moveTo>
                    <a:lnTo>
                      <a:pt x="0" y="168"/>
                    </a:lnTo>
                    <a:lnTo>
                      <a:pt x="19" y="168"/>
                    </a:lnTo>
                    <a:lnTo>
                      <a:pt x="19" y="0"/>
                    </a:lnTo>
                    <a:lnTo>
                      <a:pt x="0" y="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Freeform 166">
                <a:extLst>
                  <a:ext uri="{FF2B5EF4-FFF2-40B4-BE49-F238E27FC236}">
                    <a16:creationId xmlns:a16="http://schemas.microsoft.com/office/drawing/2014/main" id="{2FF061C4-2F0A-354D-BE76-0E5B17EAAFF1}"/>
                  </a:ext>
                </a:extLst>
              </p:cNvPr>
              <p:cNvSpPr>
                <a:spLocks/>
              </p:cNvSpPr>
              <p:nvPr/>
            </p:nvSpPr>
            <p:spPr bwMode="auto">
              <a:xfrm>
                <a:off x="3010" y="2021"/>
                <a:ext cx="20" cy="188"/>
              </a:xfrm>
              <a:custGeom>
                <a:avLst/>
                <a:gdLst>
                  <a:gd name="T0" fmla="*/ 0 w 20"/>
                  <a:gd name="T1" fmla="*/ 0 h 188"/>
                  <a:gd name="T2" fmla="*/ 0 w 20"/>
                  <a:gd name="T3" fmla="*/ 188 h 188"/>
                  <a:gd name="T4" fmla="*/ 20 w 20"/>
                  <a:gd name="T5" fmla="*/ 188 h 188"/>
                  <a:gd name="T6" fmla="*/ 20 w 20"/>
                  <a:gd name="T7" fmla="*/ 20 h 188"/>
                  <a:gd name="T8" fmla="*/ 0 w 20"/>
                  <a:gd name="T9" fmla="*/ 0 h 188"/>
                </a:gdLst>
                <a:ahLst/>
                <a:cxnLst>
                  <a:cxn ang="0">
                    <a:pos x="T0" y="T1"/>
                  </a:cxn>
                  <a:cxn ang="0">
                    <a:pos x="T2" y="T3"/>
                  </a:cxn>
                  <a:cxn ang="0">
                    <a:pos x="T4" y="T5"/>
                  </a:cxn>
                  <a:cxn ang="0">
                    <a:pos x="T6" y="T7"/>
                  </a:cxn>
                  <a:cxn ang="0">
                    <a:pos x="T8" y="T9"/>
                  </a:cxn>
                </a:cxnLst>
                <a:rect l="0" t="0" r="r" b="b"/>
                <a:pathLst>
                  <a:path w="20" h="188">
                    <a:moveTo>
                      <a:pt x="0" y="0"/>
                    </a:moveTo>
                    <a:lnTo>
                      <a:pt x="0" y="188"/>
                    </a:lnTo>
                    <a:lnTo>
                      <a:pt x="20" y="188"/>
                    </a:lnTo>
                    <a:lnTo>
                      <a:pt x="20" y="2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167">
                <a:extLst>
                  <a:ext uri="{FF2B5EF4-FFF2-40B4-BE49-F238E27FC236}">
                    <a16:creationId xmlns:a16="http://schemas.microsoft.com/office/drawing/2014/main" id="{D4656CA1-0991-124B-9BC8-5F2817DB902F}"/>
                  </a:ext>
                </a:extLst>
              </p:cNvPr>
              <p:cNvSpPr>
                <a:spLocks/>
              </p:cNvSpPr>
              <p:nvPr/>
            </p:nvSpPr>
            <p:spPr bwMode="auto">
              <a:xfrm>
                <a:off x="3128" y="1996"/>
                <a:ext cx="20" cy="213"/>
              </a:xfrm>
              <a:custGeom>
                <a:avLst/>
                <a:gdLst>
                  <a:gd name="T0" fmla="*/ 0 w 20"/>
                  <a:gd name="T1" fmla="*/ 0 h 213"/>
                  <a:gd name="T2" fmla="*/ 0 w 20"/>
                  <a:gd name="T3" fmla="*/ 213 h 213"/>
                  <a:gd name="T4" fmla="*/ 20 w 20"/>
                  <a:gd name="T5" fmla="*/ 213 h 213"/>
                  <a:gd name="T6" fmla="*/ 20 w 20"/>
                  <a:gd name="T7" fmla="*/ 20 h 213"/>
                  <a:gd name="T8" fmla="*/ 0 w 20"/>
                  <a:gd name="T9" fmla="*/ 0 h 213"/>
                </a:gdLst>
                <a:ahLst/>
                <a:cxnLst>
                  <a:cxn ang="0">
                    <a:pos x="T0" y="T1"/>
                  </a:cxn>
                  <a:cxn ang="0">
                    <a:pos x="T2" y="T3"/>
                  </a:cxn>
                  <a:cxn ang="0">
                    <a:pos x="T4" y="T5"/>
                  </a:cxn>
                  <a:cxn ang="0">
                    <a:pos x="T6" y="T7"/>
                  </a:cxn>
                  <a:cxn ang="0">
                    <a:pos x="T8" y="T9"/>
                  </a:cxn>
                </a:cxnLst>
                <a:rect l="0" t="0" r="r" b="b"/>
                <a:pathLst>
                  <a:path w="20" h="213">
                    <a:moveTo>
                      <a:pt x="0" y="0"/>
                    </a:moveTo>
                    <a:lnTo>
                      <a:pt x="0" y="213"/>
                    </a:lnTo>
                    <a:lnTo>
                      <a:pt x="20" y="213"/>
                    </a:lnTo>
                    <a:lnTo>
                      <a:pt x="20" y="2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8" name="Freeform 168">
                <a:extLst>
                  <a:ext uri="{FF2B5EF4-FFF2-40B4-BE49-F238E27FC236}">
                    <a16:creationId xmlns:a16="http://schemas.microsoft.com/office/drawing/2014/main" id="{1189538C-8237-594A-8EF7-4F12A05DBF73}"/>
                  </a:ext>
                </a:extLst>
              </p:cNvPr>
              <p:cNvSpPr>
                <a:spLocks/>
              </p:cNvSpPr>
              <p:nvPr/>
            </p:nvSpPr>
            <p:spPr bwMode="auto">
              <a:xfrm>
                <a:off x="2854" y="1918"/>
                <a:ext cx="294" cy="206"/>
              </a:xfrm>
              <a:custGeom>
                <a:avLst/>
                <a:gdLst>
                  <a:gd name="T0" fmla="*/ 294 w 294"/>
                  <a:gd name="T1" fmla="*/ 0 h 206"/>
                  <a:gd name="T2" fmla="*/ 225 w 294"/>
                  <a:gd name="T3" fmla="*/ 0 h 206"/>
                  <a:gd name="T4" fmla="*/ 253 w 294"/>
                  <a:gd name="T5" fmla="*/ 27 h 206"/>
                  <a:gd name="T6" fmla="*/ 196 w 294"/>
                  <a:gd name="T7" fmla="*/ 84 h 206"/>
                  <a:gd name="T8" fmla="*/ 146 w 294"/>
                  <a:gd name="T9" fmla="*/ 35 h 206"/>
                  <a:gd name="T10" fmla="*/ 0 w 294"/>
                  <a:gd name="T11" fmla="*/ 179 h 206"/>
                  <a:gd name="T12" fmla="*/ 0 w 294"/>
                  <a:gd name="T13" fmla="*/ 206 h 206"/>
                  <a:gd name="T14" fmla="*/ 146 w 294"/>
                  <a:gd name="T15" fmla="*/ 62 h 206"/>
                  <a:gd name="T16" fmla="*/ 196 w 294"/>
                  <a:gd name="T17" fmla="*/ 111 h 206"/>
                  <a:gd name="T18" fmla="*/ 266 w 294"/>
                  <a:gd name="T19" fmla="*/ 41 h 206"/>
                  <a:gd name="T20" fmla="*/ 294 w 294"/>
                  <a:gd name="T21" fmla="*/ 68 h 206"/>
                  <a:gd name="T22" fmla="*/ 294 w 294"/>
                  <a:gd name="T23"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06">
                    <a:moveTo>
                      <a:pt x="294" y="0"/>
                    </a:moveTo>
                    <a:lnTo>
                      <a:pt x="225" y="0"/>
                    </a:lnTo>
                    <a:lnTo>
                      <a:pt x="253" y="27"/>
                    </a:lnTo>
                    <a:lnTo>
                      <a:pt x="196" y="84"/>
                    </a:lnTo>
                    <a:lnTo>
                      <a:pt x="146" y="35"/>
                    </a:lnTo>
                    <a:lnTo>
                      <a:pt x="0" y="179"/>
                    </a:lnTo>
                    <a:lnTo>
                      <a:pt x="0" y="206"/>
                    </a:lnTo>
                    <a:lnTo>
                      <a:pt x="146" y="62"/>
                    </a:lnTo>
                    <a:lnTo>
                      <a:pt x="196" y="111"/>
                    </a:lnTo>
                    <a:lnTo>
                      <a:pt x="266" y="41"/>
                    </a:lnTo>
                    <a:lnTo>
                      <a:pt x="294" y="68"/>
                    </a:lnTo>
                    <a:lnTo>
                      <a:pt x="294"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6" name="Group 15">
            <a:extLst>
              <a:ext uri="{FF2B5EF4-FFF2-40B4-BE49-F238E27FC236}">
                <a16:creationId xmlns:a16="http://schemas.microsoft.com/office/drawing/2014/main" id="{75034F9F-0305-C64F-93D9-F193707787C7}"/>
              </a:ext>
            </a:extLst>
          </p:cNvPr>
          <p:cNvGrpSpPr/>
          <p:nvPr/>
        </p:nvGrpSpPr>
        <p:grpSpPr>
          <a:xfrm>
            <a:off x="5752829" y="4898818"/>
            <a:ext cx="698427" cy="895769"/>
            <a:chOff x="6302718" y="4543012"/>
            <a:chExt cx="698427" cy="895769"/>
          </a:xfrm>
        </p:grpSpPr>
        <p:sp>
          <p:nvSpPr>
            <p:cNvPr id="179" name="Freeform 182">
              <a:extLst>
                <a:ext uri="{FF2B5EF4-FFF2-40B4-BE49-F238E27FC236}">
                  <a16:creationId xmlns:a16="http://schemas.microsoft.com/office/drawing/2014/main" id="{74A6490D-34AA-1C4B-A20F-2D1848E7745C}"/>
                </a:ext>
              </a:extLst>
            </p:cNvPr>
            <p:cNvSpPr/>
            <p:nvPr/>
          </p:nvSpPr>
          <p:spPr bwMode="auto">
            <a:xfrm>
              <a:off x="6302718" y="4543012"/>
              <a:ext cx="698427" cy="89576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0" name="Group 34">
              <a:extLst>
                <a:ext uri="{FF2B5EF4-FFF2-40B4-BE49-F238E27FC236}">
                  <a16:creationId xmlns:a16="http://schemas.microsoft.com/office/drawing/2014/main" id="{D1475B3A-D1D6-1047-A3A1-237B66E8AEE6}"/>
                </a:ext>
              </a:extLst>
            </p:cNvPr>
            <p:cNvGrpSpPr>
              <a:grpSpLocks noChangeAspect="1"/>
            </p:cNvGrpSpPr>
            <p:nvPr/>
          </p:nvGrpSpPr>
          <p:grpSpPr bwMode="auto">
            <a:xfrm>
              <a:off x="6468969" y="4843542"/>
              <a:ext cx="428893" cy="460478"/>
              <a:chOff x="5315" y="1293"/>
              <a:chExt cx="258" cy="277"/>
            </a:xfrm>
          </p:grpSpPr>
          <p:sp>
            <p:nvSpPr>
              <p:cNvPr id="181" name="AutoShape 33">
                <a:extLst>
                  <a:ext uri="{FF2B5EF4-FFF2-40B4-BE49-F238E27FC236}">
                    <a16:creationId xmlns:a16="http://schemas.microsoft.com/office/drawing/2014/main" id="{CF0750AD-442D-F84D-93E3-8BB9AF2AEDBD}"/>
                  </a:ext>
                </a:extLst>
              </p:cNvPr>
              <p:cNvSpPr>
                <a:spLocks noChangeAspect="1" noChangeArrowheads="1" noTextEdit="1"/>
              </p:cNvSpPr>
              <p:nvPr/>
            </p:nvSpPr>
            <p:spPr bwMode="auto">
              <a:xfrm>
                <a:off x="5315" y="1293"/>
                <a:ext cx="258"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2" name="Freeform 35">
                <a:extLst>
                  <a:ext uri="{FF2B5EF4-FFF2-40B4-BE49-F238E27FC236}">
                    <a16:creationId xmlns:a16="http://schemas.microsoft.com/office/drawing/2014/main" id="{FCBA6227-4A80-B444-9906-3C123A224860}"/>
                  </a:ext>
                </a:extLst>
              </p:cNvPr>
              <p:cNvSpPr>
                <a:spLocks/>
              </p:cNvSpPr>
              <p:nvPr/>
            </p:nvSpPr>
            <p:spPr bwMode="auto">
              <a:xfrm>
                <a:off x="5349" y="1293"/>
                <a:ext cx="104" cy="104"/>
              </a:xfrm>
              <a:custGeom>
                <a:avLst/>
                <a:gdLst>
                  <a:gd name="T0" fmla="*/ 16 w 96"/>
                  <a:gd name="T1" fmla="*/ 48 h 96"/>
                  <a:gd name="T2" fmla="*/ 48 w 96"/>
                  <a:gd name="T3" fmla="*/ 16 h 96"/>
                  <a:gd name="T4" fmla="*/ 80 w 96"/>
                  <a:gd name="T5" fmla="*/ 48 h 96"/>
                  <a:gd name="T6" fmla="*/ 80 w 96"/>
                  <a:gd name="T7" fmla="*/ 96 h 96"/>
                  <a:gd name="T8" fmla="*/ 96 w 96"/>
                  <a:gd name="T9" fmla="*/ 96 h 96"/>
                  <a:gd name="T10" fmla="*/ 96 w 96"/>
                  <a:gd name="T11" fmla="*/ 48 h 96"/>
                  <a:gd name="T12" fmla="*/ 48 w 96"/>
                  <a:gd name="T13" fmla="*/ 0 h 96"/>
                  <a:gd name="T14" fmla="*/ 0 w 96"/>
                  <a:gd name="T15" fmla="*/ 48 h 96"/>
                  <a:gd name="T16" fmla="*/ 0 w 96"/>
                  <a:gd name="T17" fmla="*/ 96 h 96"/>
                  <a:gd name="T18" fmla="*/ 16 w 96"/>
                  <a:gd name="T19" fmla="*/ 96 h 96"/>
                  <a:gd name="T20" fmla="*/ 16 w 96"/>
                  <a:gd name="T21"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96">
                    <a:moveTo>
                      <a:pt x="16" y="48"/>
                    </a:moveTo>
                    <a:cubicBezTo>
                      <a:pt x="16" y="30"/>
                      <a:pt x="30" y="16"/>
                      <a:pt x="48" y="16"/>
                    </a:cubicBezTo>
                    <a:cubicBezTo>
                      <a:pt x="65" y="16"/>
                      <a:pt x="80" y="30"/>
                      <a:pt x="80" y="48"/>
                    </a:cubicBezTo>
                    <a:cubicBezTo>
                      <a:pt x="80" y="96"/>
                      <a:pt x="80" y="96"/>
                      <a:pt x="80" y="96"/>
                    </a:cubicBezTo>
                    <a:cubicBezTo>
                      <a:pt x="96" y="96"/>
                      <a:pt x="96" y="96"/>
                      <a:pt x="96" y="96"/>
                    </a:cubicBezTo>
                    <a:cubicBezTo>
                      <a:pt x="96" y="48"/>
                      <a:pt x="96" y="48"/>
                      <a:pt x="96" y="48"/>
                    </a:cubicBezTo>
                    <a:cubicBezTo>
                      <a:pt x="96" y="22"/>
                      <a:pt x="74" y="0"/>
                      <a:pt x="48" y="0"/>
                    </a:cubicBezTo>
                    <a:cubicBezTo>
                      <a:pt x="21" y="0"/>
                      <a:pt x="0" y="22"/>
                      <a:pt x="0" y="48"/>
                    </a:cubicBezTo>
                    <a:cubicBezTo>
                      <a:pt x="0" y="96"/>
                      <a:pt x="0" y="96"/>
                      <a:pt x="0" y="96"/>
                    </a:cubicBezTo>
                    <a:cubicBezTo>
                      <a:pt x="16" y="96"/>
                      <a:pt x="16" y="96"/>
                      <a:pt x="16" y="96"/>
                    </a:cubicBezTo>
                    <a:lnTo>
                      <a:pt x="16" y="4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36">
                <a:extLst>
                  <a:ext uri="{FF2B5EF4-FFF2-40B4-BE49-F238E27FC236}">
                    <a16:creationId xmlns:a16="http://schemas.microsoft.com/office/drawing/2014/main" id="{BD4EE6EB-BB48-1E47-9FD9-4D75261AA2B2}"/>
                  </a:ext>
                </a:extLst>
              </p:cNvPr>
              <p:cNvSpPr>
                <a:spLocks/>
              </p:cNvSpPr>
              <p:nvPr/>
            </p:nvSpPr>
            <p:spPr bwMode="auto">
              <a:xfrm>
                <a:off x="5315" y="1362"/>
                <a:ext cx="172" cy="191"/>
              </a:xfrm>
              <a:custGeom>
                <a:avLst/>
                <a:gdLst>
                  <a:gd name="T0" fmla="*/ 17 w 172"/>
                  <a:gd name="T1" fmla="*/ 173 h 191"/>
                  <a:gd name="T2" fmla="*/ 17 w 172"/>
                  <a:gd name="T3" fmla="*/ 18 h 191"/>
                  <a:gd name="T4" fmla="*/ 155 w 172"/>
                  <a:gd name="T5" fmla="*/ 18 h 191"/>
                  <a:gd name="T6" fmla="*/ 155 w 172"/>
                  <a:gd name="T7" fmla="*/ 69 h 191"/>
                  <a:gd name="T8" fmla="*/ 172 w 172"/>
                  <a:gd name="T9" fmla="*/ 69 h 191"/>
                  <a:gd name="T10" fmla="*/ 172 w 172"/>
                  <a:gd name="T11" fmla="*/ 0 h 191"/>
                  <a:gd name="T12" fmla="*/ 0 w 172"/>
                  <a:gd name="T13" fmla="*/ 0 h 191"/>
                  <a:gd name="T14" fmla="*/ 0 w 172"/>
                  <a:gd name="T15" fmla="*/ 191 h 191"/>
                  <a:gd name="T16" fmla="*/ 69 w 172"/>
                  <a:gd name="T17" fmla="*/ 191 h 191"/>
                  <a:gd name="T18" fmla="*/ 69 w 172"/>
                  <a:gd name="T19" fmla="*/ 173 h 191"/>
                  <a:gd name="T20" fmla="*/ 17 w 172"/>
                  <a:gd name="T21" fmla="*/ 17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 h="191">
                    <a:moveTo>
                      <a:pt x="17" y="173"/>
                    </a:moveTo>
                    <a:lnTo>
                      <a:pt x="17" y="18"/>
                    </a:lnTo>
                    <a:lnTo>
                      <a:pt x="155" y="18"/>
                    </a:lnTo>
                    <a:lnTo>
                      <a:pt x="155" y="69"/>
                    </a:lnTo>
                    <a:lnTo>
                      <a:pt x="172" y="69"/>
                    </a:lnTo>
                    <a:lnTo>
                      <a:pt x="172" y="0"/>
                    </a:lnTo>
                    <a:lnTo>
                      <a:pt x="0" y="0"/>
                    </a:lnTo>
                    <a:lnTo>
                      <a:pt x="0" y="191"/>
                    </a:lnTo>
                    <a:lnTo>
                      <a:pt x="69" y="191"/>
                    </a:lnTo>
                    <a:lnTo>
                      <a:pt x="69" y="173"/>
                    </a:lnTo>
                    <a:lnTo>
                      <a:pt x="17" y="17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37">
                <a:extLst>
                  <a:ext uri="{FF2B5EF4-FFF2-40B4-BE49-F238E27FC236}">
                    <a16:creationId xmlns:a16="http://schemas.microsoft.com/office/drawing/2014/main" id="{AA62983F-D9E8-5A48-8030-2C0FB7A1496A}"/>
                  </a:ext>
                </a:extLst>
              </p:cNvPr>
              <p:cNvSpPr>
                <a:spLocks noEditPoints="1"/>
              </p:cNvSpPr>
              <p:nvPr/>
            </p:nvSpPr>
            <p:spPr bwMode="auto">
              <a:xfrm>
                <a:off x="5384" y="1431"/>
                <a:ext cx="189" cy="139"/>
              </a:xfrm>
              <a:custGeom>
                <a:avLst/>
                <a:gdLst>
                  <a:gd name="T0" fmla="*/ 103 w 189"/>
                  <a:gd name="T1" fmla="*/ 0 h 139"/>
                  <a:gd name="T2" fmla="*/ 86 w 189"/>
                  <a:gd name="T3" fmla="*/ 0 h 139"/>
                  <a:gd name="T4" fmla="*/ 0 w 189"/>
                  <a:gd name="T5" fmla="*/ 0 h 139"/>
                  <a:gd name="T6" fmla="*/ 0 w 189"/>
                  <a:gd name="T7" fmla="*/ 104 h 139"/>
                  <a:gd name="T8" fmla="*/ 0 w 189"/>
                  <a:gd name="T9" fmla="*/ 122 h 139"/>
                  <a:gd name="T10" fmla="*/ 0 w 189"/>
                  <a:gd name="T11" fmla="*/ 139 h 139"/>
                  <a:gd name="T12" fmla="*/ 189 w 189"/>
                  <a:gd name="T13" fmla="*/ 139 h 139"/>
                  <a:gd name="T14" fmla="*/ 189 w 189"/>
                  <a:gd name="T15" fmla="*/ 0 h 139"/>
                  <a:gd name="T16" fmla="*/ 103 w 189"/>
                  <a:gd name="T17" fmla="*/ 0 h 139"/>
                  <a:gd name="T18" fmla="*/ 172 w 189"/>
                  <a:gd name="T19" fmla="*/ 122 h 139"/>
                  <a:gd name="T20" fmla="*/ 17 w 189"/>
                  <a:gd name="T21" fmla="*/ 122 h 139"/>
                  <a:gd name="T22" fmla="*/ 17 w 189"/>
                  <a:gd name="T23" fmla="*/ 122 h 139"/>
                  <a:gd name="T24" fmla="*/ 17 w 189"/>
                  <a:gd name="T25" fmla="*/ 104 h 139"/>
                  <a:gd name="T26" fmla="*/ 17 w 189"/>
                  <a:gd name="T27" fmla="*/ 18 h 139"/>
                  <a:gd name="T28" fmla="*/ 86 w 189"/>
                  <a:gd name="T29" fmla="*/ 18 h 139"/>
                  <a:gd name="T30" fmla="*/ 103 w 189"/>
                  <a:gd name="T31" fmla="*/ 18 h 139"/>
                  <a:gd name="T32" fmla="*/ 172 w 189"/>
                  <a:gd name="T33" fmla="*/ 18 h 139"/>
                  <a:gd name="T34" fmla="*/ 172 w 189"/>
                  <a:gd name="T35" fmla="*/ 12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139">
                    <a:moveTo>
                      <a:pt x="103" y="0"/>
                    </a:moveTo>
                    <a:lnTo>
                      <a:pt x="86" y="0"/>
                    </a:lnTo>
                    <a:lnTo>
                      <a:pt x="0" y="0"/>
                    </a:lnTo>
                    <a:lnTo>
                      <a:pt x="0" y="104"/>
                    </a:lnTo>
                    <a:lnTo>
                      <a:pt x="0" y="122"/>
                    </a:lnTo>
                    <a:lnTo>
                      <a:pt x="0" y="139"/>
                    </a:lnTo>
                    <a:lnTo>
                      <a:pt x="189" y="139"/>
                    </a:lnTo>
                    <a:lnTo>
                      <a:pt x="189" y="0"/>
                    </a:lnTo>
                    <a:lnTo>
                      <a:pt x="103" y="0"/>
                    </a:lnTo>
                    <a:close/>
                    <a:moveTo>
                      <a:pt x="172" y="122"/>
                    </a:moveTo>
                    <a:lnTo>
                      <a:pt x="17" y="122"/>
                    </a:lnTo>
                    <a:lnTo>
                      <a:pt x="17" y="122"/>
                    </a:lnTo>
                    <a:lnTo>
                      <a:pt x="17" y="104"/>
                    </a:lnTo>
                    <a:lnTo>
                      <a:pt x="17" y="18"/>
                    </a:lnTo>
                    <a:lnTo>
                      <a:pt x="86" y="18"/>
                    </a:lnTo>
                    <a:lnTo>
                      <a:pt x="103" y="18"/>
                    </a:lnTo>
                    <a:lnTo>
                      <a:pt x="172" y="18"/>
                    </a:lnTo>
                    <a:lnTo>
                      <a:pt x="172" y="12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38">
                <a:extLst>
                  <a:ext uri="{FF2B5EF4-FFF2-40B4-BE49-F238E27FC236}">
                    <a16:creationId xmlns:a16="http://schemas.microsoft.com/office/drawing/2014/main" id="{4A6C14F9-5E93-0044-97AA-6FB3BB479123}"/>
                  </a:ext>
                </a:extLst>
              </p:cNvPr>
              <p:cNvSpPr>
                <a:spLocks/>
              </p:cNvSpPr>
              <p:nvPr/>
            </p:nvSpPr>
            <p:spPr bwMode="auto">
              <a:xfrm>
                <a:off x="5435" y="1466"/>
                <a:ext cx="86" cy="69"/>
              </a:xfrm>
              <a:custGeom>
                <a:avLst/>
                <a:gdLst>
                  <a:gd name="T0" fmla="*/ 64 w 80"/>
                  <a:gd name="T1" fmla="*/ 24 h 64"/>
                  <a:gd name="T2" fmla="*/ 40 w 80"/>
                  <a:gd name="T3" fmla="*/ 48 h 64"/>
                  <a:gd name="T4" fmla="*/ 16 w 80"/>
                  <a:gd name="T5" fmla="*/ 24 h 64"/>
                  <a:gd name="T6" fmla="*/ 16 w 80"/>
                  <a:gd name="T7" fmla="*/ 0 h 64"/>
                  <a:gd name="T8" fmla="*/ 0 w 80"/>
                  <a:gd name="T9" fmla="*/ 0 h 64"/>
                  <a:gd name="T10" fmla="*/ 0 w 80"/>
                  <a:gd name="T11" fmla="*/ 24 h 64"/>
                  <a:gd name="T12" fmla="*/ 40 w 80"/>
                  <a:gd name="T13" fmla="*/ 64 h 64"/>
                  <a:gd name="T14" fmla="*/ 80 w 80"/>
                  <a:gd name="T15" fmla="*/ 24 h 64"/>
                  <a:gd name="T16" fmla="*/ 80 w 80"/>
                  <a:gd name="T17" fmla="*/ 0 h 64"/>
                  <a:gd name="T18" fmla="*/ 64 w 80"/>
                  <a:gd name="T19" fmla="*/ 0 h 64"/>
                  <a:gd name="T20" fmla="*/ 64 w 80"/>
                  <a:gd name="T21" fmla="*/ 2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64">
                    <a:moveTo>
                      <a:pt x="64" y="24"/>
                    </a:moveTo>
                    <a:cubicBezTo>
                      <a:pt x="64" y="37"/>
                      <a:pt x="53" y="48"/>
                      <a:pt x="40" y="48"/>
                    </a:cubicBezTo>
                    <a:cubicBezTo>
                      <a:pt x="27" y="48"/>
                      <a:pt x="16" y="37"/>
                      <a:pt x="16" y="24"/>
                    </a:cubicBezTo>
                    <a:cubicBezTo>
                      <a:pt x="16" y="0"/>
                      <a:pt x="16" y="0"/>
                      <a:pt x="16" y="0"/>
                    </a:cubicBezTo>
                    <a:cubicBezTo>
                      <a:pt x="0" y="0"/>
                      <a:pt x="0" y="0"/>
                      <a:pt x="0" y="0"/>
                    </a:cubicBezTo>
                    <a:cubicBezTo>
                      <a:pt x="0" y="24"/>
                      <a:pt x="0" y="24"/>
                      <a:pt x="0" y="24"/>
                    </a:cubicBezTo>
                    <a:cubicBezTo>
                      <a:pt x="0" y="46"/>
                      <a:pt x="18" y="64"/>
                      <a:pt x="40" y="64"/>
                    </a:cubicBezTo>
                    <a:cubicBezTo>
                      <a:pt x="62" y="64"/>
                      <a:pt x="80" y="46"/>
                      <a:pt x="80" y="24"/>
                    </a:cubicBezTo>
                    <a:cubicBezTo>
                      <a:pt x="80" y="0"/>
                      <a:pt x="80" y="0"/>
                      <a:pt x="80" y="0"/>
                    </a:cubicBezTo>
                    <a:cubicBezTo>
                      <a:pt x="64" y="0"/>
                      <a:pt x="64" y="0"/>
                      <a:pt x="64" y="0"/>
                    </a:cubicBezTo>
                    <a:lnTo>
                      <a:pt x="64" y="2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38BD9776-2A26-E144-B99B-B4B86141192D}"/>
              </a:ext>
            </a:extLst>
          </p:cNvPr>
          <p:cNvGrpSpPr/>
          <p:nvPr/>
        </p:nvGrpSpPr>
        <p:grpSpPr>
          <a:xfrm>
            <a:off x="2718588" y="4887846"/>
            <a:ext cx="698427" cy="895769"/>
            <a:chOff x="1227646" y="4723313"/>
            <a:chExt cx="698427" cy="895769"/>
          </a:xfrm>
        </p:grpSpPr>
        <p:sp>
          <p:nvSpPr>
            <p:cNvPr id="186" name="Freeform 182">
              <a:extLst>
                <a:ext uri="{FF2B5EF4-FFF2-40B4-BE49-F238E27FC236}">
                  <a16:creationId xmlns:a16="http://schemas.microsoft.com/office/drawing/2014/main" id="{BFD687BD-B167-BD48-8564-37051F992274}"/>
                </a:ext>
              </a:extLst>
            </p:cNvPr>
            <p:cNvSpPr/>
            <p:nvPr/>
          </p:nvSpPr>
          <p:spPr bwMode="auto">
            <a:xfrm>
              <a:off x="1227646" y="4723313"/>
              <a:ext cx="698427" cy="89576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2" name="Group 23">
              <a:extLst>
                <a:ext uri="{FF2B5EF4-FFF2-40B4-BE49-F238E27FC236}">
                  <a16:creationId xmlns:a16="http://schemas.microsoft.com/office/drawing/2014/main" id="{33B3B179-E830-204A-BCA4-7434AAB04665}"/>
                </a:ext>
              </a:extLst>
            </p:cNvPr>
            <p:cNvGrpSpPr>
              <a:grpSpLocks noChangeAspect="1"/>
            </p:cNvGrpSpPr>
            <p:nvPr/>
          </p:nvGrpSpPr>
          <p:grpSpPr bwMode="auto">
            <a:xfrm>
              <a:off x="1323200" y="5056597"/>
              <a:ext cx="489277" cy="358464"/>
              <a:chOff x="3659" y="1326"/>
              <a:chExt cx="288" cy="211"/>
            </a:xfrm>
          </p:grpSpPr>
          <p:sp>
            <p:nvSpPr>
              <p:cNvPr id="193" name="AutoShape 22">
                <a:extLst>
                  <a:ext uri="{FF2B5EF4-FFF2-40B4-BE49-F238E27FC236}">
                    <a16:creationId xmlns:a16="http://schemas.microsoft.com/office/drawing/2014/main" id="{8889A4A9-ECC8-5E43-8052-6E1E860A5E10}"/>
                  </a:ext>
                </a:extLst>
              </p:cNvPr>
              <p:cNvSpPr>
                <a:spLocks noChangeAspect="1" noChangeArrowheads="1" noTextEdit="1"/>
              </p:cNvSpPr>
              <p:nvPr/>
            </p:nvSpPr>
            <p:spPr bwMode="auto">
              <a:xfrm>
                <a:off x="3659" y="1326"/>
                <a:ext cx="28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24">
                <a:extLst>
                  <a:ext uri="{FF2B5EF4-FFF2-40B4-BE49-F238E27FC236}">
                    <a16:creationId xmlns:a16="http://schemas.microsoft.com/office/drawing/2014/main" id="{B10E2410-3977-8040-B305-4F7DAA6A0E83}"/>
                  </a:ext>
                </a:extLst>
              </p:cNvPr>
              <p:cNvSpPr>
                <a:spLocks noEditPoints="1"/>
              </p:cNvSpPr>
              <p:nvPr/>
            </p:nvSpPr>
            <p:spPr bwMode="auto">
              <a:xfrm>
                <a:off x="3659" y="1326"/>
                <a:ext cx="230" cy="211"/>
              </a:xfrm>
              <a:custGeom>
                <a:avLst/>
                <a:gdLst>
                  <a:gd name="T0" fmla="*/ 173 w 230"/>
                  <a:gd name="T1" fmla="*/ 0 h 211"/>
                  <a:gd name="T2" fmla="*/ 57 w 230"/>
                  <a:gd name="T3" fmla="*/ 57 h 211"/>
                  <a:gd name="T4" fmla="*/ 57 w 230"/>
                  <a:gd name="T5" fmla="*/ 57 h 211"/>
                  <a:gd name="T6" fmla="*/ 0 w 230"/>
                  <a:gd name="T7" fmla="*/ 57 h 211"/>
                  <a:gd name="T8" fmla="*/ 0 w 230"/>
                  <a:gd name="T9" fmla="*/ 134 h 211"/>
                  <a:gd name="T10" fmla="*/ 39 w 230"/>
                  <a:gd name="T11" fmla="*/ 134 h 211"/>
                  <a:gd name="T12" fmla="*/ 57 w 230"/>
                  <a:gd name="T13" fmla="*/ 134 h 211"/>
                  <a:gd name="T14" fmla="*/ 77 w 230"/>
                  <a:gd name="T15" fmla="*/ 211 h 211"/>
                  <a:gd name="T16" fmla="*/ 96 w 230"/>
                  <a:gd name="T17" fmla="*/ 211 h 211"/>
                  <a:gd name="T18" fmla="*/ 115 w 230"/>
                  <a:gd name="T19" fmla="*/ 211 h 211"/>
                  <a:gd name="T20" fmla="*/ 135 w 230"/>
                  <a:gd name="T21" fmla="*/ 211 h 211"/>
                  <a:gd name="T22" fmla="*/ 121 w 230"/>
                  <a:gd name="T23" fmla="*/ 156 h 211"/>
                  <a:gd name="T24" fmla="*/ 173 w 230"/>
                  <a:gd name="T25" fmla="*/ 173 h 211"/>
                  <a:gd name="T26" fmla="*/ 192 w 230"/>
                  <a:gd name="T27" fmla="*/ 173 h 211"/>
                  <a:gd name="T28" fmla="*/ 230 w 230"/>
                  <a:gd name="T29" fmla="*/ 173 h 211"/>
                  <a:gd name="T30" fmla="*/ 230 w 230"/>
                  <a:gd name="T31" fmla="*/ 0 h 211"/>
                  <a:gd name="T32" fmla="*/ 192 w 230"/>
                  <a:gd name="T33" fmla="*/ 0 h 211"/>
                  <a:gd name="T34" fmla="*/ 173 w 230"/>
                  <a:gd name="T35" fmla="*/ 0 h 211"/>
                  <a:gd name="T36" fmla="*/ 39 w 230"/>
                  <a:gd name="T37" fmla="*/ 115 h 211"/>
                  <a:gd name="T38" fmla="*/ 19 w 230"/>
                  <a:gd name="T39" fmla="*/ 115 h 211"/>
                  <a:gd name="T40" fmla="*/ 19 w 230"/>
                  <a:gd name="T41" fmla="*/ 77 h 211"/>
                  <a:gd name="T42" fmla="*/ 39 w 230"/>
                  <a:gd name="T43" fmla="*/ 77 h 211"/>
                  <a:gd name="T44" fmla="*/ 39 w 230"/>
                  <a:gd name="T45" fmla="*/ 115 h 211"/>
                  <a:gd name="T46" fmla="*/ 110 w 230"/>
                  <a:gd name="T47" fmla="*/ 193 h 211"/>
                  <a:gd name="T48" fmla="*/ 92 w 230"/>
                  <a:gd name="T49" fmla="*/ 193 h 211"/>
                  <a:gd name="T50" fmla="*/ 79 w 230"/>
                  <a:gd name="T51" fmla="*/ 142 h 211"/>
                  <a:gd name="T52" fmla="*/ 99 w 230"/>
                  <a:gd name="T53" fmla="*/ 148 h 211"/>
                  <a:gd name="T54" fmla="*/ 110 w 230"/>
                  <a:gd name="T55" fmla="*/ 193 h 211"/>
                  <a:gd name="T56" fmla="*/ 173 w 230"/>
                  <a:gd name="T57" fmla="*/ 153 h 211"/>
                  <a:gd name="T58" fmla="*/ 64 w 230"/>
                  <a:gd name="T59" fmla="*/ 116 h 211"/>
                  <a:gd name="T60" fmla="*/ 60 w 230"/>
                  <a:gd name="T61" fmla="*/ 115 h 211"/>
                  <a:gd name="T62" fmla="*/ 57 w 230"/>
                  <a:gd name="T63" fmla="*/ 115 h 211"/>
                  <a:gd name="T64" fmla="*/ 57 w 230"/>
                  <a:gd name="T65" fmla="*/ 77 h 211"/>
                  <a:gd name="T66" fmla="*/ 63 w 230"/>
                  <a:gd name="T67" fmla="*/ 77 h 211"/>
                  <a:gd name="T68" fmla="*/ 66 w 230"/>
                  <a:gd name="T69" fmla="*/ 75 h 211"/>
                  <a:gd name="T70" fmla="*/ 173 w 230"/>
                  <a:gd name="T71" fmla="*/ 22 h 211"/>
                  <a:gd name="T72" fmla="*/ 173 w 230"/>
                  <a:gd name="T73" fmla="*/ 153 h 211"/>
                  <a:gd name="T74" fmla="*/ 211 w 230"/>
                  <a:gd name="T75" fmla="*/ 20 h 211"/>
                  <a:gd name="T76" fmla="*/ 211 w 230"/>
                  <a:gd name="T77" fmla="*/ 154 h 211"/>
                  <a:gd name="T78" fmla="*/ 192 w 230"/>
                  <a:gd name="T79" fmla="*/ 154 h 211"/>
                  <a:gd name="T80" fmla="*/ 192 w 230"/>
                  <a:gd name="T81" fmla="*/ 20 h 211"/>
                  <a:gd name="T82" fmla="*/ 211 w 230"/>
                  <a:gd name="T83" fmla="*/ 2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211">
                    <a:moveTo>
                      <a:pt x="173" y="0"/>
                    </a:moveTo>
                    <a:lnTo>
                      <a:pt x="57" y="57"/>
                    </a:lnTo>
                    <a:lnTo>
                      <a:pt x="57" y="57"/>
                    </a:lnTo>
                    <a:lnTo>
                      <a:pt x="0" y="57"/>
                    </a:lnTo>
                    <a:lnTo>
                      <a:pt x="0" y="134"/>
                    </a:lnTo>
                    <a:lnTo>
                      <a:pt x="39" y="134"/>
                    </a:lnTo>
                    <a:lnTo>
                      <a:pt x="57" y="134"/>
                    </a:lnTo>
                    <a:lnTo>
                      <a:pt x="77" y="211"/>
                    </a:lnTo>
                    <a:lnTo>
                      <a:pt x="96" y="211"/>
                    </a:lnTo>
                    <a:lnTo>
                      <a:pt x="115" y="211"/>
                    </a:lnTo>
                    <a:lnTo>
                      <a:pt x="135" y="211"/>
                    </a:lnTo>
                    <a:lnTo>
                      <a:pt x="121" y="156"/>
                    </a:lnTo>
                    <a:lnTo>
                      <a:pt x="173" y="173"/>
                    </a:lnTo>
                    <a:lnTo>
                      <a:pt x="192" y="173"/>
                    </a:lnTo>
                    <a:lnTo>
                      <a:pt x="230" y="173"/>
                    </a:lnTo>
                    <a:lnTo>
                      <a:pt x="230" y="0"/>
                    </a:lnTo>
                    <a:lnTo>
                      <a:pt x="192" y="0"/>
                    </a:lnTo>
                    <a:lnTo>
                      <a:pt x="173" y="0"/>
                    </a:lnTo>
                    <a:close/>
                    <a:moveTo>
                      <a:pt x="39" y="115"/>
                    </a:moveTo>
                    <a:lnTo>
                      <a:pt x="19" y="115"/>
                    </a:lnTo>
                    <a:lnTo>
                      <a:pt x="19" y="77"/>
                    </a:lnTo>
                    <a:lnTo>
                      <a:pt x="39" y="77"/>
                    </a:lnTo>
                    <a:lnTo>
                      <a:pt x="39" y="115"/>
                    </a:lnTo>
                    <a:close/>
                    <a:moveTo>
                      <a:pt x="110" y="193"/>
                    </a:moveTo>
                    <a:lnTo>
                      <a:pt x="92" y="193"/>
                    </a:lnTo>
                    <a:lnTo>
                      <a:pt x="79" y="142"/>
                    </a:lnTo>
                    <a:lnTo>
                      <a:pt x="99" y="148"/>
                    </a:lnTo>
                    <a:lnTo>
                      <a:pt x="110" y="193"/>
                    </a:lnTo>
                    <a:close/>
                    <a:moveTo>
                      <a:pt x="173" y="153"/>
                    </a:moveTo>
                    <a:lnTo>
                      <a:pt x="64" y="116"/>
                    </a:lnTo>
                    <a:lnTo>
                      <a:pt x="60" y="115"/>
                    </a:lnTo>
                    <a:lnTo>
                      <a:pt x="57" y="115"/>
                    </a:lnTo>
                    <a:lnTo>
                      <a:pt x="57" y="77"/>
                    </a:lnTo>
                    <a:lnTo>
                      <a:pt x="63" y="77"/>
                    </a:lnTo>
                    <a:lnTo>
                      <a:pt x="66" y="75"/>
                    </a:lnTo>
                    <a:lnTo>
                      <a:pt x="173" y="22"/>
                    </a:lnTo>
                    <a:lnTo>
                      <a:pt x="173" y="153"/>
                    </a:lnTo>
                    <a:close/>
                    <a:moveTo>
                      <a:pt x="211" y="20"/>
                    </a:moveTo>
                    <a:lnTo>
                      <a:pt x="211" y="154"/>
                    </a:lnTo>
                    <a:lnTo>
                      <a:pt x="192" y="154"/>
                    </a:lnTo>
                    <a:lnTo>
                      <a:pt x="192" y="20"/>
                    </a:lnTo>
                    <a:lnTo>
                      <a:pt x="211" y="2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5" name="Freeform 25">
                <a:extLst>
                  <a:ext uri="{FF2B5EF4-FFF2-40B4-BE49-F238E27FC236}">
                    <a16:creationId xmlns:a16="http://schemas.microsoft.com/office/drawing/2014/main" id="{D2E84ECD-266B-4844-914B-BAAE0BD1A83D}"/>
                  </a:ext>
                </a:extLst>
              </p:cNvPr>
              <p:cNvSpPr>
                <a:spLocks/>
              </p:cNvSpPr>
              <p:nvPr/>
            </p:nvSpPr>
            <p:spPr bwMode="auto">
              <a:xfrm>
                <a:off x="3908" y="1403"/>
                <a:ext cx="39" cy="19"/>
              </a:xfrm>
              <a:custGeom>
                <a:avLst/>
                <a:gdLst>
                  <a:gd name="T0" fmla="*/ 9 w 36"/>
                  <a:gd name="T1" fmla="*/ 18 h 18"/>
                  <a:gd name="T2" fmla="*/ 27 w 36"/>
                  <a:gd name="T3" fmla="*/ 18 h 18"/>
                  <a:gd name="T4" fmla="*/ 36 w 36"/>
                  <a:gd name="T5" fmla="*/ 9 h 18"/>
                  <a:gd name="T6" fmla="*/ 27 w 36"/>
                  <a:gd name="T7" fmla="*/ 0 h 18"/>
                  <a:gd name="T8" fmla="*/ 9 w 36"/>
                  <a:gd name="T9" fmla="*/ 0 h 18"/>
                  <a:gd name="T10" fmla="*/ 0 w 36"/>
                  <a:gd name="T11" fmla="*/ 9 h 18"/>
                  <a:gd name="T12" fmla="*/ 9 w 36"/>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6" h="18">
                    <a:moveTo>
                      <a:pt x="9" y="18"/>
                    </a:moveTo>
                    <a:cubicBezTo>
                      <a:pt x="27" y="18"/>
                      <a:pt x="27" y="18"/>
                      <a:pt x="27" y="18"/>
                    </a:cubicBezTo>
                    <a:cubicBezTo>
                      <a:pt x="32" y="18"/>
                      <a:pt x="36" y="14"/>
                      <a:pt x="36" y="9"/>
                    </a:cubicBezTo>
                    <a:cubicBezTo>
                      <a:pt x="36" y="4"/>
                      <a:pt x="32" y="0"/>
                      <a:pt x="27" y="0"/>
                    </a:cubicBezTo>
                    <a:cubicBezTo>
                      <a:pt x="9" y="0"/>
                      <a:pt x="9" y="0"/>
                      <a:pt x="9" y="0"/>
                    </a:cubicBezTo>
                    <a:cubicBezTo>
                      <a:pt x="4" y="0"/>
                      <a:pt x="0" y="4"/>
                      <a:pt x="0" y="9"/>
                    </a:cubicBezTo>
                    <a:cubicBezTo>
                      <a:pt x="0" y="14"/>
                      <a:pt x="4" y="18"/>
                      <a:pt x="9" y="1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Freeform 26">
                <a:extLst>
                  <a:ext uri="{FF2B5EF4-FFF2-40B4-BE49-F238E27FC236}">
                    <a16:creationId xmlns:a16="http://schemas.microsoft.com/office/drawing/2014/main" id="{93E6535B-EFE6-834B-A555-CBA53F1B600D}"/>
                  </a:ext>
                </a:extLst>
              </p:cNvPr>
              <p:cNvSpPr>
                <a:spLocks/>
              </p:cNvSpPr>
              <p:nvPr/>
            </p:nvSpPr>
            <p:spPr bwMode="auto">
              <a:xfrm>
                <a:off x="3908" y="1353"/>
                <a:ext cx="39" cy="31"/>
              </a:xfrm>
              <a:custGeom>
                <a:avLst/>
                <a:gdLst>
                  <a:gd name="T0" fmla="*/ 15 w 36"/>
                  <a:gd name="T1" fmla="*/ 27 h 29"/>
                  <a:gd name="T2" fmla="*/ 30 w 36"/>
                  <a:gd name="T3" fmla="*/ 18 h 29"/>
                  <a:gd name="T4" fmla="*/ 33 w 36"/>
                  <a:gd name="T5" fmla="*/ 6 h 29"/>
                  <a:gd name="T6" fmla="*/ 21 w 36"/>
                  <a:gd name="T7" fmla="*/ 3 h 29"/>
                  <a:gd name="T8" fmla="*/ 6 w 36"/>
                  <a:gd name="T9" fmla="*/ 12 h 29"/>
                  <a:gd name="T10" fmla="*/ 3 w 36"/>
                  <a:gd name="T11" fmla="*/ 24 h 29"/>
                  <a:gd name="T12" fmla="*/ 15 w 36"/>
                  <a:gd name="T13" fmla="*/ 27 h 29"/>
                </a:gdLst>
                <a:ahLst/>
                <a:cxnLst>
                  <a:cxn ang="0">
                    <a:pos x="T0" y="T1"/>
                  </a:cxn>
                  <a:cxn ang="0">
                    <a:pos x="T2" y="T3"/>
                  </a:cxn>
                  <a:cxn ang="0">
                    <a:pos x="T4" y="T5"/>
                  </a:cxn>
                  <a:cxn ang="0">
                    <a:pos x="T6" y="T7"/>
                  </a:cxn>
                  <a:cxn ang="0">
                    <a:pos x="T8" y="T9"/>
                  </a:cxn>
                  <a:cxn ang="0">
                    <a:pos x="T10" y="T11"/>
                  </a:cxn>
                  <a:cxn ang="0">
                    <a:pos x="T12" y="T13"/>
                  </a:cxn>
                </a:cxnLst>
                <a:rect l="0" t="0" r="r" b="b"/>
                <a:pathLst>
                  <a:path w="36" h="29">
                    <a:moveTo>
                      <a:pt x="15" y="27"/>
                    </a:moveTo>
                    <a:cubicBezTo>
                      <a:pt x="30" y="18"/>
                      <a:pt x="30" y="18"/>
                      <a:pt x="30" y="18"/>
                    </a:cubicBezTo>
                    <a:cubicBezTo>
                      <a:pt x="34" y="16"/>
                      <a:pt x="36" y="10"/>
                      <a:pt x="33" y="6"/>
                    </a:cubicBezTo>
                    <a:cubicBezTo>
                      <a:pt x="31" y="2"/>
                      <a:pt x="26" y="0"/>
                      <a:pt x="21" y="3"/>
                    </a:cubicBezTo>
                    <a:cubicBezTo>
                      <a:pt x="6" y="12"/>
                      <a:pt x="6" y="12"/>
                      <a:pt x="6" y="12"/>
                    </a:cubicBezTo>
                    <a:cubicBezTo>
                      <a:pt x="2" y="14"/>
                      <a:pt x="0" y="19"/>
                      <a:pt x="3" y="24"/>
                    </a:cubicBezTo>
                    <a:cubicBezTo>
                      <a:pt x="5" y="28"/>
                      <a:pt x="11" y="29"/>
                      <a:pt x="15" y="2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7" name="Freeform 27">
                <a:extLst>
                  <a:ext uri="{FF2B5EF4-FFF2-40B4-BE49-F238E27FC236}">
                    <a16:creationId xmlns:a16="http://schemas.microsoft.com/office/drawing/2014/main" id="{3001342C-231C-224C-BAFC-18926336D7B4}"/>
                  </a:ext>
                </a:extLst>
              </p:cNvPr>
              <p:cNvSpPr>
                <a:spLocks/>
              </p:cNvSpPr>
              <p:nvPr/>
            </p:nvSpPr>
            <p:spPr bwMode="auto">
              <a:xfrm>
                <a:off x="3908" y="1440"/>
                <a:ext cx="39" cy="31"/>
              </a:xfrm>
              <a:custGeom>
                <a:avLst/>
                <a:gdLst>
                  <a:gd name="T0" fmla="*/ 30 w 36"/>
                  <a:gd name="T1" fmla="*/ 12 h 29"/>
                  <a:gd name="T2" fmla="*/ 15 w 36"/>
                  <a:gd name="T3" fmla="*/ 3 h 29"/>
                  <a:gd name="T4" fmla="*/ 3 w 36"/>
                  <a:gd name="T5" fmla="*/ 6 h 29"/>
                  <a:gd name="T6" fmla="*/ 6 w 36"/>
                  <a:gd name="T7" fmla="*/ 18 h 29"/>
                  <a:gd name="T8" fmla="*/ 21 w 36"/>
                  <a:gd name="T9" fmla="*/ 27 h 29"/>
                  <a:gd name="T10" fmla="*/ 33 w 36"/>
                  <a:gd name="T11" fmla="*/ 24 h 29"/>
                  <a:gd name="T12" fmla="*/ 30 w 36"/>
                  <a:gd name="T13" fmla="*/ 12 h 29"/>
                </a:gdLst>
                <a:ahLst/>
                <a:cxnLst>
                  <a:cxn ang="0">
                    <a:pos x="T0" y="T1"/>
                  </a:cxn>
                  <a:cxn ang="0">
                    <a:pos x="T2" y="T3"/>
                  </a:cxn>
                  <a:cxn ang="0">
                    <a:pos x="T4" y="T5"/>
                  </a:cxn>
                  <a:cxn ang="0">
                    <a:pos x="T6" y="T7"/>
                  </a:cxn>
                  <a:cxn ang="0">
                    <a:pos x="T8" y="T9"/>
                  </a:cxn>
                  <a:cxn ang="0">
                    <a:pos x="T10" y="T11"/>
                  </a:cxn>
                  <a:cxn ang="0">
                    <a:pos x="T12" y="T13"/>
                  </a:cxn>
                </a:cxnLst>
                <a:rect l="0" t="0" r="r" b="b"/>
                <a:pathLst>
                  <a:path w="36" h="29">
                    <a:moveTo>
                      <a:pt x="30" y="12"/>
                    </a:moveTo>
                    <a:cubicBezTo>
                      <a:pt x="15" y="3"/>
                      <a:pt x="15" y="3"/>
                      <a:pt x="15" y="3"/>
                    </a:cubicBezTo>
                    <a:cubicBezTo>
                      <a:pt x="11" y="0"/>
                      <a:pt x="5" y="2"/>
                      <a:pt x="3" y="6"/>
                    </a:cubicBezTo>
                    <a:cubicBezTo>
                      <a:pt x="0" y="10"/>
                      <a:pt x="2" y="16"/>
                      <a:pt x="6" y="18"/>
                    </a:cubicBezTo>
                    <a:cubicBezTo>
                      <a:pt x="21" y="27"/>
                      <a:pt x="21" y="27"/>
                      <a:pt x="21" y="27"/>
                    </a:cubicBezTo>
                    <a:cubicBezTo>
                      <a:pt x="26" y="29"/>
                      <a:pt x="31" y="28"/>
                      <a:pt x="33" y="24"/>
                    </a:cubicBezTo>
                    <a:cubicBezTo>
                      <a:pt x="36" y="19"/>
                      <a:pt x="34" y="14"/>
                      <a:pt x="30" y="1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5" name="Group 44">
            <a:extLst>
              <a:ext uri="{FF2B5EF4-FFF2-40B4-BE49-F238E27FC236}">
                <a16:creationId xmlns:a16="http://schemas.microsoft.com/office/drawing/2014/main" id="{23CFCD72-233B-A94E-AD6F-6F6539B3F0F9}"/>
              </a:ext>
            </a:extLst>
          </p:cNvPr>
          <p:cNvGrpSpPr/>
          <p:nvPr/>
        </p:nvGrpSpPr>
        <p:grpSpPr>
          <a:xfrm>
            <a:off x="2055751" y="1268553"/>
            <a:ext cx="2118429" cy="1793181"/>
            <a:chOff x="-276604" y="1204755"/>
            <a:chExt cx="2118429" cy="1793181"/>
          </a:xfrm>
        </p:grpSpPr>
        <p:sp>
          <p:nvSpPr>
            <p:cNvPr id="92" name="Rectangle 91">
              <a:extLst>
                <a:ext uri="{FF2B5EF4-FFF2-40B4-BE49-F238E27FC236}">
                  <a16:creationId xmlns:a16="http://schemas.microsoft.com/office/drawing/2014/main" id="{37B0CDBD-37F4-174A-91FE-D7064823788A}"/>
                </a:ext>
              </a:extLst>
            </p:cNvPr>
            <p:cNvSpPr/>
            <p:nvPr/>
          </p:nvSpPr>
          <p:spPr bwMode="auto">
            <a:xfrm>
              <a:off x="-276604" y="1204755"/>
              <a:ext cx="2118429" cy="1793181"/>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mn-ea"/>
                  <a:cs typeface="+mn-cs"/>
                </a:rPr>
                <a:t>BI tools</a:t>
              </a:r>
            </a:p>
          </p:txBody>
        </p:sp>
        <p:grpSp>
          <p:nvGrpSpPr>
            <p:cNvPr id="201" name="Group 115">
              <a:extLst>
                <a:ext uri="{FF2B5EF4-FFF2-40B4-BE49-F238E27FC236}">
                  <a16:creationId xmlns:a16="http://schemas.microsoft.com/office/drawing/2014/main" id="{55773ACA-7763-CA45-8170-C3B476231E74}"/>
                </a:ext>
              </a:extLst>
            </p:cNvPr>
            <p:cNvGrpSpPr>
              <a:grpSpLocks noChangeAspect="1"/>
            </p:cNvGrpSpPr>
            <p:nvPr/>
          </p:nvGrpSpPr>
          <p:grpSpPr bwMode="auto">
            <a:xfrm>
              <a:off x="1046911" y="1718875"/>
              <a:ext cx="495300" cy="371475"/>
              <a:chOff x="1614" y="1038"/>
              <a:chExt cx="312" cy="234"/>
            </a:xfrm>
          </p:grpSpPr>
          <p:sp>
            <p:nvSpPr>
              <p:cNvPr id="202" name="Freeform 116">
                <a:extLst>
                  <a:ext uri="{FF2B5EF4-FFF2-40B4-BE49-F238E27FC236}">
                    <a16:creationId xmlns:a16="http://schemas.microsoft.com/office/drawing/2014/main" id="{82107E45-03F4-544F-B078-3D1EE2216C2F}"/>
                  </a:ext>
                </a:extLst>
              </p:cNvPr>
              <p:cNvSpPr>
                <a:spLocks/>
              </p:cNvSpPr>
              <p:nvPr/>
            </p:nvSpPr>
            <p:spPr bwMode="auto">
              <a:xfrm>
                <a:off x="1614" y="1038"/>
                <a:ext cx="312" cy="234"/>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3" name="Rectangle 117">
                <a:extLst>
                  <a:ext uri="{FF2B5EF4-FFF2-40B4-BE49-F238E27FC236}">
                    <a16:creationId xmlns:a16="http://schemas.microsoft.com/office/drawing/2014/main" id="{03BFB396-6D55-A541-97D5-C8B5AC7E9B27}"/>
                  </a:ext>
                </a:extLst>
              </p:cNvPr>
              <p:cNvSpPr>
                <a:spLocks noChangeArrowheads="1"/>
              </p:cNvSpPr>
              <p:nvPr/>
            </p:nvSpPr>
            <p:spPr bwMode="auto">
              <a:xfrm>
                <a:off x="1633" y="1058"/>
                <a:ext cx="274" cy="1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4" name="Freeform 118">
                <a:extLst>
                  <a:ext uri="{FF2B5EF4-FFF2-40B4-BE49-F238E27FC236}">
                    <a16:creationId xmlns:a16="http://schemas.microsoft.com/office/drawing/2014/main" id="{3A968023-1D4D-5942-8EA6-80B584883AE0}"/>
                  </a:ext>
                </a:extLst>
              </p:cNvPr>
              <p:cNvSpPr>
                <a:spLocks/>
              </p:cNvSpPr>
              <p:nvPr/>
            </p:nvSpPr>
            <p:spPr bwMode="auto">
              <a:xfrm>
                <a:off x="1678" y="1120"/>
                <a:ext cx="185" cy="78"/>
              </a:xfrm>
              <a:custGeom>
                <a:avLst/>
                <a:gdLst>
                  <a:gd name="T0" fmla="*/ 0 w 185"/>
                  <a:gd name="T1" fmla="*/ 78 h 78"/>
                  <a:gd name="T2" fmla="*/ 65 w 185"/>
                  <a:gd name="T3" fmla="*/ 0 h 78"/>
                  <a:gd name="T4" fmla="*/ 126 w 185"/>
                  <a:gd name="T5" fmla="*/ 59 h 78"/>
                  <a:gd name="T6" fmla="*/ 185 w 185"/>
                  <a:gd name="T7" fmla="*/ 0 h 78"/>
                </a:gdLst>
                <a:ahLst/>
                <a:cxnLst>
                  <a:cxn ang="0">
                    <a:pos x="T0" y="T1"/>
                  </a:cxn>
                  <a:cxn ang="0">
                    <a:pos x="T2" y="T3"/>
                  </a:cxn>
                  <a:cxn ang="0">
                    <a:pos x="T4" y="T5"/>
                  </a:cxn>
                  <a:cxn ang="0">
                    <a:pos x="T6" y="T7"/>
                  </a:cxn>
                </a:cxnLst>
                <a:rect l="0" t="0" r="r" b="b"/>
                <a:pathLst>
                  <a:path w="185" h="78">
                    <a:moveTo>
                      <a:pt x="0" y="78"/>
                    </a:moveTo>
                    <a:lnTo>
                      <a:pt x="65" y="0"/>
                    </a:lnTo>
                    <a:lnTo>
                      <a:pt x="126" y="59"/>
                    </a:lnTo>
                    <a:lnTo>
                      <a:pt x="185" y="0"/>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5" name="Oval 119">
                <a:extLst>
                  <a:ext uri="{FF2B5EF4-FFF2-40B4-BE49-F238E27FC236}">
                    <a16:creationId xmlns:a16="http://schemas.microsoft.com/office/drawing/2014/main" id="{0C35A4D1-B493-EF47-83AC-F8FDFA696623}"/>
                  </a:ext>
                </a:extLst>
              </p:cNvPr>
              <p:cNvSpPr>
                <a:spLocks noChangeArrowheads="1"/>
              </p:cNvSpPr>
              <p:nvPr/>
            </p:nvSpPr>
            <p:spPr bwMode="auto">
              <a:xfrm>
                <a:off x="1663" y="1184"/>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6" name="Oval 120">
                <a:extLst>
                  <a:ext uri="{FF2B5EF4-FFF2-40B4-BE49-F238E27FC236}">
                    <a16:creationId xmlns:a16="http://schemas.microsoft.com/office/drawing/2014/main" id="{8F65D844-ADB4-9F42-AB49-87EE43836ED1}"/>
                  </a:ext>
                </a:extLst>
              </p:cNvPr>
              <p:cNvSpPr>
                <a:spLocks noChangeArrowheads="1"/>
              </p:cNvSpPr>
              <p:nvPr/>
            </p:nvSpPr>
            <p:spPr bwMode="auto">
              <a:xfrm>
                <a:off x="1731" y="1106"/>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7" name="Oval 121">
                <a:extLst>
                  <a:ext uri="{FF2B5EF4-FFF2-40B4-BE49-F238E27FC236}">
                    <a16:creationId xmlns:a16="http://schemas.microsoft.com/office/drawing/2014/main" id="{F233FF8D-7EC2-E24F-BB29-12F01F08FA8F}"/>
                  </a:ext>
                </a:extLst>
              </p:cNvPr>
              <p:cNvSpPr>
                <a:spLocks noChangeArrowheads="1"/>
              </p:cNvSpPr>
              <p:nvPr/>
            </p:nvSpPr>
            <p:spPr bwMode="auto">
              <a:xfrm>
                <a:off x="1790" y="116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8" name="Oval 122">
                <a:extLst>
                  <a:ext uri="{FF2B5EF4-FFF2-40B4-BE49-F238E27FC236}">
                    <a16:creationId xmlns:a16="http://schemas.microsoft.com/office/drawing/2014/main" id="{07238829-5A5A-4C4B-A5B6-232BA573AB01}"/>
                  </a:ext>
                </a:extLst>
              </p:cNvPr>
              <p:cNvSpPr>
                <a:spLocks noChangeArrowheads="1"/>
              </p:cNvSpPr>
              <p:nvPr/>
            </p:nvSpPr>
            <p:spPr bwMode="auto">
              <a:xfrm>
                <a:off x="1848" y="1106"/>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1CB3D107-B855-DF4A-92BC-9487B3ED2BBB}"/>
                </a:ext>
              </a:extLst>
            </p:cNvPr>
            <p:cNvGrpSpPr/>
            <p:nvPr/>
          </p:nvGrpSpPr>
          <p:grpSpPr>
            <a:xfrm>
              <a:off x="86315" y="1692324"/>
              <a:ext cx="450943" cy="416308"/>
              <a:chOff x="485497" y="5070631"/>
              <a:chExt cx="1049015" cy="968445"/>
            </a:xfrm>
          </p:grpSpPr>
          <p:grpSp>
            <p:nvGrpSpPr>
              <p:cNvPr id="213" name="Group 212">
                <a:extLst>
                  <a:ext uri="{FF2B5EF4-FFF2-40B4-BE49-F238E27FC236}">
                    <a16:creationId xmlns:a16="http://schemas.microsoft.com/office/drawing/2014/main" id="{4018E05E-0401-B04F-B6EB-510B94E388ED}"/>
                  </a:ext>
                </a:extLst>
              </p:cNvPr>
              <p:cNvGrpSpPr/>
              <p:nvPr/>
            </p:nvGrpSpPr>
            <p:grpSpPr>
              <a:xfrm>
                <a:off x="485497" y="5143307"/>
                <a:ext cx="1049015" cy="895769"/>
                <a:chOff x="265316" y="5135133"/>
                <a:chExt cx="793593" cy="677660"/>
              </a:xfrm>
            </p:grpSpPr>
            <p:grpSp>
              <p:nvGrpSpPr>
                <p:cNvPr id="214" name="Group 213">
                  <a:extLst>
                    <a:ext uri="{FF2B5EF4-FFF2-40B4-BE49-F238E27FC236}">
                      <a16:creationId xmlns:a16="http://schemas.microsoft.com/office/drawing/2014/main" id="{12AB6826-F077-CE48-B4A7-934DB50881C6}"/>
                    </a:ext>
                  </a:extLst>
                </p:cNvPr>
                <p:cNvGrpSpPr/>
                <p:nvPr/>
              </p:nvGrpSpPr>
              <p:grpSpPr>
                <a:xfrm>
                  <a:off x="265316" y="5137701"/>
                  <a:ext cx="793593" cy="675092"/>
                  <a:chOff x="2107244" y="1577849"/>
                  <a:chExt cx="310993" cy="264555"/>
                </a:xfrm>
              </p:grpSpPr>
              <p:sp>
                <p:nvSpPr>
                  <p:cNvPr id="220" name="Rectangle 9">
                    <a:extLst>
                      <a:ext uri="{FF2B5EF4-FFF2-40B4-BE49-F238E27FC236}">
                        <a16:creationId xmlns:a16="http://schemas.microsoft.com/office/drawing/2014/main" id="{8293D626-B45F-AF4A-94EE-BC9BBB7FDA07}"/>
                      </a:ext>
                    </a:extLst>
                  </p:cNvPr>
                  <p:cNvSpPr>
                    <a:spLocks noChangeArrowheads="1"/>
                  </p:cNvSpPr>
                  <p:nvPr/>
                </p:nvSpPr>
                <p:spPr bwMode="auto">
                  <a:xfrm>
                    <a:off x="2107244" y="1577849"/>
                    <a:ext cx="310993" cy="264555"/>
                  </a:xfrm>
                  <a:prstGeom prst="rect">
                    <a:avLst/>
                  </a:prstGeom>
                  <a:solidFill>
                    <a:schemeClr val="tx2"/>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223" name="Line 15">
                    <a:extLst>
                      <a:ext uri="{FF2B5EF4-FFF2-40B4-BE49-F238E27FC236}">
                        <a16:creationId xmlns:a16="http://schemas.microsoft.com/office/drawing/2014/main" id="{E54A6F88-FF94-F249-9CAE-75079C9A9120}"/>
                      </a:ext>
                    </a:extLst>
                  </p:cNvPr>
                  <p:cNvSpPr>
                    <a:spLocks noChangeShapeType="1"/>
                  </p:cNvSpPr>
                  <p:nvPr/>
                </p:nvSpPr>
                <p:spPr bwMode="auto">
                  <a:xfrm>
                    <a:off x="2269956" y="1743244"/>
                    <a:ext cx="0" cy="398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215" name="Rectangle 214">
                  <a:extLst>
                    <a:ext uri="{FF2B5EF4-FFF2-40B4-BE49-F238E27FC236}">
                      <a16:creationId xmlns:a16="http://schemas.microsoft.com/office/drawing/2014/main" id="{20A8BD56-6DA4-F240-804A-74D8C657B498}"/>
                    </a:ext>
                  </a:extLst>
                </p:cNvPr>
                <p:cNvSpPr/>
                <p:nvPr/>
              </p:nvSpPr>
              <p:spPr bwMode="auto">
                <a:xfrm>
                  <a:off x="265317" y="5135133"/>
                  <a:ext cx="788838" cy="1213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6" name="Group 215">
                  <a:extLst>
                    <a:ext uri="{FF2B5EF4-FFF2-40B4-BE49-F238E27FC236}">
                      <a16:creationId xmlns:a16="http://schemas.microsoft.com/office/drawing/2014/main" id="{4E4ACA0F-7276-7C4F-8BEE-199CFC4D9FF2}"/>
                    </a:ext>
                  </a:extLst>
                </p:cNvPr>
                <p:cNvGrpSpPr/>
                <p:nvPr/>
              </p:nvGrpSpPr>
              <p:grpSpPr>
                <a:xfrm>
                  <a:off x="750755" y="5171384"/>
                  <a:ext cx="242719" cy="60681"/>
                  <a:chOff x="722201" y="5189927"/>
                  <a:chExt cx="242719" cy="60681"/>
                </a:xfrm>
              </p:grpSpPr>
              <p:sp>
                <p:nvSpPr>
                  <p:cNvPr id="217" name="Oval 11">
                    <a:extLst>
                      <a:ext uri="{FF2B5EF4-FFF2-40B4-BE49-F238E27FC236}">
                        <a16:creationId xmlns:a16="http://schemas.microsoft.com/office/drawing/2014/main" id="{AC367726-0A22-2B41-86F8-970C3B064F68}"/>
                      </a:ext>
                    </a:extLst>
                  </p:cNvPr>
                  <p:cNvSpPr>
                    <a:spLocks noChangeArrowheads="1"/>
                  </p:cNvSpPr>
                  <p:nvPr/>
                </p:nvSpPr>
                <p:spPr bwMode="auto">
                  <a:xfrm>
                    <a:off x="722201"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218" name="Oval 12">
                    <a:extLst>
                      <a:ext uri="{FF2B5EF4-FFF2-40B4-BE49-F238E27FC236}">
                        <a16:creationId xmlns:a16="http://schemas.microsoft.com/office/drawing/2014/main" id="{A7022435-0D2F-BE47-92F3-07BE8919C274}"/>
                      </a:ext>
                    </a:extLst>
                  </p:cNvPr>
                  <p:cNvSpPr>
                    <a:spLocks noChangeArrowheads="1"/>
                  </p:cNvSpPr>
                  <p:nvPr/>
                </p:nvSpPr>
                <p:spPr bwMode="auto">
                  <a:xfrm>
                    <a:off x="811435"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219" name="Oval 13">
                    <a:extLst>
                      <a:ext uri="{FF2B5EF4-FFF2-40B4-BE49-F238E27FC236}">
                        <a16:creationId xmlns:a16="http://schemas.microsoft.com/office/drawing/2014/main" id="{BD347370-CBE4-DC45-9656-25837C22A805}"/>
                      </a:ext>
                    </a:extLst>
                  </p:cNvPr>
                  <p:cNvSpPr>
                    <a:spLocks noChangeArrowheads="1"/>
                  </p:cNvSpPr>
                  <p:nvPr/>
                </p:nvSpPr>
                <p:spPr bwMode="auto">
                  <a:xfrm>
                    <a:off x="904239"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27" name="Group 26">
                <a:extLst>
                  <a:ext uri="{FF2B5EF4-FFF2-40B4-BE49-F238E27FC236}">
                    <a16:creationId xmlns:a16="http://schemas.microsoft.com/office/drawing/2014/main" id="{E98F9DFE-D592-444A-A7FA-7F2743257701}"/>
                  </a:ext>
                </a:extLst>
              </p:cNvPr>
              <p:cNvGrpSpPr/>
              <p:nvPr/>
            </p:nvGrpSpPr>
            <p:grpSpPr>
              <a:xfrm>
                <a:off x="585572" y="5070631"/>
                <a:ext cx="335815" cy="627183"/>
                <a:chOff x="2701925" y="2836863"/>
                <a:chExt cx="215901" cy="403226"/>
              </a:xfrm>
            </p:grpSpPr>
            <p:sp>
              <p:nvSpPr>
                <p:cNvPr id="224" name="Rectangle 149">
                  <a:extLst>
                    <a:ext uri="{FF2B5EF4-FFF2-40B4-BE49-F238E27FC236}">
                      <a16:creationId xmlns:a16="http://schemas.microsoft.com/office/drawing/2014/main" id="{316B9FA7-40F8-4145-A8C7-A96366ECC697}"/>
                    </a:ext>
                  </a:extLst>
                </p:cNvPr>
                <p:cNvSpPr>
                  <a:spLocks noChangeArrowheads="1"/>
                </p:cNvSpPr>
                <p:nvPr/>
              </p:nvSpPr>
              <p:spPr bwMode="auto">
                <a:xfrm>
                  <a:off x="2787650" y="2836863"/>
                  <a:ext cx="46038" cy="339725"/>
                </a:xfrm>
                <a:prstGeom prst="rect">
                  <a:avLst/>
                </a:prstGeom>
                <a:solidFill>
                  <a:srgbClr val="4F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5" name="Freeform 150">
                  <a:extLst>
                    <a:ext uri="{FF2B5EF4-FFF2-40B4-BE49-F238E27FC236}">
                      <a16:creationId xmlns:a16="http://schemas.microsoft.com/office/drawing/2014/main" id="{A5926C54-FBB7-7A40-99F2-A5C7A191310F}"/>
                    </a:ext>
                  </a:extLst>
                </p:cNvPr>
                <p:cNvSpPr>
                  <a:spLocks/>
                </p:cNvSpPr>
                <p:nvPr/>
              </p:nvSpPr>
              <p:spPr bwMode="auto">
                <a:xfrm>
                  <a:off x="2701925" y="3098801"/>
                  <a:ext cx="141288" cy="141288"/>
                </a:xfrm>
                <a:custGeom>
                  <a:avLst/>
                  <a:gdLst>
                    <a:gd name="T0" fmla="*/ 89 w 89"/>
                    <a:gd name="T1" fmla="*/ 68 h 89"/>
                    <a:gd name="T2" fmla="*/ 68 w 89"/>
                    <a:gd name="T3" fmla="*/ 89 h 89"/>
                    <a:gd name="T4" fmla="*/ 0 w 89"/>
                    <a:gd name="T5" fmla="*/ 21 h 89"/>
                    <a:gd name="T6" fmla="*/ 21 w 89"/>
                    <a:gd name="T7" fmla="*/ 0 h 89"/>
                    <a:gd name="T8" fmla="*/ 89 w 89"/>
                    <a:gd name="T9" fmla="*/ 68 h 89"/>
                  </a:gdLst>
                  <a:ahLst/>
                  <a:cxnLst>
                    <a:cxn ang="0">
                      <a:pos x="T0" y="T1"/>
                    </a:cxn>
                    <a:cxn ang="0">
                      <a:pos x="T2" y="T3"/>
                    </a:cxn>
                    <a:cxn ang="0">
                      <a:pos x="T4" y="T5"/>
                    </a:cxn>
                    <a:cxn ang="0">
                      <a:pos x="T6" y="T7"/>
                    </a:cxn>
                    <a:cxn ang="0">
                      <a:pos x="T8" y="T9"/>
                    </a:cxn>
                  </a:cxnLst>
                  <a:rect l="0" t="0" r="r" b="b"/>
                  <a:pathLst>
                    <a:path w="89" h="89">
                      <a:moveTo>
                        <a:pt x="89" y="68"/>
                      </a:moveTo>
                      <a:lnTo>
                        <a:pt x="68" y="89"/>
                      </a:lnTo>
                      <a:lnTo>
                        <a:pt x="0" y="21"/>
                      </a:lnTo>
                      <a:lnTo>
                        <a:pt x="21" y="0"/>
                      </a:lnTo>
                      <a:lnTo>
                        <a:pt x="89" y="68"/>
                      </a:lnTo>
                      <a:close/>
                    </a:path>
                  </a:pathLst>
                </a:custGeom>
                <a:solidFill>
                  <a:srgbClr val="4F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6" name="Freeform 151">
                  <a:extLst>
                    <a:ext uri="{FF2B5EF4-FFF2-40B4-BE49-F238E27FC236}">
                      <a16:creationId xmlns:a16="http://schemas.microsoft.com/office/drawing/2014/main" id="{81856DD1-8E2E-E544-B56A-673529DC1411}"/>
                    </a:ext>
                  </a:extLst>
                </p:cNvPr>
                <p:cNvSpPr>
                  <a:spLocks/>
                </p:cNvSpPr>
                <p:nvPr/>
              </p:nvSpPr>
              <p:spPr bwMode="auto">
                <a:xfrm>
                  <a:off x="2776538" y="3098801"/>
                  <a:ext cx="141288" cy="141288"/>
                </a:xfrm>
                <a:custGeom>
                  <a:avLst/>
                  <a:gdLst>
                    <a:gd name="T0" fmla="*/ 21 w 89"/>
                    <a:gd name="T1" fmla="*/ 89 h 89"/>
                    <a:gd name="T2" fmla="*/ 0 w 89"/>
                    <a:gd name="T3" fmla="*/ 68 h 89"/>
                    <a:gd name="T4" fmla="*/ 68 w 89"/>
                    <a:gd name="T5" fmla="*/ 0 h 89"/>
                    <a:gd name="T6" fmla="*/ 89 w 89"/>
                    <a:gd name="T7" fmla="*/ 20 h 89"/>
                    <a:gd name="T8" fmla="*/ 21 w 89"/>
                    <a:gd name="T9" fmla="*/ 89 h 89"/>
                  </a:gdLst>
                  <a:ahLst/>
                  <a:cxnLst>
                    <a:cxn ang="0">
                      <a:pos x="T0" y="T1"/>
                    </a:cxn>
                    <a:cxn ang="0">
                      <a:pos x="T2" y="T3"/>
                    </a:cxn>
                    <a:cxn ang="0">
                      <a:pos x="T4" y="T5"/>
                    </a:cxn>
                    <a:cxn ang="0">
                      <a:pos x="T6" y="T7"/>
                    </a:cxn>
                    <a:cxn ang="0">
                      <a:pos x="T8" y="T9"/>
                    </a:cxn>
                  </a:cxnLst>
                  <a:rect l="0" t="0" r="r" b="b"/>
                  <a:pathLst>
                    <a:path w="89" h="89">
                      <a:moveTo>
                        <a:pt x="21" y="89"/>
                      </a:moveTo>
                      <a:lnTo>
                        <a:pt x="0" y="68"/>
                      </a:lnTo>
                      <a:lnTo>
                        <a:pt x="68" y="0"/>
                      </a:lnTo>
                      <a:lnTo>
                        <a:pt x="89" y="20"/>
                      </a:lnTo>
                      <a:lnTo>
                        <a:pt x="21" y="89"/>
                      </a:lnTo>
                      <a:close/>
                    </a:path>
                  </a:pathLst>
                </a:custGeom>
                <a:solidFill>
                  <a:srgbClr val="4F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42" name="Group 41">
              <a:extLst>
                <a:ext uri="{FF2B5EF4-FFF2-40B4-BE49-F238E27FC236}">
                  <a16:creationId xmlns:a16="http://schemas.microsoft.com/office/drawing/2014/main" id="{8AE84294-BB71-994A-AD01-E2233F12A169}"/>
                </a:ext>
              </a:extLst>
            </p:cNvPr>
            <p:cNvGrpSpPr/>
            <p:nvPr/>
          </p:nvGrpSpPr>
          <p:grpSpPr>
            <a:xfrm>
              <a:off x="89100" y="2342992"/>
              <a:ext cx="448241" cy="485242"/>
              <a:chOff x="230478" y="2363756"/>
              <a:chExt cx="1182355" cy="1279955"/>
            </a:xfrm>
          </p:grpSpPr>
          <p:grpSp>
            <p:nvGrpSpPr>
              <p:cNvPr id="210" name="Group 209">
                <a:extLst>
                  <a:ext uri="{FF2B5EF4-FFF2-40B4-BE49-F238E27FC236}">
                    <a16:creationId xmlns:a16="http://schemas.microsoft.com/office/drawing/2014/main" id="{AD0748E1-3648-804D-A10F-DD37D08E995F}"/>
                  </a:ext>
                </a:extLst>
              </p:cNvPr>
              <p:cNvGrpSpPr/>
              <p:nvPr/>
            </p:nvGrpSpPr>
            <p:grpSpPr>
              <a:xfrm>
                <a:off x="230478" y="2363756"/>
                <a:ext cx="1182355" cy="1279955"/>
                <a:chOff x="349466" y="4447483"/>
                <a:chExt cx="382341" cy="413902"/>
              </a:xfrm>
            </p:grpSpPr>
            <p:sp>
              <p:nvSpPr>
                <p:cNvPr id="211" name="Rectangle 210">
                  <a:extLst>
                    <a:ext uri="{FF2B5EF4-FFF2-40B4-BE49-F238E27FC236}">
                      <a16:creationId xmlns:a16="http://schemas.microsoft.com/office/drawing/2014/main" id="{A6596069-3C20-034E-8A99-92F8CF5EF879}"/>
                    </a:ext>
                  </a:extLst>
                </p:cNvPr>
                <p:cNvSpPr/>
                <p:nvPr/>
              </p:nvSpPr>
              <p:spPr bwMode="auto">
                <a:xfrm>
                  <a:off x="349466" y="4447483"/>
                  <a:ext cx="262069" cy="3640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document">
                  <a:extLst>
                    <a:ext uri="{FF2B5EF4-FFF2-40B4-BE49-F238E27FC236}">
                      <a16:creationId xmlns:a16="http://schemas.microsoft.com/office/drawing/2014/main" id="{EB2A2506-21B3-1045-9375-877C7848F458}"/>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chemeClr val="tx2"/>
                </a:solid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33" name="Straight Connector 32">
                <a:extLst>
                  <a:ext uri="{FF2B5EF4-FFF2-40B4-BE49-F238E27FC236}">
                    <a16:creationId xmlns:a16="http://schemas.microsoft.com/office/drawing/2014/main" id="{7FBAF91C-3200-8F48-8B0D-49F1D4DDA2A7}"/>
                  </a:ext>
                </a:extLst>
              </p:cNvPr>
              <p:cNvCxnSpPr/>
              <p:nvPr/>
            </p:nvCxnSpPr>
            <p:spPr>
              <a:xfrm>
                <a:off x="707898" y="2668803"/>
                <a:ext cx="251597" cy="0"/>
              </a:xfrm>
              <a:prstGeom prst="line">
                <a:avLst/>
              </a:prstGeom>
              <a:ln w="25400">
                <a:solidFill>
                  <a:srgbClr val="4F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4462A52-265B-1E45-88B7-731549231801}"/>
                  </a:ext>
                </a:extLst>
              </p:cNvPr>
              <p:cNvCxnSpPr/>
              <p:nvPr/>
            </p:nvCxnSpPr>
            <p:spPr>
              <a:xfrm>
                <a:off x="707898" y="2821203"/>
                <a:ext cx="251597" cy="0"/>
              </a:xfrm>
              <a:prstGeom prst="line">
                <a:avLst/>
              </a:prstGeom>
              <a:ln w="25400">
                <a:solidFill>
                  <a:srgbClr val="4F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F5EAEB6-C1F8-C54A-B5BA-C378B0FA299D}"/>
                  </a:ext>
                </a:extLst>
              </p:cNvPr>
              <p:cNvCxnSpPr>
                <a:cxnSpLocks/>
              </p:cNvCxnSpPr>
              <p:nvPr/>
            </p:nvCxnSpPr>
            <p:spPr>
              <a:xfrm>
                <a:off x="707898" y="3007978"/>
                <a:ext cx="607185" cy="0"/>
              </a:xfrm>
              <a:prstGeom prst="line">
                <a:avLst/>
              </a:prstGeom>
              <a:ln w="25400">
                <a:solidFill>
                  <a:srgbClr val="4F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E8120A3D-E91C-4143-A871-F51D1D45B69E}"/>
                  </a:ext>
                </a:extLst>
              </p:cNvPr>
              <p:cNvCxnSpPr>
                <a:cxnSpLocks/>
              </p:cNvCxnSpPr>
              <p:nvPr/>
            </p:nvCxnSpPr>
            <p:spPr>
              <a:xfrm>
                <a:off x="707898" y="3166673"/>
                <a:ext cx="607185" cy="0"/>
              </a:xfrm>
              <a:prstGeom prst="line">
                <a:avLst/>
              </a:prstGeom>
              <a:ln w="25400">
                <a:solidFill>
                  <a:srgbClr val="4FE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99" name="AutoShape 29">
              <a:extLst>
                <a:ext uri="{FF2B5EF4-FFF2-40B4-BE49-F238E27FC236}">
                  <a16:creationId xmlns:a16="http://schemas.microsoft.com/office/drawing/2014/main" id="{A47D9CF2-E65E-D04A-8939-9BA6628B9E8C}"/>
                </a:ext>
              </a:extLst>
            </p:cNvPr>
            <p:cNvSpPr>
              <a:spLocks noChangeAspect="1" noChangeArrowheads="1" noTextEdit="1"/>
            </p:cNvSpPr>
            <p:nvPr/>
          </p:nvSpPr>
          <p:spPr bwMode="auto">
            <a:xfrm rot="16200000">
              <a:off x="1080075" y="2337892"/>
              <a:ext cx="43815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2" name="Group 174">
            <a:extLst>
              <a:ext uri="{FF2B5EF4-FFF2-40B4-BE49-F238E27FC236}">
                <a16:creationId xmlns:a16="http://schemas.microsoft.com/office/drawing/2014/main" id="{7A0F3531-0D3C-8B48-8B6D-2145CC86F3F9}"/>
              </a:ext>
            </a:extLst>
          </p:cNvPr>
          <p:cNvGrpSpPr>
            <a:grpSpLocks noChangeAspect="1"/>
          </p:cNvGrpSpPr>
          <p:nvPr/>
        </p:nvGrpSpPr>
        <p:grpSpPr bwMode="auto">
          <a:xfrm>
            <a:off x="9228513" y="2456939"/>
            <a:ext cx="495300" cy="371475"/>
            <a:chOff x="4013" y="1038"/>
            <a:chExt cx="312" cy="234"/>
          </a:xfrm>
        </p:grpSpPr>
        <p:sp>
          <p:nvSpPr>
            <p:cNvPr id="233" name="AutoShape 173">
              <a:extLst>
                <a:ext uri="{FF2B5EF4-FFF2-40B4-BE49-F238E27FC236}">
                  <a16:creationId xmlns:a16="http://schemas.microsoft.com/office/drawing/2014/main" id="{7FEDA124-A66F-E244-AABC-C3AF9338D3B8}"/>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4" name="Rectangle 175">
              <a:extLst>
                <a:ext uri="{FF2B5EF4-FFF2-40B4-BE49-F238E27FC236}">
                  <a16:creationId xmlns:a16="http://schemas.microsoft.com/office/drawing/2014/main" id="{B2A619FF-7404-B545-A1C0-1E97BCD2C3EA}"/>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5" name="Rectangle 176">
              <a:extLst>
                <a:ext uri="{FF2B5EF4-FFF2-40B4-BE49-F238E27FC236}">
                  <a16:creationId xmlns:a16="http://schemas.microsoft.com/office/drawing/2014/main" id="{028C63D2-630B-744A-AF64-6F5D70EA5A93}"/>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6" name="Oval 177">
              <a:extLst>
                <a:ext uri="{FF2B5EF4-FFF2-40B4-BE49-F238E27FC236}">
                  <a16:creationId xmlns:a16="http://schemas.microsoft.com/office/drawing/2014/main" id="{6AA8FF8A-B397-1940-84D3-9E9CC1321F69}"/>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7" name="Oval 178">
              <a:extLst>
                <a:ext uri="{FF2B5EF4-FFF2-40B4-BE49-F238E27FC236}">
                  <a16:creationId xmlns:a16="http://schemas.microsoft.com/office/drawing/2014/main" id="{E948D0FC-C304-6948-B7A3-E37E41F00D3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8" name="Oval 179">
              <a:extLst>
                <a:ext uri="{FF2B5EF4-FFF2-40B4-BE49-F238E27FC236}">
                  <a16:creationId xmlns:a16="http://schemas.microsoft.com/office/drawing/2014/main" id="{0EB2E3F1-BA50-D547-B8CD-A21712D55E5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9" name="Freeform 180">
              <a:extLst>
                <a:ext uri="{FF2B5EF4-FFF2-40B4-BE49-F238E27FC236}">
                  <a16:creationId xmlns:a16="http://schemas.microsoft.com/office/drawing/2014/main" id="{47AC6FB5-3278-254A-9790-8C87C60767F8}"/>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0" name="Freeform 181">
              <a:extLst>
                <a:ext uri="{FF2B5EF4-FFF2-40B4-BE49-F238E27FC236}">
                  <a16:creationId xmlns:a16="http://schemas.microsoft.com/office/drawing/2014/main" id="{9A020B30-6C19-B647-88B9-4DA307675AA2}"/>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1" name="Freeform 182">
              <a:extLst>
                <a:ext uri="{FF2B5EF4-FFF2-40B4-BE49-F238E27FC236}">
                  <a16:creationId xmlns:a16="http://schemas.microsoft.com/office/drawing/2014/main" id="{212E4DF2-BF48-5A49-8CD8-2E40B409918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2" name="Freeform 183">
              <a:extLst>
                <a:ext uri="{FF2B5EF4-FFF2-40B4-BE49-F238E27FC236}">
                  <a16:creationId xmlns:a16="http://schemas.microsoft.com/office/drawing/2014/main" id="{7FD84D1F-7587-1A47-884B-6CFC0BB7CC51}"/>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3" name="Oval 184">
              <a:extLst>
                <a:ext uri="{FF2B5EF4-FFF2-40B4-BE49-F238E27FC236}">
                  <a16:creationId xmlns:a16="http://schemas.microsoft.com/office/drawing/2014/main" id="{BF7F86DC-235F-2B45-95CA-BA6998601367}"/>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4" name="Oval 185">
              <a:extLst>
                <a:ext uri="{FF2B5EF4-FFF2-40B4-BE49-F238E27FC236}">
                  <a16:creationId xmlns:a16="http://schemas.microsoft.com/office/drawing/2014/main" id="{041C463C-DBC3-CB4E-8ADD-AC1421CE4A3C}"/>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5" name="Oval 186">
              <a:extLst>
                <a:ext uri="{FF2B5EF4-FFF2-40B4-BE49-F238E27FC236}">
                  <a16:creationId xmlns:a16="http://schemas.microsoft.com/office/drawing/2014/main" id="{0FC291CD-72A4-1546-BF93-29C41B4D5E6B}"/>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49" name="Picture 48">
            <a:extLst>
              <a:ext uri="{FF2B5EF4-FFF2-40B4-BE49-F238E27FC236}">
                <a16:creationId xmlns:a16="http://schemas.microsoft.com/office/drawing/2014/main" id="{0C12B4B6-8B41-8042-BDC1-FE2A6CE1129C}"/>
              </a:ext>
            </a:extLst>
          </p:cNvPr>
          <p:cNvPicPr>
            <a:picLocks noChangeAspect="1"/>
          </p:cNvPicPr>
          <p:nvPr/>
        </p:nvPicPr>
        <p:blipFill>
          <a:blip r:embed="rId3"/>
          <a:stretch>
            <a:fillRect/>
          </a:stretch>
        </p:blipFill>
        <p:spPr>
          <a:xfrm>
            <a:off x="3273614" y="2376487"/>
            <a:ext cx="518063" cy="518063"/>
          </a:xfrm>
          <a:prstGeom prst="rect">
            <a:avLst/>
          </a:prstGeom>
        </p:spPr>
      </p:pic>
      <p:pic>
        <p:nvPicPr>
          <p:cNvPr id="50" name="Picture 49">
            <a:extLst>
              <a:ext uri="{FF2B5EF4-FFF2-40B4-BE49-F238E27FC236}">
                <a16:creationId xmlns:a16="http://schemas.microsoft.com/office/drawing/2014/main" id="{F95CF4C5-6620-D348-90BE-3A86180C323A}"/>
              </a:ext>
            </a:extLst>
          </p:cNvPr>
          <p:cNvPicPr>
            <a:picLocks noChangeAspect="1"/>
          </p:cNvPicPr>
          <p:nvPr/>
        </p:nvPicPr>
        <p:blipFill>
          <a:blip r:embed="rId4"/>
          <a:stretch>
            <a:fillRect/>
          </a:stretch>
        </p:blipFill>
        <p:spPr>
          <a:xfrm>
            <a:off x="6310156" y="1746461"/>
            <a:ext cx="457200" cy="444500"/>
          </a:xfrm>
          <a:prstGeom prst="rect">
            <a:avLst/>
          </a:prstGeom>
        </p:spPr>
      </p:pic>
      <p:pic>
        <p:nvPicPr>
          <p:cNvPr id="51" name="Picture 50">
            <a:extLst>
              <a:ext uri="{FF2B5EF4-FFF2-40B4-BE49-F238E27FC236}">
                <a16:creationId xmlns:a16="http://schemas.microsoft.com/office/drawing/2014/main" id="{520A5572-0FDA-D341-A2B4-A228E8A9E685}"/>
              </a:ext>
            </a:extLst>
          </p:cNvPr>
          <p:cNvPicPr>
            <a:picLocks noChangeAspect="1"/>
          </p:cNvPicPr>
          <p:nvPr/>
        </p:nvPicPr>
        <p:blipFill>
          <a:blip r:embed="rId5"/>
          <a:stretch>
            <a:fillRect/>
          </a:stretch>
        </p:blipFill>
        <p:spPr>
          <a:xfrm>
            <a:off x="5392043" y="2393119"/>
            <a:ext cx="499694" cy="518913"/>
          </a:xfrm>
          <a:prstGeom prst="rect">
            <a:avLst/>
          </a:prstGeom>
        </p:spPr>
      </p:pic>
      <p:pic>
        <p:nvPicPr>
          <p:cNvPr id="53" name="Picture 52">
            <a:extLst>
              <a:ext uri="{FF2B5EF4-FFF2-40B4-BE49-F238E27FC236}">
                <a16:creationId xmlns:a16="http://schemas.microsoft.com/office/drawing/2014/main" id="{1EDE004C-CEF4-DE47-A43C-A18EC413E265}"/>
              </a:ext>
            </a:extLst>
          </p:cNvPr>
          <p:cNvPicPr>
            <a:picLocks noChangeAspect="1"/>
          </p:cNvPicPr>
          <p:nvPr/>
        </p:nvPicPr>
        <p:blipFill>
          <a:blip r:embed="rId6"/>
          <a:stretch>
            <a:fillRect/>
          </a:stretch>
        </p:blipFill>
        <p:spPr>
          <a:xfrm>
            <a:off x="9260663" y="1794943"/>
            <a:ext cx="418386" cy="449000"/>
          </a:xfrm>
          <a:prstGeom prst="rect">
            <a:avLst/>
          </a:prstGeom>
        </p:spPr>
      </p:pic>
      <p:pic>
        <p:nvPicPr>
          <p:cNvPr id="54" name="Picture 53">
            <a:extLst>
              <a:ext uri="{FF2B5EF4-FFF2-40B4-BE49-F238E27FC236}">
                <a16:creationId xmlns:a16="http://schemas.microsoft.com/office/drawing/2014/main" id="{FB74466D-6DE8-D242-8812-7E8083673830}"/>
              </a:ext>
            </a:extLst>
          </p:cNvPr>
          <p:cNvPicPr>
            <a:picLocks noChangeAspect="1"/>
          </p:cNvPicPr>
          <p:nvPr/>
        </p:nvPicPr>
        <p:blipFill>
          <a:blip r:embed="rId7"/>
          <a:stretch>
            <a:fillRect/>
          </a:stretch>
        </p:blipFill>
        <p:spPr>
          <a:xfrm>
            <a:off x="8430252" y="1759671"/>
            <a:ext cx="380686" cy="456823"/>
          </a:xfrm>
          <a:prstGeom prst="rect">
            <a:avLst/>
          </a:prstGeom>
        </p:spPr>
      </p:pic>
      <p:pic>
        <p:nvPicPr>
          <p:cNvPr id="56" name="Picture 55" descr="A close up of a sign&#10;&#10;Description automatically generated">
            <a:extLst>
              <a:ext uri="{FF2B5EF4-FFF2-40B4-BE49-F238E27FC236}">
                <a16:creationId xmlns:a16="http://schemas.microsoft.com/office/drawing/2014/main" id="{CB92A30E-D726-E14E-9D5A-887031FA513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21084" y="2369695"/>
            <a:ext cx="455069" cy="527501"/>
          </a:xfrm>
          <a:prstGeom prst="rect">
            <a:avLst/>
          </a:prstGeom>
        </p:spPr>
      </p:pic>
      <p:sp>
        <p:nvSpPr>
          <p:cNvPr id="254" name="Rectangle 9">
            <a:extLst>
              <a:ext uri="{FF2B5EF4-FFF2-40B4-BE49-F238E27FC236}">
                <a16:creationId xmlns:a16="http://schemas.microsoft.com/office/drawing/2014/main" id="{B828A3A9-E5F2-7E4F-B7C0-BF0486774A32}"/>
              </a:ext>
            </a:extLst>
          </p:cNvPr>
          <p:cNvSpPr/>
          <p:nvPr/>
        </p:nvSpPr>
        <p:spPr bwMode="auto">
          <a:xfrm rot="16200000" flipH="1">
            <a:off x="5996970" y="-586018"/>
            <a:ext cx="193309" cy="8048371"/>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7" name="Rectangle 856">
            <a:extLst>
              <a:ext uri="{FF2B5EF4-FFF2-40B4-BE49-F238E27FC236}">
                <a16:creationId xmlns:a16="http://schemas.microsoft.com/office/drawing/2014/main" id="{88C07FAC-65E1-40C2-B8EA-60560E478C61}"/>
              </a:ext>
            </a:extLst>
          </p:cNvPr>
          <p:cNvSpPr/>
          <p:nvPr/>
        </p:nvSpPr>
        <p:spPr>
          <a:xfrm>
            <a:off x="4822750" y="3369793"/>
            <a:ext cx="2621551" cy="369332"/>
          </a:xfrm>
          <a:prstGeom prst="rect">
            <a:avLst/>
          </a:prstGeom>
          <a:solidFill>
            <a:schemeClr val="bg1"/>
          </a:solidFill>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Incompatible tooling</a:t>
            </a:r>
          </a:p>
        </p:txBody>
      </p:sp>
      <p:sp>
        <p:nvSpPr>
          <p:cNvPr id="255" name="Rectangle 9">
            <a:extLst>
              <a:ext uri="{FF2B5EF4-FFF2-40B4-BE49-F238E27FC236}">
                <a16:creationId xmlns:a16="http://schemas.microsoft.com/office/drawing/2014/main" id="{9EEB5835-B33B-C142-BF08-CC58A9B8D92A}"/>
              </a:ext>
            </a:extLst>
          </p:cNvPr>
          <p:cNvSpPr/>
          <p:nvPr/>
        </p:nvSpPr>
        <p:spPr bwMode="auto">
          <a:xfrm rot="5400000" flipH="1">
            <a:off x="5996970" y="490610"/>
            <a:ext cx="193309" cy="8048371"/>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3D52E93-A033-4E46-86BA-91B0C052BA9D}"/>
              </a:ext>
            </a:extLst>
          </p:cNvPr>
          <p:cNvSpPr/>
          <p:nvPr/>
        </p:nvSpPr>
        <p:spPr>
          <a:xfrm>
            <a:off x="5357288" y="4240564"/>
            <a:ext cx="1489510" cy="369332"/>
          </a:xfrm>
          <a:prstGeom prst="rect">
            <a:avLst/>
          </a:prstGeom>
          <a:solidFill>
            <a:schemeClr val="bg1"/>
          </a:solidFill>
          <a:ln>
            <a:noFill/>
          </a:ln>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Siloed data</a:t>
            </a:r>
          </a:p>
        </p:txBody>
      </p:sp>
    </p:spTree>
    <p:extLst>
      <p:ext uri="{BB962C8B-B14F-4D97-AF65-F5344CB8AC3E}">
        <p14:creationId xmlns:p14="http://schemas.microsoft.com/office/powerpoint/2010/main" val="242514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6F29F7FE-62E3-FD41-98FB-B44D70CFE6B1}"/>
              </a:ext>
            </a:extLst>
          </p:cNvPr>
          <p:cNvSpPr/>
          <p:nvPr/>
        </p:nvSpPr>
        <p:spPr bwMode="auto">
          <a:xfrm>
            <a:off x="1995758" y="1220661"/>
            <a:ext cx="8182113" cy="1956714"/>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97" name="Rectangle 96">
            <a:extLst>
              <a:ext uri="{FF2B5EF4-FFF2-40B4-BE49-F238E27FC236}">
                <a16:creationId xmlns:a16="http://schemas.microsoft.com/office/drawing/2014/main" id="{73D9BB73-87A3-EC4A-8D4D-3D11FAC60DE0}"/>
              </a:ext>
            </a:extLst>
          </p:cNvPr>
          <p:cNvSpPr/>
          <p:nvPr/>
        </p:nvSpPr>
        <p:spPr bwMode="auto">
          <a:xfrm>
            <a:off x="1988082" y="4300198"/>
            <a:ext cx="8182113" cy="1956714"/>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18" name="Title 17">
            <a:extLst>
              <a:ext uri="{FF2B5EF4-FFF2-40B4-BE49-F238E27FC236}">
                <a16:creationId xmlns:a16="http://schemas.microsoft.com/office/drawing/2014/main" id="{AAC9A800-FD4D-44BD-A95E-8908545E8FA7}"/>
              </a:ext>
            </a:extLst>
          </p:cNvPr>
          <p:cNvSpPr>
            <a:spLocks noGrp="1"/>
          </p:cNvSpPr>
          <p:nvPr>
            <p:ph type="title"/>
          </p:nvPr>
        </p:nvSpPr>
        <p:spPr>
          <a:xfrm>
            <a:off x="426424" y="240339"/>
            <a:ext cx="11336039" cy="758022"/>
          </a:xfrm>
        </p:spPr>
        <p:txBody>
          <a:bodyPr/>
          <a:lstStyle/>
          <a:p>
            <a:r>
              <a:rPr lang="en-US" sz="3200" spc="0" dirty="0">
                <a:solidFill>
                  <a:schemeClr val="tx1"/>
                </a:solidFill>
              </a:rPr>
              <a:t>Unify your organization</a:t>
            </a:r>
          </a:p>
        </p:txBody>
      </p:sp>
      <p:pic>
        <p:nvPicPr>
          <p:cNvPr id="8" name="Picture 7">
            <a:extLst>
              <a:ext uri="{FF2B5EF4-FFF2-40B4-BE49-F238E27FC236}">
                <a16:creationId xmlns:a16="http://schemas.microsoft.com/office/drawing/2014/main" id="{87279F45-E277-4D8C-932A-1658E9143F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6573" y="4866632"/>
            <a:ext cx="780290" cy="823845"/>
          </a:xfrm>
          <a:prstGeom prst="rect">
            <a:avLst/>
          </a:prstGeom>
        </p:spPr>
      </p:pic>
      <p:pic>
        <p:nvPicPr>
          <p:cNvPr id="115" name="Picture 4" descr="Image result for azure logo">
            <a:extLst>
              <a:ext uri="{FF2B5EF4-FFF2-40B4-BE49-F238E27FC236}">
                <a16:creationId xmlns:a16="http://schemas.microsoft.com/office/drawing/2014/main" id="{FA8FB3CD-E8D7-4AB5-A05B-03D430403B4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160059" y="1661322"/>
            <a:ext cx="809640" cy="602292"/>
          </a:xfrm>
          <a:prstGeom prst="rect">
            <a:avLst/>
          </a:prstGeom>
          <a:noFill/>
          <a:ln>
            <a:noFill/>
          </a:ln>
        </p:spPr>
      </p:pic>
      <p:sp>
        <p:nvSpPr>
          <p:cNvPr id="116" name="Rectangle 115">
            <a:extLst>
              <a:ext uri="{FF2B5EF4-FFF2-40B4-BE49-F238E27FC236}">
                <a16:creationId xmlns:a16="http://schemas.microsoft.com/office/drawing/2014/main" id="{6C5125E4-ACB3-4AB2-8E2A-C8161A5FB940}"/>
              </a:ext>
            </a:extLst>
          </p:cNvPr>
          <p:cNvSpPr/>
          <p:nvPr/>
        </p:nvSpPr>
        <p:spPr bwMode="auto">
          <a:xfrm>
            <a:off x="5919147" y="2405589"/>
            <a:ext cx="3342334" cy="511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Black" panose="020B0A02040204020203" pitchFamily="34" charset="0"/>
                <a:cs typeface="Segoe UI" pitchFamily="34" charset="0"/>
              </a:rPr>
              <a:t>Azure Data Services</a:t>
            </a:r>
          </a:p>
        </p:txBody>
      </p:sp>
      <p:sp>
        <p:nvSpPr>
          <p:cNvPr id="117" name="Rectangle 116">
            <a:extLst>
              <a:ext uri="{FF2B5EF4-FFF2-40B4-BE49-F238E27FC236}">
                <a16:creationId xmlns:a16="http://schemas.microsoft.com/office/drawing/2014/main" id="{3B9B8512-17E0-4AA8-B52B-8B8C1E65BE91}"/>
              </a:ext>
            </a:extLst>
          </p:cNvPr>
          <p:cNvSpPr/>
          <p:nvPr/>
        </p:nvSpPr>
        <p:spPr bwMode="auto">
          <a:xfrm>
            <a:off x="2930519" y="2405589"/>
            <a:ext cx="3342334" cy="511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Black" panose="020B0A02040204020203" pitchFamily="34" charset="0"/>
                <a:cs typeface="Segoe UI" pitchFamily="34" charset="0"/>
              </a:rPr>
              <a:t>Power BI</a:t>
            </a:r>
          </a:p>
        </p:txBody>
      </p:sp>
      <p:sp>
        <p:nvSpPr>
          <p:cNvPr id="4" name="Rectangle 3">
            <a:extLst>
              <a:ext uri="{FF2B5EF4-FFF2-40B4-BE49-F238E27FC236}">
                <a16:creationId xmlns:a16="http://schemas.microsoft.com/office/drawing/2014/main" id="{9A829B05-6FCC-0D47-9603-E5779EB7158F}"/>
              </a:ext>
            </a:extLst>
          </p:cNvPr>
          <p:cNvSpPr/>
          <p:nvPr/>
        </p:nvSpPr>
        <p:spPr>
          <a:xfrm>
            <a:off x="4392563" y="5109277"/>
            <a:ext cx="481446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Common Data Model on Azure Data Lake Storage</a:t>
            </a:r>
            <a:endParaRPr kumimoji="0" lang="en-US" sz="16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98" name="Group 97">
            <a:extLst>
              <a:ext uri="{FF2B5EF4-FFF2-40B4-BE49-F238E27FC236}">
                <a16:creationId xmlns:a16="http://schemas.microsoft.com/office/drawing/2014/main" id="{1E0CDDD0-E462-E444-9553-33D9821EDF15}"/>
              </a:ext>
            </a:extLst>
          </p:cNvPr>
          <p:cNvGrpSpPr/>
          <p:nvPr/>
        </p:nvGrpSpPr>
        <p:grpSpPr>
          <a:xfrm>
            <a:off x="4227086" y="1656830"/>
            <a:ext cx="809640" cy="611276"/>
            <a:chOff x="2851176" y="840527"/>
            <a:chExt cx="3024388" cy="2283410"/>
          </a:xfrm>
        </p:grpSpPr>
        <p:sp>
          <p:nvSpPr>
            <p:cNvPr id="99" name="Freeform: Shape 338">
              <a:extLst>
                <a:ext uri="{FF2B5EF4-FFF2-40B4-BE49-F238E27FC236}">
                  <a16:creationId xmlns:a16="http://schemas.microsoft.com/office/drawing/2014/main" id="{9FFE8D5E-DB66-2F47-AE17-F87A9A3E7E72}"/>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tx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339">
              <a:extLst>
                <a:ext uri="{FF2B5EF4-FFF2-40B4-BE49-F238E27FC236}">
                  <a16:creationId xmlns:a16="http://schemas.microsoft.com/office/drawing/2014/main" id="{8697B203-85B8-5C4E-BEB6-31C14FA22D12}"/>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4FE6FF"/>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3708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B0D58A8-6997-3D4A-A44B-CF1833C2A26F}"/>
              </a:ext>
            </a:extLst>
          </p:cNvPr>
          <p:cNvSpPr/>
          <p:nvPr/>
        </p:nvSpPr>
        <p:spPr bwMode="auto">
          <a:xfrm>
            <a:off x="1988081" y="1566855"/>
            <a:ext cx="8182113" cy="406520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18" name="Title 17">
            <a:extLst>
              <a:ext uri="{FF2B5EF4-FFF2-40B4-BE49-F238E27FC236}">
                <a16:creationId xmlns:a16="http://schemas.microsoft.com/office/drawing/2014/main" id="{AAC9A800-FD4D-44BD-A95E-8908545E8FA7}"/>
              </a:ext>
            </a:extLst>
          </p:cNvPr>
          <p:cNvSpPr>
            <a:spLocks noGrp="1"/>
          </p:cNvSpPr>
          <p:nvPr>
            <p:ph type="title"/>
          </p:nvPr>
        </p:nvSpPr>
        <p:spPr>
          <a:xfrm>
            <a:off x="426424" y="240339"/>
            <a:ext cx="11336039" cy="758022"/>
          </a:xfrm>
        </p:spPr>
        <p:txBody>
          <a:bodyPr/>
          <a:lstStyle/>
          <a:p>
            <a:r>
              <a:rPr lang="en-US" sz="3200" spc="0" dirty="0">
                <a:solidFill>
                  <a:schemeClr val="tx1"/>
                </a:solidFill>
              </a:rPr>
              <a:t>Unify your organization</a:t>
            </a:r>
          </a:p>
        </p:txBody>
      </p:sp>
      <p:pic>
        <p:nvPicPr>
          <p:cNvPr id="8" name="Picture 7">
            <a:extLst>
              <a:ext uri="{FF2B5EF4-FFF2-40B4-BE49-F238E27FC236}">
                <a16:creationId xmlns:a16="http://schemas.microsoft.com/office/drawing/2014/main" id="{87279F45-E277-4D8C-932A-1658E9143F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6573" y="4145246"/>
            <a:ext cx="780290" cy="823845"/>
          </a:xfrm>
          <a:prstGeom prst="rect">
            <a:avLst/>
          </a:prstGeom>
        </p:spPr>
      </p:pic>
      <p:pic>
        <p:nvPicPr>
          <p:cNvPr id="115" name="Picture 4" descr="Image result for azure logo">
            <a:extLst>
              <a:ext uri="{FF2B5EF4-FFF2-40B4-BE49-F238E27FC236}">
                <a16:creationId xmlns:a16="http://schemas.microsoft.com/office/drawing/2014/main" id="{FA8FB3CD-E8D7-4AB5-A05B-03D430403B4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185494" y="2226798"/>
            <a:ext cx="809640" cy="602292"/>
          </a:xfrm>
          <a:prstGeom prst="rect">
            <a:avLst/>
          </a:prstGeom>
          <a:noFill/>
          <a:ln>
            <a:noFill/>
          </a:ln>
        </p:spPr>
      </p:pic>
      <p:sp>
        <p:nvSpPr>
          <p:cNvPr id="116" name="Rectangle 115">
            <a:extLst>
              <a:ext uri="{FF2B5EF4-FFF2-40B4-BE49-F238E27FC236}">
                <a16:creationId xmlns:a16="http://schemas.microsoft.com/office/drawing/2014/main" id="{6C5125E4-ACB3-4AB2-8E2A-C8161A5FB940}"/>
              </a:ext>
            </a:extLst>
          </p:cNvPr>
          <p:cNvSpPr/>
          <p:nvPr/>
        </p:nvSpPr>
        <p:spPr bwMode="auto">
          <a:xfrm>
            <a:off x="5919147" y="2942037"/>
            <a:ext cx="3342334" cy="511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Segoe UI Black" panose="020B0A02040204020203" pitchFamily="34" charset="0"/>
                <a:cs typeface="Segoe UI" pitchFamily="34" charset="0"/>
              </a:rPr>
              <a:t>Azure Data Services</a:t>
            </a:r>
          </a:p>
        </p:txBody>
      </p:sp>
      <p:sp>
        <p:nvSpPr>
          <p:cNvPr id="117" name="Rectangle 116">
            <a:extLst>
              <a:ext uri="{FF2B5EF4-FFF2-40B4-BE49-F238E27FC236}">
                <a16:creationId xmlns:a16="http://schemas.microsoft.com/office/drawing/2014/main" id="{3B9B8512-17E0-4AA8-B52B-8B8C1E65BE91}"/>
              </a:ext>
            </a:extLst>
          </p:cNvPr>
          <p:cNvSpPr/>
          <p:nvPr/>
        </p:nvSpPr>
        <p:spPr bwMode="auto">
          <a:xfrm>
            <a:off x="2930519" y="2942037"/>
            <a:ext cx="3342334" cy="511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Segoe UI Black" panose="020B0A02040204020203" pitchFamily="34" charset="0"/>
                <a:cs typeface="Segoe UI" pitchFamily="34" charset="0"/>
              </a:rPr>
              <a:t>Power BI</a:t>
            </a:r>
          </a:p>
        </p:txBody>
      </p:sp>
      <p:sp>
        <p:nvSpPr>
          <p:cNvPr id="4" name="Rectangle 3">
            <a:extLst>
              <a:ext uri="{FF2B5EF4-FFF2-40B4-BE49-F238E27FC236}">
                <a16:creationId xmlns:a16="http://schemas.microsoft.com/office/drawing/2014/main" id="{9A829B05-6FCC-0D47-9603-E5779EB7158F}"/>
              </a:ext>
            </a:extLst>
          </p:cNvPr>
          <p:cNvSpPr/>
          <p:nvPr/>
        </p:nvSpPr>
        <p:spPr>
          <a:xfrm>
            <a:off x="4392563" y="4387891"/>
            <a:ext cx="481446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Common Data Model on Azure Data Lake Storage</a:t>
            </a:r>
            <a:endParaRPr kumimoji="0" lang="en-US" sz="16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98" name="Group 97">
            <a:extLst>
              <a:ext uri="{FF2B5EF4-FFF2-40B4-BE49-F238E27FC236}">
                <a16:creationId xmlns:a16="http://schemas.microsoft.com/office/drawing/2014/main" id="{1E0CDDD0-E462-E444-9553-33D9821EDF15}"/>
              </a:ext>
            </a:extLst>
          </p:cNvPr>
          <p:cNvGrpSpPr/>
          <p:nvPr/>
        </p:nvGrpSpPr>
        <p:grpSpPr>
          <a:xfrm>
            <a:off x="4196866" y="2222306"/>
            <a:ext cx="809640" cy="611276"/>
            <a:chOff x="2851176" y="840527"/>
            <a:chExt cx="3024388" cy="2283410"/>
          </a:xfrm>
        </p:grpSpPr>
        <p:sp>
          <p:nvSpPr>
            <p:cNvPr id="99" name="Freeform: Shape 338">
              <a:extLst>
                <a:ext uri="{FF2B5EF4-FFF2-40B4-BE49-F238E27FC236}">
                  <a16:creationId xmlns:a16="http://schemas.microsoft.com/office/drawing/2014/main" id="{9FFE8D5E-DB66-2F47-AE17-F87A9A3E7E72}"/>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tx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339">
              <a:extLst>
                <a:ext uri="{FF2B5EF4-FFF2-40B4-BE49-F238E27FC236}">
                  <a16:creationId xmlns:a16="http://schemas.microsoft.com/office/drawing/2014/main" id="{8697B203-85B8-5C4E-BEB6-31C14FA22D12}"/>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4FE6FF"/>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864963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CCBB6C4-A3E9-5D40-83FF-6FD99EDC25B0}"/>
              </a:ext>
            </a:extLst>
          </p:cNvPr>
          <p:cNvSpPr/>
          <p:nvPr/>
        </p:nvSpPr>
        <p:spPr bwMode="auto">
          <a:xfrm>
            <a:off x="2334935" y="1954101"/>
            <a:ext cx="8924099" cy="657979"/>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34" name="Rectangle 33">
            <a:extLst>
              <a:ext uri="{FF2B5EF4-FFF2-40B4-BE49-F238E27FC236}">
                <a16:creationId xmlns:a16="http://schemas.microsoft.com/office/drawing/2014/main" id="{471E4B26-452C-BF48-A0F5-4CFAD21446EC}"/>
              </a:ext>
            </a:extLst>
          </p:cNvPr>
          <p:cNvSpPr/>
          <p:nvPr/>
        </p:nvSpPr>
        <p:spPr bwMode="auto">
          <a:xfrm>
            <a:off x="2334934" y="2866929"/>
            <a:ext cx="8924099" cy="552356"/>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36" name="Rectangle 35">
            <a:extLst>
              <a:ext uri="{FF2B5EF4-FFF2-40B4-BE49-F238E27FC236}">
                <a16:creationId xmlns:a16="http://schemas.microsoft.com/office/drawing/2014/main" id="{8528B8A5-5CD4-9C41-811E-76F595C6AED2}"/>
              </a:ext>
            </a:extLst>
          </p:cNvPr>
          <p:cNvSpPr/>
          <p:nvPr/>
        </p:nvSpPr>
        <p:spPr bwMode="auto">
          <a:xfrm>
            <a:off x="2334491" y="3663258"/>
            <a:ext cx="8924099" cy="1593234"/>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37" name="Rectangle 36">
            <a:extLst>
              <a:ext uri="{FF2B5EF4-FFF2-40B4-BE49-F238E27FC236}">
                <a16:creationId xmlns:a16="http://schemas.microsoft.com/office/drawing/2014/main" id="{34F7A689-A40D-3C49-99BA-B5F78EA3A291}"/>
              </a:ext>
            </a:extLst>
          </p:cNvPr>
          <p:cNvSpPr/>
          <p:nvPr/>
        </p:nvSpPr>
        <p:spPr bwMode="auto">
          <a:xfrm>
            <a:off x="2334491" y="5471590"/>
            <a:ext cx="8924099" cy="870997"/>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31" name="Title 17">
            <a:extLst>
              <a:ext uri="{FF2B5EF4-FFF2-40B4-BE49-F238E27FC236}">
                <a16:creationId xmlns:a16="http://schemas.microsoft.com/office/drawing/2014/main" id="{DB8884F4-0252-4767-90A0-4A6EEF1CC85D}"/>
              </a:ext>
            </a:extLst>
          </p:cNvPr>
          <p:cNvSpPr txBox="1">
            <a:spLocks noGrp="1"/>
          </p:cNvSpPr>
          <p:nvPr>
            <p:ph type="title"/>
          </p:nvPr>
        </p:nvSpPr>
        <p:spPr>
          <a:xfrm>
            <a:off x="426424" y="240339"/>
            <a:ext cx="11336039" cy="758022"/>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529" b="0" kern="1200" cap="none" spc="-147" baseline="0">
                <a:ln w="3175">
                  <a:noFill/>
                </a:ln>
                <a:solidFill>
                  <a:schemeClr val="tx2"/>
                </a:solidFill>
                <a:effectLst/>
                <a:latin typeface="+mj-lt"/>
                <a:ea typeface="+mn-ea"/>
                <a:cs typeface="Segoe UI" pitchFamily="34" charset="0"/>
              </a:defRPr>
            </a:lvl1pPr>
          </a:lstStyle>
          <a:p>
            <a:r>
              <a:rPr lang="en-US" sz="3200" dirty="0">
                <a:solidFill>
                  <a:schemeClr val="tx1"/>
                </a:solidFill>
              </a:rPr>
              <a:t>Unleash data value with </a:t>
            </a:r>
            <a:r>
              <a:rPr lang="en-US" sz="3200" dirty="0"/>
              <a:t>Power BI </a:t>
            </a:r>
            <a:r>
              <a:rPr lang="en-US" sz="3200" dirty="0">
                <a:solidFill>
                  <a:schemeClr val="tx1"/>
                </a:solidFill>
              </a:rPr>
              <a:t>and </a:t>
            </a:r>
            <a:r>
              <a:rPr lang="en-US" sz="3200" dirty="0"/>
              <a:t>Azure Data Services</a:t>
            </a:r>
          </a:p>
        </p:txBody>
      </p:sp>
      <p:sp>
        <p:nvSpPr>
          <p:cNvPr id="33" name="Rectangle 32">
            <a:extLst>
              <a:ext uri="{FF2B5EF4-FFF2-40B4-BE49-F238E27FC236}">
                <a16:creationId xmlns:a16="http://schemas.microsoft.com/office/drawing/2014/main" id="{49AE89E5-E17C-47E2-90D7-2F5FB676C01A}"/>
              </a:ext>
            </a:extLst>
          </p:cNvPr>
          <p:cNvSpPr/>
          <p:nvPr/>
        </p:nvSpPr>
        <p:spPr bwMode="auto">
          <a:xfrm>
            <a:off x="5759012" y="3586666"/>
            <a:ext cx="5500023" cy="1682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 name="Rectangle 1">
            <a:extLst>
              <a:ext uri="{FF2B5EF4-FFF2-40B4-BE49-F238E27FC236}">
                <a16:creationId xmlns:a16="http://schemas.microsoft.com/office/drawing/2014/main" id="{5DDFA109-62B7-43FF-9D8D-132F03286706}"/>
              </a:ext>
            </a:extLst>
          </p:cNvPr>
          <p:cNvSpPr/>
          <p:nvPr/>
        </p:nvSpPr>
        <p:spPr bwMode="auto">
          <a:xfrm>
            <a:off x="2334935" y="3586667"/>
            <a:ext cx="3644157" cy="1682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1028" name="Picture 4" descr="Image result for azure logo">
            <a:extLst>
              <a:ext uri="{FF2B5EF4-FFF2-40B4-BE49-F238E27FC236}">
                <a16:creationId xmlns:a16="http://schemas.microsoft.com/office/drawing/2014/main" id="{96A64143-C6F9-4449-AA94-D3BC1AB731F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987475" y="3923885"/>
            <a:ext cx="712675" cy="525806"/>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B6A9CAF7-2758-461E-A361-AB2F90913649}"/>
              </a:ext>
            </a:extLst>
          </p:cNvPr>
          <p:cNvSpPr/>
          <p:nvPr/>
        </p:nvSpPr>
        <p:spPr bwMode="auto">
          <a:xfrm>
            <a:off x="6702342" y="4604937"/>
            <a:ext cx="3313127" cy="511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Segoe UI Black" panose="020B0A02040204020203" pitchFamily="34" charset="0"/>
                <a:cs typeface="Segoe UI" pitchFamily="34" charset="0"/>
              </a:rPr>
              <a:t>Azure Data Services</a:t>
            </a:r>
          </a:p>
        </p:txBody>
      </p:sp>
      <p:sp>
        <p:nvSpPr>
          <p:cNvPr id="46" name="Rectangle 45">
            <a:extLst>
              <a:ext uri="{FF2B5EF4-FFF2-40B4-BE49-F238E27FC236}">
                <a16:creationId xmlns:a16="http://schemas.microsoft.com/office/drawing/2014/main" id="{CF2BEE95-AEB0-4299-84A1-3C4CA892B121}"/>
              </a:ext>
            </a:extLst>
          </p:cNvPr>
          <p:cNvSpPr/>
          <p:nvPr/>
        </p:nvSpPr>
        <p:spPr bwMode="auto">
          <a:xfrm>
            <a:off x="3485544" y="4604937"/>
            <a:ext cx="3313127" cy="511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Segoe UI Black" panose="020B0A02040204020203" pitchFamily="34" charset="0"/>
                <a:cs typeface="Segoe UI" pitchFamily="34" charset="0"/>
              </a:rPr>
              <a:t>Power BI</a:t>
            </a:r>
          </a:p>
        </p:txBody>
      </p:sp>
      <p:sp>
        <p:nvSpPr>
          <p:cNvPr id="9" name="Rectangle 8">
            <a:extLst>
              <a:ext uri="{FF2B5EF4-FFF2-40B4-BE49-F238E27FC236}">
                <a16:creationId xmlns:a16="http://schemas.microsoft.com/office/drawing/2014/main" id="{381D5D75-60CF-47DD-8B24-77285A0BA070}"/>
              </a:ext>
            </a:extLst>
          </p:cNvPr>
          <p:cNvSpPr/>
          <p:nvPr/>
        </p:nvSpPr>
        <p:spPr>
          <a:xfrm>
            <a:off x="358723" y="5737811"/>
            <a:ext cx="1463456" cy="338554"/>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Unified data</a:t>
            </a:r>
          </a:p>
        </p:txBody>
      </p:sp>
      <p:sp>
        <p:nvSpPr>
          <p:cNvPr id="25" name="Rectangle 24">
            <a:extLst>
              <a:ext uri="{FF2B5EF4-FFF2-40B4-BE49-F238E27FC236}">
                <a16:creationId xmlns:a16="http://schemas.microsoft.com/office/drawing/2014/main" id="{10DC92D7-D607-489A-AA6B-0A6E3D800A28}"/>
              </a:ext>
            </a:extLst>
          </p:cNvPr>
          <p:cNvSpPr/>
          <p:nvPr/>
        </p:nvSpPr>
        <p:spPr>
          <a:xfrm>
            <a:off x="369221" y="4135336"/>
            <a:ext cx="1922158" cy="584775"/>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Powerful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integrated tooling</a:t>
            </a:r>
          </a:p>
        </p:txBody>
      </p:sp>
      <p:sp>
        <p:nvSpPr>
          <p:cNvPr id="3" name="TextBox 2">
            <a:extLst>
              <a:ext uri="{FF2B5EF4-FFF2-40B4-BE49-F238E27FC236}">
                <a16:creationId xmlns:a16="http://schemas.microsoft.com/office/drawing/2014/main" id="{CED124E6-934A-4436-B4BC-C8D1D7826AFD}"/>
              </a:ext>
            </a:extLst>
          </p:cNvPr>
          <p:cNvSpPr txBox="1"/>
          <p:nvPr/>
        </p:nvSpPr>
        <p:spPr>
          <a:xfrm>
            <a:off x="2572650" y="2884908"/>
            <a:ext cx="225769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mn-ea"/>
                <a:cs typeface="+mn-cs"/>
              </a:rPr>
              <a:t>Business analysts</a:t>
            </a:r>
          </a:p>
        </p:txBody>
      </p:sp>
      <p:sp>
        <p:nvSpPr>
          <p:cNvPr id="42" name="TextBox 41">
            <a:extLst>
              <a:ext uri="{FF2B5EF4-FFF2-40B4-BE49-F238E27FC236}">
                <a16:creationId xmlns:a16="http://schemas.microsoft.com/office/drawing/2014/main" id="{C70123EF-EECE-4831-A201-D1F4FC0167E0}"/>
              </a:ext>
            </a:extLst>
          </p:cNvPr>
          <p:cNvSpPr txBox="1"/>
          <p:nvPr/>
        </p:nvSpPr>
        <p:spPr>
          <a:xfrm>
            <a:off x="4652426" y="2885158"/>
            <a:ext cx="428065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mn-ea"/>
                <a:cs typeface="+mn-cs"/>
              </a:rPr>
              <a:t>IT professionals</a:t>
            </a:r>
          </a:p>
        </p:txBody>
      </p:sp>
      <p:cxnSp>
        <p:nvCxnSpPr>
          <p:cNvPr id="5" name="Straight Arrow Connector 4">
            <a:extLst>
              <a:ext uri="{FF2B5EF4-FFF2-40B4-BE49-F238E27FC236}">
                <a16:creationId xmlns:a16="http://schemas.microsoft.com/office/drawing/2014/main" id="{49FE75F1-5A4C-4BCE-B376-E5BF89A70D89}"/>
              </a:ext>
            </a:extLst>
          </p:cNvPr>
          <p:cNvCxnSpPr>
            <a:cxnSpLocks/>
          </p:cNvCxnSpPr>
          <p:nvPr/>
        </p:nvCxnSpPr>
        <p:spPr>
          <a:xfrm>
            <a:off x="4869696" y="3146559"/>
            <a:ext cx="1009816" cy="0"/>
          </a:xfrm>
          <a:prstGeom prst="straightConnector1">
            <a:avLst/>
          </a:prstGeom>
          <a:ln w="19050">
            <a:solidFill>
              <a:schemeClr val="tx1"/>
            </a:solidFill>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33CEECE-5AE5-46DE-9CAA-EBE4F5742808}"/>
              </a:ext>
            </a:extLst>
          </p:cNvPr>
          <p:cNvSpPr txBox="1"/>
          <p:nvPr/>
        </p:nvSpPr>
        <p:spPr>
          <a:xfrm>
            <a:off x="8779619" y="2884977"/>
            <a:ext cx="172282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mn-ea"/>
                <a:cs typeface="+mn-cs"/>
              </a:rPr>
              <a:t>Data scientists</a:t>
            </a:r>
          </a:p>
        </p:txBody>
      </p:sp>
      <p:sp>
        <p:nvSpPr>
          <p:cNvPr id="26" name="Rectangle 25">
            <a:extLst>
              <a:ext uri="{FF2B5EF4-FFF2-40B4-BE49-F238E27FC236}">
                <a16:creationId xmlns:a16="http://schemas.microsoft.com/office/drawing/2014/main" id="{66C49C07-D4D9-4C53-8AE9-9E655864A678}"/>
              </a:ext>
            </a:extLst>
          </p:cNvPr>
          <p:cNvSpPr/>
          <p:nvPr/>
        </p:nvSpPr>
        <p:spPr>
          <a:xfrm>
            <a:off x="378225" y="2857016"/>
            <a:ext cx="1374094" cy="584775"/>
          </a:xfrm>
          <a:prstGeom prst="rect">
            <a:avLst/>
          </a:prstGeom>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Frictionless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collaboration</a:t>
            </a:r>
          </a:p>
        </p:txBody>
      </p:sp>
      <p:sp>
        <p:nvSpPr>
          <p:cNvPr id="12" name="Rectangle 11">
            <a:extLst>
              <a:ext uri="{FF2B5EF4-FFF2-40B4-BE49-F238E27FC236}">
                <a16:creationId xmlns:a16="http://schemas.microsoft.com/office/drawing/2014/main" id="{9D2A111B-8319-4CD8-ABCA-A4AE086F1BAF}"/>
              </a:ext>
            </a:extLst>
          </p:cNvPr>
          <p:cNvSpPr/>
          <p:nvPr/>
        </p:nvSpPr>
        <p:spPr bwMode="auto">
          <a:xfrm>
            <a:off x="5249266" y="1921433"/>
            <a:ext cx="3094547" cy="7328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Petabyte-scale </a:t>
            </a:r>
          </a:p>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analytics </a:t>
            </a:r>
          </a:p>
        </p:txBody>
      </p:sp>
      <p:sp>
        <p:nvSpPr>
          <p:cNvPr id="14" name="Rectangle 13">
            <a:extLst>
              <a:ext uri="{FF2B5EF4-FFF2-40B4-BE49-F238E27FC236}">
                <a16:creationId xmlns:a16="http://schemas.microsoft.com/office/drawing/2014/main" id="{EAF7B7C3-C58A-49FF-B23A-E52E2E51C92B}"/>
              </a:ext>
            </a:extLst>
          </p:cNvPr>
          <p:cNvSpPr/>
          <p:nvPr/>
        </p:nvSpPr>
        <p:spPr bwMode="auto">
          <a:xfrm>
            <a:off x="8218165" y="1921433"/>
            <a:ext cx="2723453" cy="7328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1175"/>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Advanced analytics </a:t>
            </a:r>
            <a:br>
              <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br>
            <a:r>
              <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and AI</a:t>
            </a:r>
          </a:p>
        </p:txBody>
      </p:sp>
      <p:sp>
        <p:nvSpPr>
          <p:cNvPr id="17" name="Rectangle 16">
            <a:extLst>
              <a:ext uri="{FF2B5EF4-FFF2-40B4-BE49-F238E27FC236}">
                <a16:creationId xmlns:a16="http://schemas.microsoft.com/office/drawing/2014/main" id="{4B01DE18-9FB2-463D-9343-98CEC853CA55}"/>
              </a:ext>
            </a:extLst>
          </p:cNvPr>
          <p:cNvSpPr/>
          <p:nvPr/>
        </p:nvSpPr>
        <p:spPr bwMode="auto">
          <a:xfrm>
            <a:off x="2480134" y="1930177"/>
            <a:ext cx="2485256" cy="7328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Powerful visualization and reporting</a:t>
            </a:r>
          </a:p>
        </p:txBody>
      </p:sp>
      <p:sp>
        <p:nvSpPr>
          <p:cNvPr id="27" name="Rectangle 26">
            <a:extLst>
              <a:ext uri="{FF2B5EF4-FFF2-40B4-BE49-F238E27FC236}">
                <a16:creationId xmlns:a16="http://schemas.microsoft.com/office/drawing/2014/main" id="{63735FB8-489A-42D1-A2D3-780770863DEE}"/>
              </a:ext>
            </a:extLst>
          </p:cNvPr>
          <p:cNvSpPr/>
          <p:nvPr/>
        </p:nvSpPr>
        <p:spPr>
          <a:xfrm>
            <a:off x="358723" y="1990702"/>
            <a:ext cx="1523174" cy="584775"/>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Unmatched capabilities</a:t>
            </a:r>
          </a:p>
        </p:txBody>
      </p:sp>
      <p:sp>
        <p:nvSpPr>
          <p:cNvPr id="35" name="Rectangle 34">
            <a:extLst>
              <a:ext uri="{FF2B5EF4-FFF2-40B4-BE49-F238E27FC236}">
                <a16:creationId xmlns:a16="http://schemas.microsoft.com/office/drawing/2014/main" id="{22243A9E-A152-40A9-90AC-62D729E0D389}"/>
              </a:ext>
            </a:extLst>
          </p:cNvPr>
          <p:cNvSpPr/>
          <p:nvPr/>
        </p:nvSpPr>
        <p:spPr bwMode="auto">
          <a:xfrm>
            <a:off x="2334935" y="1230635"/>
            <a:ext cx="8924099" cy="502920"/>
          </a:xfrm>
          <a:prstGeom prst="rect">
            <a:avLst/>
          </a:prstGeom>
          <a:solidFill>
            <a:schemeClr val="tx2"/>
          </a:solidFill>
          <a:ln>
            <a:noFill/>
            <a:headEnd type="none" w="med" len="med"/>
            <a:tailEnd type="none" w="med" len="med"/>
          </a:ln>
          <a:effectLst>
            <a:outerShdw blurRad="127000" dist="38100" dir="5400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Business value</a:t>
            </a:r>
          </a:p>
        </p:txBody>
      </p:sp>
      <p:pic>
        <p:nvPicPr>
          <p:cNvPr id="30" name="Picture 29">
            <a:extLst>
              <a:ext uri="{FF2B5EF4-FFF2-40B4-BE49-F238E27FC236}">
                <a16:creationId xmlns:a16="http://schemas.microsoft.com/office/drawing/2014/main" id="{D795C4B7-9D5D-4344-8AB8-D24D8A8245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1880" y="5586643"/>
            <a:ext cx="640889" cy="640889"/>
          </a:xfrm>
          <a:prstGeom prst="rect">
            <a:avLst/>
          </a:prstGeom>
        </p:spPr>
      </p:pic>
      <p:sp>
        <p:nvSpPr>
          <p:cNvPr id="38" name="Rectangle 37">
            <a:extLst>
              <a:ext uri="{FF2B5EF4-FFF2-40B4-BE49-F238E27FC236}">
                <a16:creationId xmlns:a16="http://schemas.microsoft.com/office/drawing/2014/main" id="{8B80710A-B7D3-EB48-A9AF-BAC20F9727FA}"/>
              </a:ext>
            </a:extLst>
          </p:cNvPr>
          <p:cNvSpPr/>
          <p:nvPr/>
        </p:nvSpPr>
        <p:spPr>
          <a:xfrm>
            <a:off x="5056761" y="5737810"/>
            <a:ext cx="481446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Common Data Model on Azure Data Lake Storage</a:t>
            </a:r>
            <a:endParaRPr kumimoji="0" lang="en-US" sz="16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FF2D6F0D-8587-8540-B47A-85360FAAD4C4}"/>
              </a:ext>
            </a:extLst>
          </p:cNvPr>
          <p:cNvGrpSpPr/>
          <p:nvPr/>
        </p:nvGrpSpPr>
        <p:grpSpPr>
          <a:xfrm>
            <a:off x="4742735" y="3905727"/>
            <a:ext cx="809640" cy="611276"/>
            <a:chOff x="2851176" y="840527"/>
            <a:chExt cx="3024388" cy="2283410"/>
          </a:xfrm>
        </p:grpSpPr>
        <p:sp>
          <p:nvSpPr>
            <p:cNvPr id="44" name="Freeform: Shape 338">
              <a:extLst>
                <a:ext uri="{FF2B5EF4-FFF2-40B4-BE49-F238E27FC236}">
                  <a16:creationId xmlns:a16="http://schemas.microsoft.com/office/drawing/2014/main" id="{44480DAA-701F-5547-97C7-0E408D1C459F}"/>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tx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339">
              <a:extLst>
                <a:ext uri="{FF2B5EF4-FFF2-40B4-BE49-F238E27FC236}">
                  <a16:creationId xmlns:a16="http://schemas.microsoft.com/office/drawing/2014/main" id="{48D73C4C-84BF-7540-A5C4-F0AA7BA20F0E}"/>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4FE6FF"/>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cxnSp>
        <p:nvCxnSpPr>
          <p:cNvPr id="47" name="Straight Arrow Connector 46">
            <a:extLst>
              <a:ext uri="{FF2B5EF4-FFF2-40B4-BE49-F238E27FC236}">
                <a16:creationId xmlns:a16="http://schemas.microsoft.com/office/drawing/2014/main" id="{5E213F48-7C0B-0E49-9AB1-2F445047DF68}"/>
              </a:ext>
            </a:extLst>
          </p:cNvPr>
          <p:cNvCxnSpPr>
            <a:cxnSpLocks/>
          </p:cNvCxnSpPr>
          <p:nvPr/>
        </p:nvCxnSpPr>
        <p:spPr>
          <a:xfrm>
            <a:off x="7713257" y="3140389"/>
            <a:ext cx="1009816" cy="0"/>
          </a:xfrm>
          <a:prstGeom prst="straightConnector1">
            <a:avLst/>
          </a:prstGeom>
          <a:ln w="19050">
            <a:solidFill>
              <a:schemeClr val="tx1"/>
            </a:solidFill>
            <a:prstDash val="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5701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454139F9-84D8-2E4E-BA8D-831A65E6AB7A}"/>
              </a:ext>
            </a:extLst>
          </p:cNvPr>
          <p:cNvSpPr/>
          <p:nvPr/>
        </p:nvSpPr>
        <p:spPr bwMode="auto">
          <a:xfrm>
            <a:off x="8895494" y="2013040"/>
            <a:ext cx="1800013" cy="1800008"/>
          </a:xfrm>
          <a:prstGeom prst="ellipse">
            <a:avLst/>
          </a:prstGeom>
          <a:solidFill>
            <a:schemeClr val="bg1">
              <a:lumMod val="95000"/>
            </a:schemeClr>
          </a:solidFill>
          <a:ln w="10795" cap="flat" cmpd="sng" algn="ctr">
            <a:noFill/>
            <a:prstDash val="solid"/>
          </a:ln>
          <a:effectLst>
            <a:outerShdw blurRad="127000" dist="38100" dir="5400000" algn="tl" rotWithShape="0">
              <a:prstClr val="black">
                <a:alpha val="34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2B702DE1-F9BE-4BDA-9554-4992055BCE6B}"/>
              </a:ext>
            </a:extLst>
          </p:cNvPr>
          <p:cNvSpPr>
            <a:spLocks noGrp="1"/>
          </p:cNvSpPr>
          <p:nvPr>
            <p:ph type="title"/>
          </p:nvPr>
        </p:nvSpPr>
        <p:spPr>
          <a:xfrm>
            <a:off x="427980" y="232578"/>
            <a:ext cx="11336039" cy="758022"/>
          </a:xfrm>
        </p:spPr>
        <p:txBody>
          <a:bodyPr/>
          <a:lstStyle/>
          <a:p>
            <a:r>
              <a:rPr lang="en-US" sz="3200" spc="0" dirty="0">
                <a:solidFill>
                  <a:schemeClr val="tx1"/>
                </a:solidFill>
              </a:rPr>
              <a:t>Maximize the value of your data</a:t>
            </a:r>
          </a:p>
        </p:txBody>
      </p:sp>
      <p:sp>
        <p:nvSpPr>
          <p:cNvPr id="17" name="Rectangle 16">
            <a:extLst>
              <a:ext uri="{FF2B5EF4-FFF2-40B4-BE49-F238E27FC236}">
                <a16:creationId xmlns:a16="http://schemas.microsoft.com/office/drawing/2014/main" id="{40822EB0-13CA-45C7-80E7-CB6CA691DD7A}"/>
              </a:ext>
            </a:extLst>
          </p:cNvPr>
          <p:cNvSpPr/>
          <p:nvPr/>
        </p:nvSpPr>
        <p:spPr bwMode="auto">
          <a:xfrm>
            <a:off x="5099368" y="4124357"/>
            <a:ext cx="2157469" cy="843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702040204020203" pitchFamily="34" charset="0"/>
              </a:rPr>
              <a:t>Petabyte-scale analytics</a:t>
            </a:r>
          </a:p>
        </p:txBody>
      </p:sp>
      <p:grpSp>
        <p:nvGrpSpPr>
          <p:cNvPr id="86" name="Group 85">
            <a:extLst>
              <a:ext uri="{FF2B5EF4-FFF2-40B4-BE49-F238E27FC236}">
                <a16:creationId xmlns:a16="http://schemas.microsoft.com/office/drawing/2014/main" id="{33E35CF5-9532-41B8-87C3-887BAC4A0003}"/>
              </a:ext>
            </a:extLst>
          </p:cNvPr>
          <p:cNvGrpSpPr/>
          <p:nvPr/>
        </p:nvGrpSpPr>
        <p:grpSpPr>
          <a:xfrm>
            <a:off x="3974842" y="2689492"/>
            <a:ext cx="447105" cy="447105"/>
            <a:chOff x="3231947" y="2353491"/>
            <a:chExt cx="580408" cy="580408"/>
          </a:xfrm>
        </p:grpSpPr>
        <p:cxnSp>
          <p:nvCxnSpPr>
            <p:cNvPr id="87" name="Straight Connector 86">
              <a:extLst>
                <a:ext uri="{FF2B5EF4-FFF2-40B4-BE49-F238E27FC236}">
                  <a16:creationId xmlns:a16="http://schemas.microsoft.com/office/drawing/2014/main" id="{FEC8D33B-71E8-419C-AAA0-B5F7C225278F}"/>
                </a:ext>
              </a:extLst>
            </p:cNvPr>
            <p:cNvCxnSpPr/>
            <p:nvPr/>
          </p:nvCxnSpPr>
          <p:spPr>
            <a:xfrm flipH="1">
              <a:off x="3522151" y="2353491"/>
              <a:ext cx="0" cy="580408"/>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733734-E6C3-4A43-A921-A8207F23E811}"/>
                </a:ext>
              </a:extLst>
            </p:cNvPr>
            <p:cNvCxnSpPr>
              <a:cxnSpLocks/>
            </p:cNvCxnSpPr>
            <p:nvPr/>
          </p:nvCxnSpPr>
          <p:spPr>
            <a:xfrm rot="5400000" flipH="1">
              <a:off x="3522151" y="2353491"/>
              <a:ext cx="0" cy="580408"/>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FCAC5E6E-0E8C-4A65-9FA1-3D1B36D84D4C}"/>
              </a:ext>
            </a:extLst>
          </p:cNvPr>
          <p:cNvSpPr/>
          <p:nvPr/>
        </p:nvSpPr>
        <p:spPr bwMode="auto">
          <a:xfrm>
            <a:off x="8628165" y="4124357"/>
            <a:ext cx="2334670" cy="843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702040204020203" pitchFamily="34" charset="0"/>
              </a:rPr>
              <a:t>Advanced analytics and AI</a:t>
            </a:r>
          </a:p>
        </p:txBody>
      </p:sp>
      <p:grpSp>
        <p:nvGrpSpPr>
          <p:cNvPr id="52" name="Group 51">
            <a:extLst>
              <a:ext uri="{FF2B5EF4-FFF2-40B4-BE49-F238E27FC236}">
                <a16:creationId xmlns:a16="http://schemas.microsoft.com/office/drawing/2014/main" id="{83F14806-FF8B-49FB-BCE0-0F6624937817}"/>
              </a:ext>
            </a:extLst>
          </p:cNvPr>
          <p:cNvGrpSpPr/>
          <p:nvPr/>
        </p:nvGrpSpPr>
        <p:grpSpPr>
          <a:xfrm>
            <a:off x="7833813" y="2689492"/>
            <a:ext cx="447105" cy="447105"/>
            <a:chOff x="3231947" y="2353491"/>
            <a:chExt cx="580408" cy="580408"/>
          </a:xfrm>
        </p:grpSpPr>
        <p:cxnSp>
          <p:nvCxnSpPr>
            <p:cNvPr id="53" name="Straight Connector 52">
              <a:extLst>
                <a:ext uri="{FF2B5EF4-FFF2-40B4-BE49-F238E27FC236}">
                  <a16:creationId xmlns:a16="http://schemas.microsoft.com/office/drawing/2014/main" id="{B2B49809-20DA-45BB-BAD2-71E80D5B32C2}"/>
                </a:ext>
              </a:extLst>
            </p:cNvPr>
            <p:cNvCxnSpPr/>
            <p:nvPr/>
          </p:nvCxnSpPr>
          <p:spPr>
            <a:xfrm flipH="1">
              <a:off x="3522151" y="2353491"/>
              <a:ext cx="0" cy="580408"/>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860337D-8E3F-4FB6-A25E-379E6466A5FC}"/>
                </a:ext>
              </a:extLst>
            </p:cNvPr>
            <p:cNvCxnSpPr>
              <a:cxnSpLocks/>
            </p:cNvCxnSpPr>
            <p:nvPr/>
          </p:nvCxnSpPr>
          <p:spPr>
            <a:xfrm rot="5400000" flipH="1">
              <a:off x="3522151" y="2353491"/>
              <a:ext cx="0" cy="580408"/>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9CFA77F5-CF50-40BB-A5D3-24645135F907}"/>
              </a:ext>
            </a:extLst>
          </p:cNvPr>
          <p:cNvSpPr/>
          <p:nvPr/>
        </p:nvSpPr>
        <p:spPr bwMode="auto">
          <a:xfrm>
            <a:off x="1030093" y="4124357"/>
            <a:ext cx="2724268" cy="843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spAutoFit/>
          </a:bodyPr>
          <a:lstStyle/>
          <a:p>
            <a:pPr marL="0" marR="0" lvl="0" indent="0" algn="ctr" defTabSz="895556" rtl="0" eaLnBrk="1" fontAlgn="base"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Semibold" panose="020B0702040204020203" pitchFamily="34" charset="0"/>
              </a:rPr>
              <a:t>Powerful visualization and reporting</a:t>
            </a:r>
          </a:p>
        </p:txBody>
      </p:sp>
      <p:sp>
        <p:nvSpPr>
          <p:cNvPr id="50" name="Oval 49">
            <a:extLst>
              <a:ext uri="{FF2B5EF4-FFF2-40B4-BE49-F238E27FC236}">
                <a16:creationId xmlns:a16="http://schemas.microsoft.com/office/drawing/2014/main" id="{6DAD6E6F-E21D-784D-BDCF-03B431E69F21}"/>
              </a:ext>
            </a:extLst>
          </p:cNvPr>
          <p:cNvSpPr/>
          <p:nvPr/>
        </p:nvSpPr>
        <p:spPr bwMode="auto">
          <a:xfrm>
            <a:off x="1492704" y="2013040"/>
            <a:ext cx="1800013" cy="1800008"/>
          </a:xfrm>
          <a:prstGeom prst="ellipse">
            <a:avLst/>
          </a:prstGeom>
          <a:solidFill>
            <a:schemeClr val="bg1">
              <a:lumMod val="95000"/>
            </a:schemeClr>
          </a:solidFill>
          <a:ln w="10795" cap="flat" cmpd="sng" algn="ctr">
            <a:noFill/>
            <a:prstDash val="solid"/>
          </a:ln>
          <a:effectLst>
            <a:outerShdw blurRad="127000" dist="38100" dir="5400000" algn="tl" rotWithShape="0">
              <a:prstClr val="black">
                <a:alpha val="34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1" name="Group 60">
            <a:extLst>
              <a:ext uri="{FF2B5EF4-FFF2-40B4-BE49-F238E27FC236}">
                <a16:creationId xmlns:a16="http://schemas.microsoft.com/office/drawing/2014/main" id="{3D808BCD-9DC8-D445-9A8A-19672EC67090}"/>
              </a:ext>
            </a:extLst>
          </p:cNvPr>
          <p:cNvGrpSpPr/>
          <p:nvPr/>
        </p:nvGrpSpPr>
        <p:grpSpPr>
          <a:xfrm>
            <a:off x="1882674" y="2527968"/>
            <a:ext cx="1020072" cy="770152"/>
            <a:chOff x="2851176" y="840527"/>
            <a:chExt cx="3024388" cy="2283410"/>
          </a:xfrm>
        </p:grpSpPr>
        <p:sp>
          <p:nvSpPr>
            <p:cNvPr id="62" name="Freeform: Shape 338">
              <a:extLst>
                <a:ext uri="{FF2B5EF4-FFF2-40B4-BE49-F238E27FC236}">
                  <a16:creationId xmlns:a16="http://schemas.microsoft.com/office/drawing/2014/main" id="{3E6737E3-9998-B048-9759-8B0B1521841C}"/>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tx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339">
              <a:extLst>
                <a:ext uri="{FF2B5EF4-FFF2-40B4-BE49-F238E27FC236}">
                  <a16:creationId xmlns:a16="http://schemas.microsoft.com/office/drawing/2014/main" id="{EE7C6F23-D753-9344-ACD1-1720984ED641}"/>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4FE6FF"/>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64" name="Freeform 63">
            <a:extLst>
              <a:ext uri="{FF2B5EF4-FFF2-40B4-BE49-F238E27FC236}">
                <a16:creationId xmlns:a16="http://schemas.microsoft.com/office/drawing/2014/main" id="{4046843B-D063-CE48-9112-9AD82D3F115A}"/>
              </a:ext>
            </a:extLst>
          </p:cNvPr>
          <p:cNvSpPr/>
          <p:nvPr/>
        </p:nvSpPr>
        <p:spPr bwMode="auto">
          <a:xfrm>
            <a:off x="9474981" y="2575696"/>
            <a:ext cx="641039" cy="674696"/>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66" name="Oval 65">
            <a:extLst>
              <a:ext uri="{FF2B5EF4-FFF2-40B4-BE49-F238E27FC236}">
                <a16:creationId xmlns:a16="http://schemas.microsoft.com/office/drawing/2014/main" id="{27BE2788-BE3C-B144-AF58-B29FF300FCE0}"/>
              </a:ext>
            </a:extLst>
          </p:cNvPr>
          <p:cNvSpPr/>
          <p:nvPr/>
        </p:nvSpPr>
        <p:spPr bwMode="auto">
          <a:xfrm>
            <a:off x="5266454" y="2013040"/>
            <a:ext cx="1800013" cy="1800008"/>
          </a:xfrm>
          <a:prstGeom prst="ellipse">
            <a:avLst/>
          </a:prstGeom>
          <a:solidFill>
            <a:schemeClr val="bg1">
              <a:lumMod val="95000"/>
            </a:schemeClr>
          </a:solidFill>
          <a:ln w="10795" cap="flat" cmpd="sng" algn="ctr">
            <a:noFill/>
            <a:prstDash val="solid"/>
          </a:ln>
          <a:effectLst>
            <a:outerShdw blurRad="127000" dist="38100" dir="5400000" algn="tl" rotWithShape="0">
              <a:prstClr val="black">
                <a:alpha val="34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a:extLst>
              <a:ext uri="{FF2B5EF4-FFF2-40B4-BE49-F238E27FC236}">
                <a16:creationId xmlns:a16="http://schemas.microsoft.com/office/drawing/2014/main" id="{FEC7F39D-F312-9243-A8B3-504556770E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6183" y="2441349"/>
            <a:ext cx="820553" cy="943390"/>
          </a:xfrm>
          <a:prstGeom prst="rect">
            <a:avLst/>
          </a:prstGeom>
        </p:spPr>
      </p:pic>
    </p:spTree>
    <p:extLst>
      <p:ext uri="{BB962C8B-B14F-4D97-AF65-F5344CB8AC3E}">
        <p14:creationId xmlns:p14="http://schemas.microsoft.com/office/powerpoint/2010/main" val="173380010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2" name="Straight Arrow Connector 121">
            <a:extLst>
              <a:ext uri="{FF2B5EF4-FFF2-40B4-BE49-F238E27FC236}">
                <a16:creationId xmlns:a16="http://schemas.microsoft.com/office/drawing/2014/main" id="{2FC7EDE7-5DF2-E349-BA1A-0873CE9FB3C8}"/>
              </a:ext>
            </a:extLst>
          </p:cNvPr>
          <p:cNvCxnSpPr>
            <a:cxnSpLocks/>
          </p:cNvCxnSpPr>
          <p:nvPr/>
        </p:nvCxnSpPr>
        <p:spPr>
          <a:xfrm flipV="1">
            <a:off x="6872480" y="4422235"/>
            <a:ext cx="0" cy="257167"/>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1742CF9-D739-964A-9663-9D673660505C}"/>
              </a:ext>
            </a:extLst>
          </p:cNvPr>
          <p:cNvCxnSpPr>
            <a:cxnSpLocks/>
          </p:cNvCxnSpPr>
          <p:nvPr/>
        </p:nvCxnSpPr>
        <p:spPr>
          <a:xfrm>
            <a:off x="5846046" y="2451169"/>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63B928C1-27CD-4348-AA3D-C089C84BE1FD}"/>
              </a:ext>
            </a:extLst>
          </p:cNvPr>
          <p:cNvCxnSpPr>
            <a:cxnSpLocks/>
          </p:cNvCxnSpPr>
          <p:nvPr/>
        </p:nvCxnSpPr>
        <p:spPr>
          <a:xfrm>
            <a:off x="5846046" y="3697768"/>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AB122876-1769-2E48-B0EF-04D245216A95}"/>
              </a:ext>
            </a:extLst>
          </p:cNvPr>
          <p:cNvCxnSpPr>
            <a:cxnSpLocks/>
          </p:cNvCxnSpPr>
          <p:nvPr/>
        </p:nvCxnSpPr>
        <p:spPr>
          <a:xfrm>
            <a:off x="8892518" y="3823338"/>
            <a:ext cx="421415"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0CE72575-344D-7B40-BD06-267110AA4450}"/>
              </a:ext>
            </a:extLst>
          </p:cNvPr>
          <p:cNvCxnSpPr>
            <a:cxnSpLocks/>
          </p:cNvCxnSpPr>
          <p:nvPr/>
        </p:nvCxnSpPr>
        <p:spPr>
          <a:xfrm>
            <a:off x="2205175" y="3775444"/>
            <a:ext cx="1104467"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BF25EB1-7520-F44B-B23D-EBAB45CA6014}"/>
              </a:ext>
            </a:extLst>
          </p:cNvPr>
          <p:cNvCxnSpPr>
            <a:cxnSpLocks/>
          </p:cNvCxnSpPr>
          <p:nvPr/>
        </p:nvCxnSpPr>
        <p:spPr>
          <a:xfrm>
            <a:off x="2201156" y="5138953"/>
            <a:ext cx="1108486"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E47E5381-5658-3E43-BECF-D72A7D99FCBE}"/>
              </a:ext>
            </a:extLst>
          </p:cNvPr>
          <p:cNvCxnSpPr>
            <a:cxnSpLocks/>
          </p:cNvCxnSpPr>
          <p:nvPr/>
        </p:nvCxnSpPr>
        <p:spPr>
          <a:xfrm flipV="1">
            <a:off x="4377782" y="4389867"/>
            <a:ext cx="0" cy="257167"/>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36FF8F68-EFCB-424E-A7F5-676CDAADEBF5}"/>
              </a:ext>
            </a:extLst>
          </p:cNvPr>
          <p:cNvCxnSpPr>
            <a:cxnSpLocks/>
          </p:cNvCxnSpPr>
          <p:nvPr/>
        </p:nvCxnSpPr>
        <p:spPr>
          <a:xfrm>
            <a:off x="4614189" y="2987203"/>
            <a:ext cx="0" cy="257167"/>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FD31EAE0-BC44-C64D-B434-CB3151875789}"/>
              </a:ext>
            </a:extLst>
          </p:cNvPr>
          <p:cNvCxnSpPr>
            <a:cxnSpLocks/>
          </p:cNvCxnSpPr>
          <p:nvPr/>
        </p:nvCxnSpPr>
        <p:spPr>
          <a:xfrm>
            <a:off x="4932843" y="4365590"/>
            <a:ext cx="0" cy="257167"/>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A61E66B8-4E7A-5941-9BC9-5996A04EA1B3}"/>
              </a:ext>
            </a:extLst>
          </p:cNvPr>
          <p:cNvCxnSpPr>
            <a:cxnSpLocks/>
          </p:cNvCxnSpPr>
          <p:nvPr/>
        </p:nvCxnSpPr>
        <p:spPr>
          <a:xfrm flipH="1">
            <a:off x="5894598" y="3942532"/>
            <a:ext cx="515471"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D93346A2-0504-214D-9654-C1744CCFDE5D}"/>
              </a:ext>
            </a:extLst>
          </p:cNvPr>
          <p:cNvCxnSpPr>
            <a:cxnSpLocks/>
          </p:cNvCxnSpPr>
          <p:nvPr/>
        </p:nvCxnSpPr>
        <p:spPr>
          <a:xfrm flipH="1" flipV="1">
            <a:off x="10590267" y="2955570"/>
            <a:ext cx="2206" cy="385506"/>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206" name="Rectangle 9">
            <a:extLst>
              <a:ext uri="{FF2B5EF4-FFF2-40B4-BE49-F238E27FC236}">
                <a16:creationId xmlns:a16="http://schemas.microsoft.com/office/drawing/2014/main" id="{E51691BB-C138-7941-A7A4-491ABA093734}"/>
              </a:ext>
            </a:extLst>
          </p:cNvPr>
          <p:cNvSpPr/>
          <p:nvPr/>
        </p:nvSpPr>
        <p:spPr bwMode="auto">
          <a:xfrm>
            <a:off x="2017441" y="3340575"/>
            <a:ext cx="185425" cy="2299848"/>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Freeform 206">
            <a:extLst>
              <a:ext uri="{FF2B5EF4-FFF2-40B4-BE49-F238E27FC236}">
                <a16:creationId xmlns:a16="http://schemas.microsoft.com/office/drawing/2014/main" id="{2E2B54C8-03BD-B845-9B07-BEA730743D0F}"/>
              </a:ext>
            </a:extLst>
          </p:cNvPr>
          <p:cNvSpPr/>
          <p:nvPr/>
        </p:nvSpPr>
        <p:spPr bwMode="auto">
          <a:xfrm>
            <a:off x="8863583" y="4428259"/>
            <a:ext cx="1726683" cy="794918"/>
          </a:xfrm>
          <a:custGeom>
            <a:avLst/>
            <a:gdLst>
              <a:gd name="connsiteX0" fmla="*/ 0 w 1670304"/>
              <a:gd name="connsiteY0" fmla="*/ 816864 h 816864"/>
              <a:gd name="connsiteX1" fmla="*/ 1670304 w 1670304"/>
              <a:gd name="connsiteY1" fmla="*/ 816864 h 816864"/>
              <a:gd name="connsiteX2" fmla="*/ 1670304 w 1670304"/>
              <a:gd name="connsiteY2" fmla="*/ 0 h 816864"/>
            </a:gdLst>
            <a:ahLst/>
            <a:cxnLst>
              <a:cxn ang="0">
                <a:pos x="connsiteX0" y="connsiteY0"/>
              </a:cxn>
              <a:cxn ang="0">
                <a:pos x="connsiteX1" y="connsiteY1"/>
              </a:cxn>
              <a:cxn ang="0">
                <a:pos x="connsiteX2" y="connsiteY2"/>
              </a:cxn>
            </a:cxnLst>
            <a:rect l="l" t="t" r="r" b="b"/>
            <a:pathLst>
              <a:path w="1670304" h="816864">
                <a:moveTo>
                  <a:pt x="0" y="816864"/>
                </a:moveTo>
                <a:lnTo>
                  <a:pt x="1670304" y="816864"/>
                </a:lnTo>
                <a:lnTo>
                  <a:pt x="1670304" y="0"/>
                </a:lnTo>
              </a:path>
            </a:pathLst>
          </a:custGeom>
          <a:noFill/>
          <a:ln w="1905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914D0CF4-C546-1240-AE4C-287BFF7DBC8B}"/>
              </a:ext>
            </a:extLst>
          </p:cNvPr>
          <p:cNvSpPr>
            <a:spLocks noGrp="1"/>
          </p:cNvSpPr>
          <p:nvPr>
            <p:ph type="title" idx="4294967295"/>
          </p:nvPr>
        </p:nvSpPr>
        <p:spPr>
          <a:xfrm>
            <a:off x="434954" y="257374"/>
            <a:ext cx="11305615" cy="749364"/>
          </a:xfrm>
        </p:spPr>
        <p:txBody>
          <a:bodyPr anchor="t"/>
          <a:lstStyle/>
          <a:p>
            <a:r>
              <a:rPr lang="en-US" spc="0" dirty="0">
                <a:solidFill>
                  <a:schemeClr val="tx1"/>
                </a:solidFill>
              </a:rPr>
              <a:t>The data warehouse + Power BI in the data-driven business</a:t>
            </a:r>
          </a:p>
        </p:txBody>
      </p:sp>
      <p:sp>
        <p:nvSpPr>
          <p:cNvPr id="102" name="Rectangle 101">
            <a:extLst>
              <a:ext uri="{FF2B5EF4-FFF2-40B4-BE49-F238E27FC236}">
                <a16:creationId xmlns:a16="http://schemas.microsoft.com/office/drawing/2014/main" id="{12D4564B-C44C-FA46-A422-740251FC6C27}"/>
              </a:ext>
            </a:extLst>
          </p:cNvPr>
          <p:cNvSpPr/>
          <p:nvPr/>
        </p:nvSpPr>
        <p:spPr bwMode="auto">
          <a:xfrm>
            <a:off x="6375229" y="1889405"/>
            <a:ext cx="2476829" cy="2502701"/>
          </a:xfrm>
          <a:prstGeom prst="rect">
            <a:avLst/>
          </a:prstGeom>
          <a:solidFill>
            <a:schemeClr val="bg1">
              <a:lumMod val="95000"/>
            </a:schemeClr>
          </a:solidFill>
          <a:ln w="15875">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103" name="Rectangle 102">
            <a:extLst>
              <a:ext uri="{FF2B5EF4-FFF2-40B4-BE49-F238E27FC236}">
                <a16:creationId xmlns:a16="http://schemas.microsoft.com/office/drawing/2014/main" id="{A66DACCA-5F23-D24A-9A22-6DC2F30F136C}"/>
              </a:ext>
            </a:extLst>
          </p:cNvPr>
          <p:cNvSpPr/>
          <p:nvPr/>
        </p:nvSpPr>
        <p:spPr bwMode="auto">
          <a:xfrm>
            <a:off x="3378580" y="4661470"/>
            <a:ext cx="5461768"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104" name="Rectangle 103">
            <a:extLst>
              <a:ext uri="{FF2B5EF4-FFF2-40B4-BE49-F238E27FC236}">
                <a16:creationId xmlns:a16="http://schemas.microsoft.com/office/drawing/2014/main" id="{E3098F7F-6094-244B-ABBD-F084570856A6}"/>
              </a:ext>
            </a:extLst>
          </p:cNvPr>
          <p:cNvSpPr/>
          <p:nvPr/>
        </p:nvSpPr>
        <p:spPr bwMode="auto">
          <a:xfrm>
            <a:off x="9354058" y="3324892"/>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105" name="Rectangle 104">
            <a:extLst>
              <a:ext uri="{FF2B5EF4-FFF2-40B4-BE49-F238E27FC236}">
                <a16:creationId xmlns:a16="http://schemas.microsoft.com/office/drawing/2014/main" id="{A9C3C63F-C755-F940-8D8A-778560E8D624}"/>
              </a:ext>
            </a:extLst>
          </p:cNvPr>
          <p:cNvSpPr/>
          <p:nvPr/>
        </p:nvSpPr>
        <p:spPr bwMode="auto">
          <a:xfrm>
            <a:off x="9362344" y="1887855"/>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106" name="Rectangle 105">
            <a:extLst>
              <a:ext uri="{FF2B5EF4-FFF2-40B4-BE49-F238E27FC236}">
                <a16:creationId xmlns:a16="http://schemas.microsoft.com/office/drawing/2014/main" id="{61FDD367-BB91-724F-AFEF-1131E3CA07D9}"/>
              </a:ext>
            </a:extLst>
          </p:cNvPr>
          <p:cNvSpPr/>
          <p:nvPr/>
        </p:nvSpPr>
        <p:spPr bwMode="auto">
          <a:xfrm>
            <a:off x="3386045" y="3274964"/>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107" name="Rectangle 106">
            <a:extLst>
              <a:ext uri="{FF2B5EF4-FFF2-40B4-BE49-F238E27FC236}">
                <a16:creationId xmlns:a16="http://schemas.microsoft.com/office/drawing/2014/main" id="{F972AECE-105A-A044-B0C4-2BB6B48A87AB}"/>
              </a:ext>
            </a:extLst>
          </p:cNvPr>
          <p:cNvSpPr/>
          <p:nvPr/>
        </p:nvSpPr>
        <p:spPr bwMode="auto">
          <a:xfrm>
            <a:off x="3384678" y="1887855"/>
            <a:ext cx="2476829" cy="1060992"/>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108" name="TextBox 107">
            <a:extLst>
              <a:ext uri="{FF2B5EF4-FFF2-40B4-BE49-F238E27FC236}">
                <a16:creationId xmlns:a16="http://schemas.microsoft.com/office/drawing/2014/main" id="{A878E97C-3767-6A43-8CAE-55B992F87140}"/>
              </a:ext>
            </a:extLst>
          </p:cNvPr>
          <p:cNvSpPr txBox="1"/>
          <p:nvPr/>
        </p:nvSpPr>
        <p:spPr>
          <a:xfrm>
            <a:off x="7482930" y="2974556"/>
            <a:ext cx="1152879"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Azure Synapse Analytics</a:t>
            </a:r>
          </a:p>
        </p:txBody>
      </p:sp>
      <p:sp>
        <p:nvSpPr>
          <p:cNvPr id="109" name="TextBox 108">
            <a:extLst>
              <a:ext uri="{FF2B5EF4-FFF2-40B4-BE49-F238E27FC236}">
                <a16:creationId xmlns:a16="http://schemas.microsoft.com/office/drawing/2014/main" id="{07245660-D2D3-5C47-AFE1-6B4BC8B94BCB}"/>
              </a:ext>
            </a:extLst>
          </p:cNvPr>
          <p:cNvSpPr txBox="1"/>
          <p:nvPr/>
        </p:nvSpPr>
        <p:spPr>
          <a:xfrm>
            <a:off x="4535103" y="3678585"/>
            <a:ext cx="957734"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Azure Databricks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TextBox 109">
            <a:extLst>
              <a:ext uri="{FF2B5EF4-FFF2-40B4-BE49-F238E27FC236}">
                <a16:creationId xmlns:a16="http://schemas.microsoft.com/office/drawing/2014/main" id="{D9F889D6-C2CC-2C41-96D2-AAFECAFFC39C}"/>
              </a:ext>
            </a:extLst>
          </p:cNvPr>
          <p:cNvSpPr txBox="1"/>
          <p:nvPr/>
        </p:nvSpPr>
        <p:spPr>
          <a:xfrm>
            <a:off x="967863" y="2200914"/>
            <a:ext cx="1347266" cy="1661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LOB s</a:t>
            </a:r>
            <a:r>
              <a:rPr kumimoji="0" lang="en-US" sz="12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Semibold"/>
                <a:ea typeface="+mn-ea"/>
                <a:cs typeface="+mn-cs"/>
              </a:rPr>
              <a:t>ources</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endParaRPr>
          </a:p>
        </p:txBody>
      </p:sp>
      <p:sp>
        <p:nvSpPr>
          <p:cNvPr id="111" name="TextBox 110">
            <a:extLst>
              <a:ext uri="{FF2B5EF4-FFF2-40B4-BE49-F238E27FC236}">
                <a16:creationId xmlns:a16="http://schemas.microsoft.com/office/drawing/2014/main" id="{9A728A1D-19E3-404B-AB0F-9734A319D2B6}"/>
              </a:ext>
            </a:extLst>
          </p:cNvPr>
          <p:cNvSpPr txBox="1"/>
          <p:nvPr/>
        </p:nvSpPr>
        <p:spPr>
          <a:xfrm>
            <a:off x="967863" y="3417527"/>
            <a:ext cx="1078085" cy="498598"/>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Logs and streams (unstructured)</a:t>
            </a:r>
          </a:p>
        </p:txBody>
      </p:sp>
      <p:sp>
        <p:nvSpPr>
          <p:cNvPr id="112" name="TextBox 111">
            <a:extLst>
              <a:ext uri="{FF2B5EF4-FFF2-40B4-BE49-F238E27FC236}">
                <a16:creationId xmlns:a16="http://schemas.microsoft.com/office/drawing/2014/main" id="{38A39BD0-2CC5-5D45-B7CA-226FF8678768}"/>
              </a:ext>
            </a:extLst>
          </p:cNvPr>
          <p:cNvSpPr txBox="1"/>
          <p:nvPr/>
        </p:nvSpPr>
        <p:spPr>
          <a:xfrm>
            <a:off x="967863" y="4324300"/>
            <a:ext cx="1129729"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Media (unstructured)</a:t>
            </a:r>
          </a:p>
        </p:txBody>
      </p:sp>
      <p:sp>
        <p:nvSpPr>
          <p:cNvPr id="113" name="TextBox 112">
            <a:extLst>
              <a:ext uri="{FF2B5EF4-FFF2-40B4-BE49-F238E27FC236}">
                <a16:creationId xmlns:a16="http://schemas.microsoft.com/office/drawing/2014/main" id="{CF07415D-4C8A-7144-A806-078A410309BA}"/>
              </a:ext>
            </a:extLst>
          </p:cNvPr>
          <p:cNvSpPr txBox="1"/>
          <p:nvPr/>
        </p:nvSpPr>
        <p:spPr>
          <a:xfrm>
            <a:off x="967863" y="5147974"/>
            <a:ext cx="1026647"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Files (unstructured)</a:t>
            </a:r>
          </a:p>
        </p:txBody>
      </p:sp>
      <p:sp>
        <p:nvSpPr>
          <p:cNvPr id="114" name="TextBox 113">
            <a:extLst>
              <a:ext uri="{FF2B5EF4-FFF2-40B4-BE49-F238E27FC236}">
                <a16:creationId xmlns:a16="http://schemas.microsoft.com/office/drawing/2014/main" id="{79B0942D-ECCE-0F41-9EB5-670DF6BE17B0}"/>
              </a:ext>
            </a:extLst>
          </p:cNvPr>
          <p:cNvSpPr txBox="1"/>
          <p:nvPr/>
        </p:nvSpPr>
        <p:spPr>
          <a:xfrm>
            <a:off x="4535102" y="2277348"/>
            <a:ext cx="878182"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Azure </a:t>
            </a:r>
            <a:br>
              <a:rPr kumimoji="0" lang="en-US" sz="12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Data Factory</a:t>
            </a:r>
          </a:p>
        </p:txBody>
      </p:sp>
      <p:sp>
        <p:nvSpPr>
          <p:cNvPr id="115" name="TextBox 114">
            <a:extLst>
              <a:ext uri="{FF2B5EF4-FFF2-40B4-BE49-F238E27FC236}">
                <a16:creationId xmlns:a16="http://schemas.microsoft.com/office/drawing/2014/main" id="{6097E569-2D34-9A43-89F2-99FBBA321CF5}"/>
              </a:ext>
            </a:extLst>
          </p:cNvPr>
          <p:cNvSpPr txBox="1"/>
          <p:nvPr/>
        </p:nvSpPr>
        <p:spPr>
          <a:xfrm>
            <a:off x="5845602" y="5025766"/>
            <a:ext cx="1223518" cy="332401"/>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Azure Data </a:t>
            </a:r>
            <a:br>
              <a:rPr kumimoji="0" lang="en-US" sz="12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Lake Storage</a:t>
            </a:r>
          </a:p>
        </p:txBody>
      </p:sp>
      <p:sp>
        <p:nvSpPr>
          <p:cNvPr id="127" name="TextBox 126">
            <a:extLst>
              <a:ext uri="{FF2B5EF4-FFF2-40B4-BE49-F238E27FC236}">
                <a16:creationId xmlns:a16="http://schemas.microsoft.com/office/drawing/2014/main" id="{C416EB5E-3F56-7D4B-8BF3-3F7CD5526B60}"/>
              </a:ext>
            </a:extLst>
          </p:cNvPr>
          <p:cNvSpPr txBox="1"/>
          <p:nvPr/>
        </p:nvSpPr>
        <p:spPr>
          <a:xfrm>
            <a:off x="10597340" y="2284014"/>
            <a:ext cx="1143230" cy="332399"/>
          </a:xfrm>
          <a:prstGeom prst="rect">
            <a:avLst/>
          </a:prstGeom>
          <a:noFill/>
          <a:ln>
            <a:noFill/>
          </a:ln>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Business services</a:t>
            </a:r>
          </a:p>
        </p:txBody>
      </p:sp>
      <p:sp>
        <p:nvSpPr>
          <p:cNvPr id="130" name="TextBox 129">
            <a:extLst>
              <a:ext uri="{FF2B5EF4-FFF2-40B4-BE49-F238E27FC236}">
                <a16:creationId xmlns:a16="http://schemas.microsoft.com/office/drawing/2014/main" id="{9F833427-2AC2-FC4E-BFCD-C2A4654C7FFC}"/>
              </a:ext>
            </a:extLst>
          </p:cNvPr>
          <p:cNvSpPr txBox="1"/>
          <p:nvPr/>
        </p:nvSpPr>
        <p:spPr>
          <a:xfrm>
            <a:off x="10597340" y="3817207"/>
            <a:ext cx="608201" cy="166199"/>
          </a:xfrm>
          <a:prstGeom prst="rect">
            <a:avLst/>
          </a:prstGeom>
          <a:noFill/>
          <a:ln>
            <a:noFill/>
          </a:ln>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Power BI</a:t>
            </a:r>
          </a:p>
        </p:txBody>
      </p:sp>
      <p:grpSp>
        <p:nvGrpSpPr>
          <p:cNvPr id="131" name="Group 130">
            <a:extLst>
              <a:ext uri="{FF2B5EF4-FFF2-40B4-BE49-F238E27FC236}">
                <a16:creationId xmlns:a16="http://schemas.microsoft.com/office/drawing/2014/main" id="{AB971793-F4B2-0C41-A10F-DFA93F9C9E14}"/>
              </a:ext>
            </a:extLst>
          </p:cNvPr>
          <p:cNvGrpSpPr/>
          <p:nvPr/>
        </p:nvGrpSpPr>
        <p:grpSpPr>
          <a:xfrm>
            <a:off x="442913" y="3437046"/>
            <a:ext cx="314430" cy="364076"/>
            <a:chOff x="305587" y="2721796"/>
            <a:chExt cx="314430" cy="364076"/>
          </a:xfrm>
        </p:grpSpPr>
        <p:sp>
          <p:nvSpPr>
            <p:cNvPr id="132" name="Rectangle 131">
              <a:extLst>
                <a:ext uri="{FF2B5EF4-FFF2-40B4-BE49-F238E27FC236}">
                  <a16:creationId xmlns:a16="http://schemas.microsoft.com/office/drawing/2014/main" id="{93B900FB-71AB-C944-9D45-76C377AF002F}"/>
                </a:ext>
              </a:extLst>
            </p:cNvPr>
            <p:cNvSpPr/>
            <p:nvPr/>
          </p:nvSpPr>
          <p:spPr bwMode="auto">
            <a:xfrm>
              <a:off x="381000" y="2986460"/>
              <a:ext cx="187325" cy="962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cument_3">
              <a:extLst>
                <a:ext uri="{FF2B5EF4-FFF2-40B4-BE49-F238E27FC236}">
                  <a16:creationId xmlns:a16="http://schemas.microsoft.com/office/drawing/2014/main" id="{F09CB4D7-48BC-9F48-ACD0-DBBE70057107}"/>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solidFill>
              <a:schemeClr val="tx2"/>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134" name="Group 133">
            <a:extLst>
              <a:ext uri="{FF2B5EF4-FFF2-40B4-BE49-F238E27FC236}">
                <a16:creationId xmlns:a16="http://schemas.microsoft.com/office/drawing/2014/main" id="{08639048-5AB2-6B40-9BB7-E60819674E16}"/>
              </a:ext>
            </a:extLst>
          </p:cNvPr>
          <p:cNvGrpSpPr/>
          <p:nvPr/>
        </p:nvGrpSpPr>
        <p:grpSpPr>
          <a:xfrm>
            <a:off x="444761" y="2057152"/>
            <a:ext cx="427983" cy="364076"/>
            <a:chOff x="265316" y="5131089"/>
            <a:chExt cx="793593" cy="675092"/>
          </a:xfrm>
        </p:grpSpPr>
        <p:grpSp>
          <p:nvGrpSpPr>
            <p:cNvPr id="135" name="Group 134">
              <a:extLst>
                <a:ext uri="{FF2B5EF4-FFF2-40B4-BE49-F238E27FC236}">
                  <a16:creationId xmlns:a16="http://schemas.microsoft.com/office/drawing/2014/main" id="{EDF7AD26-AE6C-8945-A36E-ACF1FA05993C}"/>
                </a:ext>
              </a:extLst>
            </p:cNvPr>
            <p:cNvGrpSpPr/>
            <p:nvPr/>
          </p:nvGrpSpPr>
          <p:grpSpPr>
            <a:xfrm>
              <a:off x="265316" y="5131089"/>
              <a:ext cx="793593" cy="675092"/>
              <a:chOff x="2107244" y="1575258"/>
              <a:chExt cx="310993" cy="264555"/>
            </a:xfrm>
          </p:grpSpPr>
          <p:sp>
            <p:nvSpPr>
              <p:cNvPr id="141" name="Rectangle 9">
                <a:extLst>
                  <a:ext uri="{FF2B5EF4-FFF2-40B4-BE49-F238E27FC236}">
                    <a16:creationId xmlns:a16="http://schemas.microsoft.com/office/drawing/2014/main" id="{75D7D9D8-C7D2-9342-B015-2B3FFED81E99}"/>
                  </a:ext>
                </a:extLst>
              </p:cNvPr>
              <p:cNvSpPr>
                <a:spLocks noChangeArrowheads="1"/>
              </p:cNvSpPr>
              <p:nvPr/>
            </p:nvSpPr>
            <p:spPr bwMode="auto">
              <a:xfrm>
                <a:off x="2107244" y="1575258"/>
                <a:ext cx="310993" cy="264555"/>
              </a:xfrm>
              <a:prstGeom prst="rect">
                <a:avLst/>
              </a:prstGeom>
              <a:solidFill>
                <a:schemeClr val="tx2"/>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nvGrpSpPr>
              <p:cNvPr id="142" name="Group 141">
                <a:extLst>
                  <a:ext uri="{FF2B5EF4-FFF2-40B4-BE49-F238E27FC236}">
                    <a16:creationId xmlns:a16="http://schemas.microsoft.com/office/drawing/2014/main" id="{D8CB2863-0155-0948-B991-3FF1E25F54FB}"/>
                  </a:ext>
                </a:extLst>
              </p:cNvPr>
              <p:cNvGrpSpPr/>
              <p:nvPr/>
            </p:nvGrpSpPr>
            <p:grpSpPr>
              <a:xfrm>
                <a:off x="2219774" y="1683758"/>
                <a:ext cx="104220" cy="99334"/>
                <a:chOff x="2219774" y="1683758"/>
                <a:chExt cx="104220" cy="99334"/>
              </a:xfrm>
            </p:grpSpPr>
            <p:sp>
              <p:nvSpPr>
                <p:cNvPr id="143" name="Freeform 14">
                  <a:extLst>
                    <a:ext uri="{FF2B5EF4-FFF2-40B4-BE49-F238E27FC236}">
                      <a16:creationId xmlns:a16="http://schemas.microsoft.com/office/drawing/2014/main" id="{B8A5A2EA-CF55-944E-AA89-5A6DED9DA58B}"/>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44" name="Line 15">
                  <a:extLst>
                    <a:ext uri="{FF2B5EF4-FFF2-40B4-BE49-F238E27FC236}">
                      <a16:creationId xmlns:a16="http://schemas.microsoft.com/office/drawing/2014/main" id="{926AF249-8307-D945-BF4D-99E9CBBEA93A}"/>
                    </a:ext>
                  </a:extLst>
                </p:cNvPr>
                <p:cNvSpPr>
                  <a:spLocks noChangeShapeType="1"/>
                </p:cNvSpPr>
                <p:nvPr/>
              </p:nvSpPr>
              <p:spPr bwMode="auto">
                <a:xfrm>
                  <a:off x="2269956" y="1743244"/>
                  <a:ext cx="0" cy="398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136" name="Rectangle 135">
              <a:extLst>
                <a:ext uri="{FF2B5EF4-FFF2-40B4-BE49-F238E27FC236}">
                  <a16:creationId xmlns:a16="http://schemas.microsoft.com/office/drawing/2014/main" id="{45218EC8-F1B4-0E43-98AE-07330779FC02}"/>
                </a:ext>
              </a:extLst>
            </p:cNvPr>
            <p:cNvSpPr/>
            <p:nvPr/>
          </p:nvSpPr>
          <p:spPr bwMode="auto">
            <a:xfrm>
              <a:off x="265318" y="5131089"/>
              <a:ext cx="788839" cy="12136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 name="Group 136">
              <a:extLst>
                <a:ext uri="{FF2B5EF4-FFF2-40B4-BE49-F238E27FC236}">
                  <a16:creationId xmlns:a16="http://schemas.microsoft.com/office/drawing/2014/main" id="{2CF44A93-B8B9-C74D-A6FB-98864E9AAE65}"/>
                </a:ext>
              </a:extLst>
            </p:cNvPr>
            <p:cNvGrpSpPr/>
            <p:nvPr/>
          </p:nvGrpSpPr>
          <p:grpSpPr>
            <a:xfrm>
              <a:off x="750755" y="5171384"/>
              <a:ext cx="242719" cy="60681"/>
              <a:chOff x="722201" y="5189927"/>
              <a:chExt cx="242719" cy="60681"/>
            </a:xfrm>
          </p:grpSpPr>
          <p:sp>
            <p:nvSpPr>
              <p:cNvPr id="138" name="Oval 11">
                <a:extLst>
                  <a:ext uri="{FF2B5EF4-FFF2-40B4-BE49-F238E27FC236}">
                    <a16:creationId xmlns:a16="http://schemas.microsoft.com/office/drawing/2014/main" id="{69F6F2B0-7CA3-3244-96EC-42229D35C9BB}"/>
                  </a:ext>
                </a:extLst>
              </p:cNvPr>
              <p:cNvSpPr>
                <a:spLocks noChangeArrowheads="1"/>
              </p:cNvSpPr>
              <p:nvPr/>
            </p:nvSpPr>
            <p:spPr bwMode="auto">
              <a:xfrm>
                <a:off x="722201"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39" name="Oval 12">
                <a:extLst>
                  <a:ext uri="{FF2B5EF4-FFF2-40B4-BE49-F238E27FC236}">
                    <a16:creationId xmlns:a16="http://schemas.microsoft.com/office/drawing/2014/main" id="{F8E90038-A4AC-9045-897B-9CDEA354B232}"/>
                  </a:ext>
                </a:extLst>
              </p:cNvPr>
              <p:cNvSpPr>
                <a:spLocks noChangeArrowheads="1"/>
              </p:cNvSpPr>
              <p:nvPr/>
            </p:nvSpPr>
            <p:spPr bwMode="auto">
              <a:xfrm>
                <a:off x="811435"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40" name="Oval 13">
                <a:extLst>
                  <a:ext uri="{FF2B5EF4-FFF2-40B4-BE49-F238E27FC236}">
                    <a16:creationId xmlns:a16="http://schemas.microsoft.com/office/drawing/2014/main" id="{6B8C824E-0DB2-6849-A77B-BE2E3A3F15D7}"/>
                  </a:ext>
                </a:extLst>
              </p:cNvPr>
              <p:cNvSpPr>
                <a:spLocks noChangeArrowheads="1"/>
              </p:cNvSpPr>
              <p:nvPr/>
            </p:nvSpPr>
            <p:spPr bwMode="auto">
              <a:xfrm>
                <a:off x="904239"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145" name="Group 144">
            <a:extLst>
              <a:ext uri="{FF2B5EF4-FFF2-40B4-BE49-F238E27FC236}">
                <a16:creationId xmlns:a16="http://schemas.microsoft.com/office/drawing/2014/main" id="{1E52798B-564A-0E4E-A1AD-42D7459CEB47}"/>
              </a:ext>
            </a:extLst>
          </p:cNvPr>
          <p:cNvGrpSpPr/>
          <p:nvPr/>
        </p:nvGrpSpPr>
        <p:grpSpPr>
          <a:xfrm>
            <a:off x="434955" y="4268606"/>
            <a:ext cx="423664" cy="435948"/>
            <a:chOff x="425774" y="3428914"/>
            <a:chExt cx="423664" cy="435948"/>
          </a:xfrm>
        </p:grpSpPr>
        <p:sp>
          <p:nvSpPr>
            <p:cNvPr id="146" name="Rectangle 145">
              <a:extLst>
                <a:ext uri="{FF2B5EF4-FFF2-40B4-BE49-F238E27FC236}">
                  <a16:creationId xmlns:a16="http://schemas.microsoft.com/office/drawing/2014/main" id="{CC42268F-A2F7-334C-ACBF-8F6835E234FC}"/>
                </a:ext>
              </a:extLst>
            </p:cNvPr>
            <p:cNvSpPr/>
            <p:nvPr/>
          </p:nvSpPr>
          <p:spPr bwMode="auto">
            <a:xfrm>
              <a:off x="425774" y="3428914"/>
              <a:ext cx="376317" cy="374604"/>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7" name="Group 59">
              <a:extLst>
                <a:ext uri="{FF2B5EF4-FFF2-40B4-BE49-F238E27FC236}">
                  <a16:creationId xmlns:a16="http://schemas.microsoft.com/office/drawing/2014/main" id="{C2CA49C8-FB81-E74C-9775-EB2EE10B56B0}"/>
                </a:ext>
              </a:extLst>
            </p:cNvPr>
            <p:cNvGrpSpPr>
              <a:grpSpLocks noChangeAspect="1"/>
            </p:cNvGrpSpPr>
            <p:nvPr/>
          </p:nvGrpSpPr>
          <p:grpSpPr bwMode="auto">
            <a:xfrm>
              <a:off x="492356" y="3507780"/>
              <a:ext cx="357082" cy="357082"/>
              <a:chOff x="4013" y="2783"/>
              <a:chExt cx="312" cy="312"/>
            </a:xfrm>
          </p:grpSpPr>
          <p:sp>
            <p:nvSpPr>
              <p:cNvPr id="148" name="AutoShape 58">
                <a:extLst>
                  <a:ext uri="{FF2B5EF4-FFF2-40B4-BE49-F238E27FC236}">
                    <a16:creationId xmlns:a16="http://schemas.microsoft.com/office/drawing/2014/main" id="{6C6ED0BB-FF3D-A74C-B8A4-93F1074080A9}"/>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Rectangle 60">
                <a:extLst>
                  <a:ext uri="{FF2B5EF4-FFF2-40B4-BE49-F238E27FC236}">
                    <a16:creationId xmlns:a16="http://schemas.microsoft.com/office/drawing/2014/main" id="{9B7BBBF1-8F57-8C45-865D-58F4BC7A7EDF}"/>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Rectangle 61">
                <a:extLst>
                  <a:ext uri="{FF2B5EF4-FFF2-40B4-BE49-F238E27FC236}">
                    <a16:creationId xmlns:a16="http://schemas.microsoft.com/office/drawing/2014/main" id="{49CD923A-7513-734C-9D68-33547636F8DB}"/>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62">
                <a:extLst>
                  <a:ext uri="{FF2B5EF4-FFF2-40B4-BE49-F238E27FC236}">
                    <a16:creationId xmlns:a16="http://schemas.microsoft.com/office/drawing/2014/main" id="{38CF9D52-0989-094B-AA6E-4BCE7FB070C4}"/>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Oval 63">
                <a:extLst>
                  <a:ext uri="{FF2B5EF4-FFF2-40B4-BE49-F238E27FC236}">
                    <a16:creationId xmlns:a16="http://schemas.microsoft.com/office/drawing/2014/main" id="{02B601B8-9064-7F43-916D-68EC2FA7C932}"/>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153" name="Group 152">
            <a:extLst>
              <a:ext uri="{FF2B5EF4-FFF2-40B4-BE49-F238E27FC236}">
                <a16:creationId xmlns:a16="http://schemas.microsoft.com/office/drawing/2014/main" id="{DB9F8C3B-6B04-F44B-90AC-70EB44F0E4EF}"/>
              </a:ext>
            </a:extLst>
          </p:cNvPr>
          <p:cNvGrpSpPr/>
          <p:nvPr/>
        </p:nvGrpSpPr>
        <p:grpSpPr>
          <a:xfrm>
            <a:off x="449241" y="5065911"/>
            <a:ext cx="388214" cy="427711"/>
            <a:chOff x="343593" y="4433674"/>
            <a:chExt cx="388214" cy="427711"/>
          </a:xfrm>
        </p:grpSpPr>
        <p:sp>
          <p:nvSpPr>
            <p:cNvPr id="154" name="Rectangle 153">
              <a:extLst>
                <a:ext uri="{FF2B5EF4-FFF2-40B4-BE49-F238E27FC236}">
                  <a16:creationId xmlns:a16="http://schemas.microsoft.com/office/drawing/2014/main" id="{0DAC10DF-0450-7A4A-B923-1DA9A2993BEF}"/>
                </a:ext>
              </a:extLst>
            </p:cNvPr>
            <p:cNvSpPr/>
            <p:nvPr/>
          </p:nvSpPr>
          <p:spPr bwMode="auto">
            <a:xfrm>
              <a:off x="343593" y="4433674"/>
              <a:ext cx="262069" cy="36407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document">
              <a:extLst>
                <a:ext uri="{FF2B5EF4-FFF2-40B4-BE49-F238E27FC236}">
                  <a16:creationId xmlns:a16="http://schemas.microsoft.com/office/drawing/2014/main" id="{03EC57D9-7280-FF46-A151-E2D573255209}"/>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chemeClr val="tx2"/>
            </a:solid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156" name="Group 155">
            <a:extLst>
              <a:ext uri="{FF2B5EF4-FFF2-40B4-BE49-F238E27FC236}">
                <a16:creationId xmlns:a16="http://schemas.microsoft.com/office/drawing/2014/main" id="{BB0C1C7B-756D-9543-88AD-C20448C370B1}"/>
              </a:ext>
            </a:extLst>
          </p:cNvPr>
          <p:cNvGrpSpPr/>
          <p:nvPr/>
        </p:nvGrpSpPr>
        <p:grpSpPr>
          <a:xfrm>
            <a:off x="9960421" y="2245141"/>
            <a:ext cx="427983" cy="364076"/>
            <a:chOff x="265316" y="5131089"/>
            <a:chExt cx="793593" cy="675092"/>
          </a:xfrm>
        </p:grpSpPr>
        <p:grpSp>
          <p:nvGrpSpPr>
            <p:cNvPr id="157" name="Group 156">
              <a:extLst>
                <a:ext uri="{FF2B5EF4-FFF2-40B4-BE49-F238E27FC236}">
                  <a16:creationId xmlns:a16="http://schemas.microsoft.com/office/drawing/2014/main" id="{749CB04F-6C88-D048-9305-2757D5187CA9}"/>
                </a:ext>
              </a:extLst>
            </p:cNvPr>
            <p:cNvGrpSpPr/>
            <p:nvPr/>
          </p:nvGrpSpPr>
          <p:grpSpPr>
            <a:xfrm>
              <a:off x="265316" y="5131089"/>
              <a:ext cx="793593" cy="675092"/>
              <a:chOff x="2107244" y="1575258"/>
              <a:chExt cx="310993" cy="264555"/>
            </a:xfrm>
          </p:grpSpPr>
          <p:sp>
            <p:nvSpPr>
              <p:cNvPr id="163" name="Rectangle 9">
                <a:extLst>
                  <a:ext uri="{FF2B5EF4-FFF2-40B4-BE49-F238E27FC236}">
                    <a16:creationId xmlns:a16="http://schemas.microsoft.com/office/drawing/2014/main" id="{6EB6EFFC-2DBD-2545-A37B-3BF61D5F0272}"/>
                  </a:ext>
                </a:extLst>
              </p:cNvPr>
              <p:cNvSpPr>
                <a:spLocks noChangeArrowheads="1"/>
              </p:cNvSpPr>
              <p:nvPr/>
            </p:nvSpPr>
            <p:spPr bwMode="auto">
              <a:xfrm>
                <a:off x="2107244" y="1575258"/>
                <a:ext cx="310993" cy="264555"/>
              </a:xfrm>
              <a:prstGeom prst="rect">
                <a:avLst/>
              </a:prstGeom>
              <a:solidFill>
                <a:schemeClr val="tx2"/>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135623FF-A4A7-5646-B813-F7745E217BAB}"/>
                  </a:ext>
                </a:extLst>
              </p:cNvPr>
              <p:cNvGrpSpPr/>
              <p:nvPr/>
            </p:nvGrpSpPr>
            <p:grpSpPr>
              <a:xfrm>
                <a:off x="2219774" y="1683758"/>
                <a:ext cx="104220" cy="99334"/>
                <a:chOff x="2219774" y="1683758"/>
                <a:chExt cx="104220" cy="99334"/>
              </a:xfrm>
            </p:grpSpPr>
            <p:sp>
              <p:nvSpPr>
                <p:cNvPr id="165" name="Freeform 14">
                  <a:extLst>
                    <a:ext uri="{FF2B5EF4-FFF2-40B4-BE49-F238E27FC236}">
                      <a16:creationId xmlns:a16="http://schemas.microsoft.com/office/drawing/2014/main" id="{31E0A0E0-8371-8E49-9342-A2BAA91BFE01}"/>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66" name="Line 15">
                  <a:extLst>
                    <a:ext uri="{FF2B5EF4-FFF2-40B4-BE49-F238E27FC236}">
                      <a16:creationId xmlns:a16="http://schemas.microsoft.com/office/drawing/2014/main" id="{CF58624A-272C-3841-8F49-C189D6F6A8F4}"/>
                    </a:ext>
                  </a:extLst>
                </p:cNvPr>
                <p:cNvSpPr>
                  <a:spLocks noChangeShapeType="1"/>
                </p:cNvSpPr>
                <p:nvPr/>
              </p:nvSpPr>
              <p:spPr bwMode="auto">
                <a:xfrm>
                  <a:off x="2269956" y="1743244"/>
                  <a:ext cx="0" cy="398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158" name="Rectangle 157">
              <a:extLst>
                <a:ext uri="{FF2B5EF4-FFF2-40B4-BE49-F238E27FC236}">
                  <a16:creationId xmlns:a16="http://schemas.microsoft.com/office/drawing/2014/main" id="{63290205-4E93-874C-8AEF-EDCEA4F494BD}"/>
                </a:ext>
              </a:extLst>
            </p:cNvPr>
            <p:cNvSpPr/>
            <p:nvPr/>
          </p:nvSpPr>
          <p:spPr bwMode="auto">
            <a:xfrm>
              <a:off x="265318" y="5131089"/>
              <a:ext cx="788839" cy="12136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9" name="Group 158">
              <a:extLst>
                <a:ext uri="{FF2B5EF4-FFF2-40B4-BE49-F238E27FC236}">
                  <a16:creationId xmlns:a16="http://schemas.microsoft.com/office/drawing/2014/main" id="{ADA71518-FF79-4D46-AF2B-F79D806B7A38}"/>
                </a:ext>
              </a:extLst>
            </p:cNvPr>
            <p:cNvGrpSpPr/>
            <p:nvPr/>
          </p:nvGrpSpPr>
          <p:grpSpPr>
            <a:xfrm>
              <a:off x="750755" y="5171384"/>
              <a:ext cx="242719" cy="60681"/>
              <a:chOff x="722201" y="5189927"/>
              <a:chExt cx="242719" cy="60681"/>
            </a:xfrm>
          </p:grpSpPr>
          <p:sp>
            <p:nvSpPr>
              <p:cNvPr id="160" name="Oval 11">
                <a:extLst>
                  <a:ext uri="{FF2B5EF4-FFF2-40B4-BE49-F238E27FC236}">
                    <a16:creationId xmlns:a16="http://schemas.microsoft.com/office/drawing/2014/main" id="{BE50142F-4CAE-7C47-8B0A-9D820CF56A29}"/>
                  </a:ext>
                </a:extLst>
              </p:cNvPr>
              <p:cNvSpPr>
                <a:spLocks noChangeArrowheads="1"/>
              </p:cNvSpPr>
              <p:nvPr/>
            </p:nvSpPr>
            <p:spPr bwMode="auto">
              <a:xfrm>
                <a:off x="722201"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61" name="Oval 12">
                <a:extLst>
                  <a:ext uri="{FF2B5EF4-FFF2-40B4-BE49-F238E27FC236}">
                    <a16:creationId xmlns:a16="http://schemas.microsoft.com/office/drawing/2014/main" id="{419C67D1-05E2-9D48-AD19-31D03673B27F}"/>
                  </a:ext>
                </a:extLst>
              </p:cNvPr>
              <p:cNvSpPr>
                <a:spLocks noChangeArrowheads="1"/>
              </p:cNvSpPr>
              <p:nvPr/>
            </p:nvSpPr>
            <p:spPr bwMode="auto">
              <a:xfrm>
                <a:off x="811435"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62" name="Oval 13">
                <a:extLst>
                  <a:ext uri="{FF2B5EF4-FFF2-40B4-BE49-F238E27FC236}">
                    <a16:creationId xmlns:a16="http://schemas.microsoft.com/office/drawing/2014/main" id="{0E18F1CC-1281-A340-A03B-F2FFB4093213}"/>
                  </a:ext>
                </a:extLst>
              </p:cNvPr>
              <p:cNvSpPr>
                <a:spLocks noChangeArrowheads="1"/>
              </p:cNvSpPr>
              <p:nvPr/>
            </p:nvSpPr>
            <p:spPr bwMode="auto">
              <a:xfrm>
                <a:off x="904239" y="5189927"/>
                <a:ext cx="60681" cy="60681"/>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167" name="Group 166">
            <a:extLst>
              <a:ext uri="{FF2B5EF4-FFF2-40B4-BE49-F238E27FC236}">
                <a16:creationId xmlns:a16="http://schemas.microsoft.com/office/drawing/2014/main" id="{203DE990-BCD5-A74C-B5BE-6920BF52DCFE}"/>
              </a:ext>
            </a:extLst>
          </p:cNvPr>
          <p:cNvGrpSpPr/>
          <p:nvPr/>
        </p:nvGrpSpPr>
        <p:grpSpPr>
          <a:xfrm>
            <a:off x="9909252" y="3690064"/>
            <a:ext cx="552363" cy="417032"/>
            <a:chOff x="2851176" y="840527"/>
            <a:chExt cx="3024388" cy="2283410"/>
          </a:xfrm>
        </p:grpSpPr>
        <p:sp>
          <p:nvSpPr>
            <p:cNvPr id="168" name="Freeform: Shape 338">
              <a:extLst>
                <a:ext uri="{FF2B5EF4-FFF2-40B4-BE49-F238E27FC236}">
                  <a16:creationId xmlns:a16="http://schemas.microsoft.com/office/drawing/2014/main" id="{FF8A73E3-CB3E-5B47-92BB-DDE9112B9977}"/>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tx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339">
              <a:extLst>
                <a:ext uri="{FF2B5EF4-FFF2-40B4-BE49-F238E27FC236}">
                  <a16:creationId xmlns:a16="http://schemas.microsoft.com/office/drawing/2014/main" id="{1DD70F85-CD86-1C47-9761-D6E0635D1A45}"/>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235F1CF1-2376-2546-B2C1-91FEEB1535F9}"/>
              </a:ext>
            </a:extLst>
          </p:cNvPr>
          <p:cNvGrpSpPr/>
          <p:nvPr/>
        </p:nvGrpSpPr>
        <p:grpSpPr>
          <a:xfrm>
            <a:off x="3812007" y="3587096"/>
            <a:ext cx="455467" cy="464244"/>
            <a:chOff x="7158422" y="1607015"/>
            <a:chExt cx="2726357" cy="2778897"/>
          </a:xfrm>
        </p:grpSpPr>
        <p:sp>
          <p:nvSpPr>
            <p:cNvPr id="171" name="Freeform 242">
              <a:extLst>
                <a:ext uri="{FF2B5EF4-FFF2-40B4-BE49-F238E27FC236}">
                  <a16:creationId xmlns:a16="http://schemas.microsoft.com/office/drawing/2014/main" id="{6FE25734-94BE-7343-9CF0-DC3CDA89845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72" name="Diamond 171">
              <a:extLst>
                <a:ext uri="{FF2B5EF4-FFF2-40B4-BE49-F238E27FC236}">
                  <a16:creationId xmlns:a16="http://schemas.microsoft.com/office/drawing/2014/main" id="{D108E781-850B-DA44-83C6-4BC4071B1953}"/>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Freeform 243">
              <a:extLst>
                <a:ext uri="{FF2B5EF4-FFF2-40B4-BE49-F238E27FC236}">
                  <a16:creationId xmlns:a16="http://schemas.microsoft.com/office/drawing/2014/main" id="{8D5F5D82-BE16-B04F-83F8-83234511189F}"/>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74" name="Diamond 173">
              <a:extLst>
                <a:ext uri="{FF2B5EF4-FFF2-40B4-BE49-F238E27FC236}">
                  <a16:creationId xmlns:a16="http://schemas.microsoft.com/office/drawing/2014/main" id="{4BD821B8-B2DE-2B4C-ACA5-440AE57FC722}"/>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86" name="Freeform 185">
            <a:extLst>
              <a:ext uri="{FF2B5EF4-FFF2-40B4-BE49-F238E27FC236}">
                <a16:creationId xmlns:a16="http://schemas.microsoft.com/office/drawing/2014/main" id="{69FC58E1-A067-1C48-B6A2-22455088EAC3}"/>
              </a:ext>
            </a:extLst>
          </p:cNvPr>
          <p:cNvSpPr/>
          <p:nvPr/>
        </p:nvSpPr>
        <p:spPr bwMode="auto">
          <a:xfrm>
            <a:off x="3805866" y="2182727"/>
            <a:ext cx="472876" cy="47133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grpSp>
        <p:nvGrpSpPr>
          <p:cNvPr id="187" name="Group 186">
            <a:extLst>
              <a:ext uri="{FF2B5EF4-FFF2-40B4-BE49-F238E27FC236}">
                <a16:creationId xmlns:a16="http://schemas.microsoft.com/office/drawing/2014/main" id="{454C3626-8219-CD46-85B7-BC5D25975C43}"/>
              </a:ext>
            </a:extLst>
          </p:cNvPr>
          <p:cNvGrpSpPr/>
          <p:nvPr/>
        </p:nvGrpSpPr>
        <p:grpSpPr>
          <a:xfrm>
            <a:off x="5173483" y="4956943"/>
            <a:ext cx="479602" cy="419822"/>
            <a:chOff x="6560437" y="5493393"/>
            <a:chExt cx="479602" cy="419822"/>
          </a:xfrm>
        </p:grpSpPr>
        <p:sp>
          <p:nvSpPr>
            <p:cNvPr id="188" name="Freeform 21">
              <a:extLst>
                <a:ext uri="{FF2B5EF4-FFF2-40B4-BE49-F238E27FC236}">
                  <a16:creationId xmlns:a16="http://schemas.microsoft.com/office/drawing/2014/main" id="{A290D6ED-DE22-CF48-AA74-97953D16EFFA}"/>
                </a:ext>
              </a:extLst>
            </p:cNvPr>
            <p:cNvSpPr>
              <a:spLocks/>
            </p:cNvSpPr>
            <p:nvPr/>
          </p:nvSpPr>
          <p:spPr bwMode="auto">
            <a:xfrm>
              <a:off x="65604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Freeform 22">
              <a:extLst>
                <a:ext uri="{FF2B5EF4-FFF2-40B4-BE49-F238E27FC236}">
                  <a16:creationId xmlns:a16="http://schemas.microsoft.com/office/drawing/2014/main" id="{16C8AFBA-476B-6243-8A19-2F9D464D7D2A}"/>
                </a:ext>
              </a:extLst>
            </p:cNvPr>
            <p:cNvSpPr>
              <a:spLocks/>
            </p:cNvSpPr>
            <p:nvPr/>
          </p:nvSpPr>
          <p:spPr bwMode="auto">
            <a:xfrm>
              <a:off x="67411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Freeform 23">
              <a:extLst>
                <a:ext uri="{FF2B5EF4-FFF2-40B4-BE49-F238E27FC236}">
                  <a16:creationId xmlns:a16="http://schemas.microsoft.com/office/drawing/2014/main" id="{761E40CD-D9E0-C146-B449-92726331C2C3}"/>
                </a:ext>
              </a:extLst>
            </p:cNvPr>
            <p:cNvSpPr>
              <a:spLocks/>
            </p:cNvSpPr>
            <p:nvPr/>
          </p:nvSpPr>
          <p:spPr bwMode="auto">
            <a:xfrm>
              <a:off x="6919120"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1" name="Freeform 24">
              <a:extLst>
                <a:ext uri="{FF2B5EF4-FFF2-40B4-BE49-F238E27FC236}">
                  <a16:creationId xmlns:a16="http://schemas.microsoft.com/office/drawing/2014/main" id="{0BD23A3F-E7EE-4244-931D-718CA15BF938}"/>
                </a:ext>
              </a:extLst>
            </p:cNvPr>
            <p:cNvSpPr>
              <a:spLocks/>
            </p:cNvSpPr>
            <p:nvPr/>
          </p:nvSpPr>
          <p:spPr bwMode="auto">
            <a:xfrm>
              <a:off x="6618859" y="5493393"/>
              <a:ext cx="63856"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2" name="Freeform 25">
              <a:extLst>
                <a:ext uri="{FF2B5EF4-FFF2-40B4-BE49-F238E27FC236}">
                  <a16:creationId xmlns:a16="http://schemas.microsoft.com/office/drawing/2014/main" id="{877E5F2E-1D0B-EE44-9A37-8CC23D761B6D}"/>
                </a:ext>
              </a:extLst>
            </p:cNvPr>
            <p:cNvSpPr>
              <a:spLocks/>
            </p:cNvSpPr>
            <p:nvPr/>
          </p:nvSpPr>
          <p:spPr bwMode="auto">
            <a:xfrm>
              <a:off x="6799559" y="5493393"/>
              <a:ext cx="59780" cy="97823"/>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3" name="Freeform 26">
              <a:extLst>
                <a:ext uri="{FF2B5EF4-FFF2-40B4-BE49-F238E27FC236}">
                  <a16:creationId xmlns:a16="http://schemas.microsoft.com/office/drawing/2014/main" id="{1B8D6639-B627-3945-9A86-3E22711BCA29}"/>
                </a:ext>
              </a:extLst>
            </p:cNvPr>
            <p:cNvSpPr>
              <a:spLocks/>
            </p:cNvSpPr>
            <p:nvPr/>
          </p:nvSpPr>
          <p:spPr bwMode="auto">
            <a:xfrm>
              <a:off x="6977541" y="5493393"/>
              <a:ext cx="62498"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4" name="Freeform 27">
              <a:extLst>
                <a:ext uri="{FF2B5EF4-FFF2-40B4-BE49-F238E27FC236}">
                  <a16:creationId xmlns:a16="http://schemas.microsoft.com/office/drawing/2014/main" id="{B9C0DC94-2A7E-8246-9E06-EC5A169A8CD5}"/>
                </a:ext>
              </a:extLst>
            </p:cNvPr>
            <p:cNvSpPr>
              <a:spLocks/>
            </p:cNvSpPr>
            <p:nvPr/>
          </p:nvSpPr>
          <p:spPr bwMode="auto">
            <a:xfrm>
              <a:off x="65604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5" name="Freeform 28">
              <a:extLst>
                <a:ext uri="{FF2B5EF4-FFF2-40B4-BE49-F238E27FC236}">
                  <a16:creationId xmlns:a16="http://schemas.microsoft.com/office/drawing/2014/main" id="{9746E319-320E-8449-8158-FF41CC83F555}"/>
                </a:ext>
              </a:extLst>
            </p:cNvPr>
            <p:cNvSpPr>
              <a:spLocks/>
            </p:cNvSpPr>
            <p:nvPr/>
          </p:nvSpPr>
          <p:spPr bwMode="auto">
            <a:xfrm>
              <a:off x="67411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6" name="Freeform 29">
              <a:extLst>
                <a:ext uri="{FF2B5EF4-FFF2-40B4-BE49-F238E27FC236}">
                  <a16:creationId xmlns:a16="http://schemas.microsoft.com/office/drawing/2014/main" id="{F76F64F4-A682-2D4C-832D-D900B5817AE2}"/>
                </a:ext>
              </a:extLst>
            </p:cNvPr>
            <p:cNvSpPr>
              <a:spLocks/>
            </p:cNvSpPr>
            <p:nvPr/>
          </p:nvSpPr>
          <p:spPr bwMode="auto">
            <a:xfrm>
              <a:off x="6919120"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7" name="Freeform 30">
              <a:extLst>
                <a:ext uri="{FF2B5EF4-FFF2-40B4-BE49-F238E27FC236}">
                  <a16:creationId xmlns:a16="http://schemas.microsoft.com/office/drawing/2014/main" id="{C6A99472-6194-8D42-B54F-D0F5E646C84B}"/>
                </a:ext>
              </a:extLst>
            </p:cNvPr>
            <p:cNvSpPr>
              <a:spLocks/>
            </p:cNvSpPr>
            <p:nvPr/>
          </p:nvSpPr>
          <p:spPr bwMode="auto">
            <a:xfrm>
              <a:off x="6618859" y="5815392"/>
              <a:ext cx="63856"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8" name="Freeform 31">
              <a:extLst>
                <a:ext uri="{FF2B5EF4-FFF2-40B4-BE49-F238E27FC236}">
                  <a16:creationId xmlns:a16="http://schemas.microsoft.com/office/drawing/2014/main" id="{1C519180-3911-F04F-A0BA-D8CA239B949B}"/>
                </a:ext>
              </a:extLst>
            </p:cNvPr>
            <p:cNvSpPr>
              <a:spLocks/>
            </p:cNvSpPr>
            <p:nvPr/>
          </p:nvSpPr>
          <p:spPr bwMode="auto">
            <a:xfrm>
              <a:off x="6799559" y="5815392"/>
              <a:ext cx="59780" cy="97823"/>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9" name="Freeform 32">
              <a:extLst>
                <a:ext uri="{FF2B5EF4-FFF2-40B4-BE49-F238E27FC236}">
                  <a16:creationId xmlns:a16="http://schemas.microsoft.com/office/drawing/2014/main" id="{D608247A-98EC-4C48-B35F-97014F788298}"/>
                </a:ext>
              </a:extLst>
            </p:cNvPr>
            <p:cNvSpPr>
              <a:spLocks/>
            </p:cNvSpPr>
            <p:nvPr/>
          </p:nvSpPr>
          <p:spPr bwMode="auto">
            <a:xfrm>
              <a:off x="6977541" y="5815392"/>
              <a:ext cx="62498"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0" name="Freeform 33">
              <a:extLst>
                <a:ext uri="{FF2B5EF4-FFF2-40B4-BE49-F238E27FC236}">
                  <a16:creationId xmlns:a16="http://schemas.microsoft.com/office/drawing/2014/main" id="{3C528245-4E9B-7840-9591-38CEFA696119}"/>
                </a:ext>
              </a:extLst>
            </p:cNvPr>
            <p:cNvSpPr>
              <a:spLocks/>
            </p:cNvSpPr>
            <p:nvPr/>
          </p:nvSpPr>
          <p:spPr bwMode="auto">
            <a:xfrm>
              <a:off x="6682715"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1" name="Freeform 34">
              <a:extLst>
                <a:ext uri="{FF2B5EF4-FFF2-40B4-BE49-F238E27FC236}">
                  <a16:creationId xmlns:a16="http://schemas.microsoft.com/office/drawing/2014/main" id="{5A98E522-1FBE-C04F-B3A8-14AA6397E0ED}"/>
                </a:ext>
              </a:extLst>
            </p:cNvPr>
            <p:cNvSpPr>
              <a:spLocks/>
            </p:cNvSpPr>
            <p:nvPr/>
          </p:nvSpPr>
          <p:spPr bwMode="auto">
            <a:xfrm>
              <a:off x="68593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2" name="Freeform 35">
              <a:extLst>
                <a:ext uri="{FF2B5EF4-FFF2-40B4-BE49-F238E27FC236}">
                  <a16:creationId xmlns:a16="http://schemas.microsoft.com/office/drawing/2014/main" id="{04B36D98-7B39-CC4D-80C6-E4CA42AEDD0C}"/>
                </a:ext>
              </a:extLst>
            </p:cNvPr>
            <p:cNvSpPr>
              <a:spLocks/>
            </p:cNvSpPr>
            <p:nvPr/>
          </p:nvSpPr>
          <p:spPr bwMode="auto">
            <a:xfrm>
              <a:off x="6560437" y="5659148"/>
              <a:ext cx="62498" cy="9646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3" name="Freeform 36">
              <a:extLst>
                <a:ext uri="{FF2B5EF4-FFF2-40B4-BE49-F238E27FC236}">
                  <a16:creationId xmlns:a16="http://schemas.microsoft.com/office/drawing/2014/main" id="{B5EAF21B-4583-E843-BBCA-BC9CADACA780}"/>
                </a:ext>
              </a:extLst>
            </p:cNvPr>
            <p:cNvSpPr>
              <a:spLocks/>
            </p:cNvSpPr>
            <p:nvPr/>
          </p:nvSpPr>
          <p:spPr bwMode="auto">
            <a:xfrm>
              <a:off x="6741137"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4" name="Freeform 37">
              <a:extLst>
                <a:ext uri="{FF2B5EF4-FFF2-40B4-BE49-F238E27FC236}">
                  <a16:creationId xmlns:a16="http://schemas.microsoft.com/office/drawing/2014/main" id="{2E1732B5-B99E-2447-AD9A-5464312A7408}"/>
                </a:ext>
              </a:extLst>
            </p:cNvPr>
            <p:cNvSpPr>
              <a:spLocks/>
            </p:cNvSpPr>
            <p:nvPr/>
          </p:nvSpPr>
          <p:spPr bwMode="auto">
            <a:xfrm>
              <a:off x="6919120"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5" name="Freeform 38">
              <a:extLst>
                <a:ext uri="{FF2B5EF4-FFF2-40B4-BE49-F238E27FC236}">
                  <a16:creationId xmlns:a16="http://schemas.microsoft.com/office/drawing/2014/main" id="{111AE2A9-A63E-614F-A460-306EBC81BF29}"/>
                </a:ext>
              </a:extLst>
            </p:cNvPr>
            <p:cNvSpPr>
              <a:spLocks/>
            </p:cNvSpPr>
            <p:nvPr/>
          </p:nvSpPr>
          <p:spPr bwMode="auto">
            <a:xfrm>
              <a:off x="70400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B4169F8B-2E90-A049-A7C0-94F32B14BC23}"/>
              </a:ext>
            </a:extLst>
          </p:cNvPr>
          <p:cNvGrpSpPr/>
          <p:nvPr/>
        </p:nvGrpSpPr>
        <p:grpSpPr>
          <a:xfrm>
            <a:off x="6389195" y="1882892"/>
            <a:ext cx="5454051" cy="2508218"/>
            <a:chOff x="6389195" y="1882892"/>
            <a:chExt cx="5454051" cy="2508218"/>
          </a:xfrm>
        </p:grpSpPr>
        <p:sp>
          <p:nvSpPr>
            <p:cNvPr id="208" name="Rectangle 207">
              <a:extLst>
                <a:ext uri="{FF2B5EF4-FFF2-40B4-BE49-F238E27FC236}">
                  <a16:creationId xmlns:a16="http://schemas.microsoft.com/office/drawing/2014/main" id="{9159C494-15A4-3A44-B366-103B3600C679}"/>
                </a:ext>
              </a:extLst>
            </p:cNvPr>
            <p:cNvSpPr/>
            <p:nvPr/>
          </p:nvSpPr>
          <p:spPr bwMode="auto">
            <a:xfrm>
              <a:off x="6389195" y="1882892"/>
              <a:ext cx="2476829" cy="2502701"/>
            </a:xfrm>
            <a:prstGeom prst="rect">
              <a:avLst/>
            </a:prstGeom>
            <a:noFill/>
            <a:ln w="38100">
              <a:solidFill>
                <a:srgbClr val="4F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209" name="Rectangle 208">
              <a:extLst>
                <a:ext uri="{FF2B5EF4-FFF2-40B4-BE49-F238E27FC236}">
                  <a16:creationId xmlns:a16="http://schemas.microsoft.com/office/drawing/2014/main" id="{96921002-BE4E-E645-ACAD-FD3533A26BC5}"/>
                </a:ext>
              </a:extLst>
            </p:cNvPr>
            <p:cNvSpPr/>
            <p:nvPr/>
          </p:nvSpPr>
          <p:spPr bwMode="auto">
            <a:xfrm>
              <a:off x="9366417" y="3330118"/>
              <a:ext cx="2476829" cy="1060992"/>
            </a:xfrm>
            <a:prstGeom prst="rect">
              <a:avLst/>
            </a:prstGeom>
            <a:noFill/>
            <a:ln w="38100">
              <a:solidFill>
                <a:srgbClr val="4F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bold"/>
                <a:ea typeface="+mn-ea"/>
                <a:cs typeface="+mn-cs"/>
              </a:endParaRPr>
            </a:p>
          </p:txBody>
        </p:sp>
      </p:grpSp>
      <p:cxnSp>
        <p:nvCxnSpPr>
          <p:cNvPr id="210" name="Straight Arrow Connector 209">
            <a:extLst>
              <a:ext uri="{FF2B5EF4-FFF2-40B4-BE49-F238E27FC236}">
                <a16:creationId xmlns:a16="http://schemas.microsoft.com/office/drawing/2014/main" id="{66FA6DCA-A648-B245-820E-12355097A633}"/>
              </a:ext>
            </a:extLst>
          </p:cNvPr>
          <p:cNvCxnSpPr>
            <a:cxnSpLocks/>
          </p:cNvCxnSpPr>
          <p:nvPr/>
        </p:nvCxnSpPr>
        <p:spPr>
          <a:xfrm>
            <a:off x="8892518" y="2460854"/>
            <a:ext cx="421415"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ACF18A5B-CBC5-4445-B2F6-76FB40380320}"/>
              </a:ext>
            </a:extLst>
          </p:cNvPr>
          <p:cNvCxnSpPr>
            <a:cxnSpLocks/>
          </p:cNvCxnSpPr>
          <p:nvPr/>
        </p:nvCxnSpPr>
        <p:spPr>
          <a:xfrm>
            <a:off x="2201156" y="2206055"/>
            <a:ext cx="1108486" cy="0"/>
          </a:xfrm>
          <a:prstGeom prst="straightConnector1">
            <a:avLst/>
          </a:prstGeom>
          <a:ln w="1905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119" name="Graphic 118">
            <a:extLst>
              <a:ext uri="{FF2B5EF4-FFF2-40B4-BE49-F238E27FC236}">
                <a16:creationId xmlns:a16="http://schemas.microsoft.com/office/drawing/2014/main" id="{9DAC3149-A503-DD46-89BF-C6A7C10481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33242" y="2760722"/>
            <a:ext cx="606276" cy="697036"/>
          </a:xfrm>
          <a:prstGeom prst="rect">
            <a:avLst/>
          </a:prstGeom>
        </p:spPr>
      </p:pic>
    </p:spTree>
    <p:extLst>
      <p:ext uri="{BB962C8B-B14F-4D97-AF65-F5344CB8AC3E}">
        <p14:creationId xmlns:p14="http://schemas.microsoft.com/office/powerpoint/2010/main" val="155742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9BF1EC0-F657-4CA5-8D52-08865883E1D1}"/>
              </a:ext>
            </a:extLst>
          </p:cNvPr>
          <p:cNvSpPr>
            <a:spLocks noGrp="1"/>
          </p:cNvSpPr>
          <p:nvPr>
            <p:ph type="title"/>
          </p:nvPr>
        </p:nvSpPr>
        <p:spPr>
          <a:xfrm>
            <a:off x="426424" y="231461"/>
            <a:ext cx="11336039" cy="758022"/>
          </a:xfrm>
        </p:spPr>
        <p:txBody>
          <a:bodyPr/>
          <a:lstStyle/>
          <a:p>
            <a:r>
              <a:rPr lang="en-US" sz="3200" spc="0" dirty="0">
                <a:solidFill>
                  <a:schemeClr val="tx1"/>
                </a:solidFill>
              </a:rPr>
              <a:t>Leverage powerful visualization and reporting</a:t>
            </a:r>
            <a:br>
              <a:rPr lang="en-US" sz="3200" dirty="0"/>
            </a:br>
            <a:endParaRPr lang="en-US" sz="2400" spc="0" dirty="0">
              <a:latin typeface="+mn-lt"/>
            </a:endParaRPr>
          </a:p>
        </p:txBody>
      </p:sp>
      <p:sp>
        <p:nvSpPr>
          <p:cNvPr id="2" name="Rectangle 1">
            <a:extLst>
              <a:ext uri="{FF2B5EF4-FFF2-40B4-BE49-F238E27FC236}">
                <a16:creationId xmlns:a16="http://schemas.microsoft.com/office/drawing/2014/main" id="{B4C4B516-5AF8-8747-A21F-22751B9B0478}"/>
              </a:ext>
            </a:extLst>
          </p:cNvPr>
          <p:cNvSpPr/>
          <p:nvPr/>
        </p:nvSpPr>
        <p:spPr>
          <a:xfrm>
            <a:off x="340312" y="891828"/>
            <a:ext cx="140711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bold"/>
                <a:ea typeface="+mn-ea"/>
                <a:cs typeface="+mn-cs"/>
              </a:rPr>
              <a:t>Power BI</a:t>
            </a:r>
          </a:p>
        </p:txBody>
      </p:sp>
      <p:sp>
        <p:nvSpPr>
          <p:cNvPr id="4" name="Rectangle 3">
            <a:extLst>
              <a:ext uri="{FF2B5EF4-FFF2-40B4-BE49-F238E27FC236}">
                <a16:creationId xmlns:a16="http://schemas.microsoft.com/office/drawing/2014/main" id="{85B7F2A6-741A-49EB-A212-811F5AFE39C3}"/>
              </a:ext>
            </a:extLst>
          </p:cNvPr>
          <p:cNvSpPr/>
          <p:nvPr/>
        </p:nvSpPr>
        <p:spPr bwMode="auto">
          <a:xfrm>
            <a:off x="7150126" y="2317640"/>
            <a:ext cx="4027532" cy="2950488"/>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5" name="Rectangle 4">
            <a:extLst>
              <a:ext uri="{FF2B5EF4-FFF2-40B4-BE49-F238E27FC236}">
                <a16:creationId xmlns:a16="http://schemas.microsoft.com/office/drawing/2014/main" id="{584A3817-7AF5-4EE0-B1F2-8CCEB1BE2D18}"/>
              </a:ext>
            </a:extLst>
          </p:cNvPr>
          <p:cNvSpPr/>
          <p:nvPr/>
        </p:nvSpPr>
        <p:spPr>
          <a:xfrm>
            <a:off x="7454699" y="2540589"/>
            <a:ext cx="3889161" cy="2246769"/>
          </a:xfrm>
          <a:prstGeom prst="rect">
            <a:avLst/>
          </a:prstGeom>
        </p:spPr>
        <p:txBody>
          <a:bodyPr wrap="square">
            <a:spAutoFit/>
          </a:bodyPr>
          <a:lstStyle/>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Scale and govern efficiently</a:t>
            </a: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Semantic modeling</a:t>
            </a: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Improve management</a:t>
            </a: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Open-platform connectivity</a:t>
            </a:r>
          </a:p>
        </p:txBody>
      </p:sp>
      <p:grpSp>
        <p:nvGrpSpPr>
          <p:cNvPr id="6" name="Group 5">
            <a:extLst>
              <a:ext uri="{FF2B5EF4-FFF2-40B4-BE49-F238E27FC236}">
                <a16:creationId xmlns:a16="http://schemas.microsoft.com/office/drawing/2014/main" id="{BBC4AE3A-16F6-43AD-9009-99FB550B50AE}"/>
              </a:ext>
            </a:extLst>
          </p:cNvPr>
          <p:cNvGrpSpPr/>
          <p:nvPr/>
        </p:nvGrpSpPr>
        <p:grpSpPr>
          <a:xfrm>
            <a:off x="1600523" y="2315889"/>
            <a:ext cx="3835601" cy="3634922"/>
            <a:chOff x="1600523" y="2330316"/>
            <a:chExt cx="3835601" cy="3634922"/>
          </a:xfrm>
        </p:grpSpPr>
        <p:grpSp>
          <p:nvGrpSpPr>
            <p:cNvPr id="7" name="Group 6">
              <a:extLst>
                <a:ext uri="{FF2B5EF4-FFF2-40B4-BE49-F238E27FC236}">
                  <a16:creationId xmlns:a16="http://schemas.microsoft.com/office/drawing/2014/main" id="{08F8B690-0E21-4B24-9304-9432C6A642D7}"/>
                </a:ext>
              </a:extLst>
            </p:cNvPr>
            <p:cNvGrpSpPr/>
            <p:nvPr/>
          </p:nvGrpSpPr>
          <p:grpSpPr>
            <a:xfrm>
              <a:off x="2300830" y="4458154"/>
              <a:ext cx="261298" cy="594360"/>
              <a:chOff x="2207035" y="4923022"/>
              <a:chExt cx="261298" cy="594360"/>
            </a:xfrm>
          </p:grpSpPr>
          <p:cxnSp>
            <p:nvCxnSpPr>
              <p:cNvPr id="26" name="Straight Arrow Connector 25">
                <a:extLst>
                  <a:ext uri="{FF2B5EF4-FFF2-40B4-BE49-F238E27FC236}">
                    <a16:creationId xmlns:a16="http://schemas.microsoft.com/office/drawing/2014/main" id="{487AEEFF-778B-4817-9A6F-CA8CC1A9C764}"/>
                  </a:ext>
                </a:extLst>
              </p:cNvPr>
              <p:cNvCxnSpPr>
                <a:cxnSpLocks/>
              </p:cNvCxnSpPr>
              <p:nvPr/>
            </p:nvCxnSpPr>
            <p:spPr>
              <a:xfrm rot="16200000">
                <a:off x="2171153" y="5220202"/>
                <a:ext cx="59436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428BA2-F768-4DB0-AFE3-B783068A65BF}"/>
                  </a:ext>
                </a:extLst>
              </p:cNvPr>
              <p:cNvCxnSpPr>
                <a:cxnSpLocks/>
              </p:cNvCxnSpPr>
              <p:nvPr/>
            </p:nvCxnSpPr>
            <p:spPr>
              <a:xfrm rot="5400000" flipV="1">
                <a:off x="1909855" y="5220202"/>
                <a:ext cx="59436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F738C3B9-C8FD-4749-8ACF-60308EBE2ADE}"/>
                </a:ext>
              </a:extLst>
            </p:cNvPr>
            <p:cNvSpPr/>
            <p:nvPr/>
          </p:nvSpPr>
          <p:spPr bwMode="auto">
            <a:xfrm>
              <a:off x="1600523" y="2330316"/>
              <a:ext cx="1705898" cy="2071829"/>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a:ea typeface="+mn-ea"/>
                  <a:cs typeface="+mn-cs"/>
                </a:rPr>
                <a:t>Visualize &amp; report</a:t>
              </a:r>
            </a:p>
          </p:txBody>
        </p:sp>
        <p:grpSp>
          <p:nvGrpSpPr>
            <p:cNvPr id="12" name="Group 11">
              <a:extLst>
                <a:ext uri="{FF2B5EF4-FFF2-40B4-BE49-F238E27FC236}">
                  <a16:creationId xmlns:a16="http://schemas.microsoft.com/office/drawing/2014/main" id="{15C184D0-6473-49B4-886C-8C6E3BAD20D9}"/>
                </a:ext>
              </a:extLst>
            </p:cNvPr>
            <p:cNvGrpSpPr/>
            <p:nvPr/>
          </p:nvGrpSpPr>
          <p:grpSpPr>
            <a:xfrm>
              <a:off x="2174565" y="3242827"/>
              <a:ext cx="557813" cy="421147"/>
              <a:chOff x="2851176" y="840527"/>
              <a:chExt cx="3024388" cy="2283410"/>
            </a:xfrm>
          </p:grpSpPr>
          <p:sp>
            <p:nvSpPr>
              <p:cNvPr id="22" name="Freeform: Shape 338">
                <a:extLst>
                  <a:ext uri="{FF2B5EF4-FFF2-40B4-BE49-F238E27FC236}">
                    <a16:creationId xmlns:a16="http://schemas.microsoft.com/office/drawing/2014/main" id="{458EC6AF-18CC-46F1-BC22-E13067BC2727}"/>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tx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339">
                <a:extLst>
                  <a:ext uri="{FF2B5EF4-FFF2-40B4-BE49-F238E27FC236}">
                    <a16:creationId xmlns:a16="http://schemas.microsoft.com/office/drawing/2014/main" id="{42814CDA-1C6B-46F3-BFB3-F0862A6A44F3}"/>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4FE6FF"/>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E0B699BF-128D-4327-A777-D917AD5C5867}"/>
                </a:ext>
              </a:extLst>
            </p:cNvPr>
            <p:cNvSpPr txBox="1"/>
            <p:nvPr/>
          </p:nvSpPr>
          <p:spPr>
            <a:xfrm>
              <a:off x="2017606" y="3803399"/>
              <a:ext cx="871201" cy="28623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Power BI</a:t>
              </a:r>
            </a:p>
          </p:txBody>
        </p:sp>
        <p:sp>
          <p:nvSpPr>
            <p:cNvPr id="17" name="Rectangle 16">
              <a:extLst>
                <a:ext uri="{FF2B5EF4-FFF2-40B4-BE49-F238E27FC236}">
                  <a16:creationId xmlns:a16="http://schemas.microsoft.com/office/drawing/2014/main" id="{2C3AE845-736F-4D6F-AD87-3C1ECA72CD48}"/>
                </a:ext>
              </a:extLst>
            </p:cNvPr>
            <p:cNvSpPr/>
            <p:nvPr/>
          </p:nvSpPr>
          <p:spPr bwMode="auto">
            <a:xfrm>
              <a:off x="1600524" y="5094241"/>
              <a:ext cx="3778132" cy="870997"/>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78D7"/>
                </a:solidFill>
                <a:effectLst/>
                <a:uLnTx/>
                <a:uFillTx/>
                <a:latin typeface="Segoe UI Semibold"/>
                <a:ea typeface="+mn-ea"/>
                <a:cs typeface="+mn-cs"/>
              </a:endParaRPr>
            </a:p>
          </p:txBody>
        </p:sp>
        <p:pic>
          <p:nvPicPr>
            <p:cNvPr id="18" name="Picture 17">
              <a:extLst>
                <a:ext uri="{FF2B5EF4-FFF2-40B4-BE49-F238E27FC236}">
                  <a16:creationId xmlns:a16="http://schemas.microsoft.com/office/drawing/2014/main" id="{32D79118-5795-4B2B-A89B-A04E6F0DD8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3901" y="5220993"/>
              <a:ext cx="582055" cy="582055"/>
            </a:xfrm>
            <a:prstGeom prst="rect">
              <a:avLst/>
            </a:prstGeom>
          </p:spPr>
        </p:pic>
        <p:sp>
          <p:nvSpPr>
            <p:cNvPr id="19" name="Rectangle 18">
              <a:extLst>
                <a:ext uri="{FF2B5EF4-FFF2-40B4-BE49-F238E27FC236}">
                  <a16:creationId xmlns:a16="http://schemas.microsoft.com/office/drawing/2014/main" id="{9FD132D0-6CB8-4D6F-80AD-2E8439FC1D48}"/>
                </a:ext>
              </a:extLst>
            </p:cNvPr>
            <p:cNvSpPr/>
            <p:nvPr/>
          </p:nvSpPr>
          <p:spPr>
            <a:xfrm>
              <a:off x="4093218" y="5268128"/>
              <a:ext cx="1342906" cy="523220"/>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Light" panose="020B0502040204020203" pitchFamily="34" charset="0"/>
                </a:rPr>
                <a:t>Azure Data Lake Storage</a:t>
              </a:r>
            </a:p>
          </p:txBody>
        </p:sp>
        <p:sp>
          <p:nvSpPr>
            <p:cNvPr id="20" name="Rectangle 19">
              <a:extLst>
                <a:ext uri="{FF2B5EF4-FFF2-40B4-BE49-F238E27FC236}">
                  <a16:creationId xmlns:a16="http://schemas.microsoft.com/office/drawing/2014/main" id="{A4FE29DD-3A7A-4A77-96EB-EE09B4D08978}"/>
                </a:ext>
              </a:extLst>
            </p:cNvPr>
            <p:cNvSpPr/>
            <p:nvPr/>
          </p:nvSpPr>
          <p:spPr>
            <a:xfrm>
              <a:off x="2551288" y="5268128"/>
              <a:ext cx="1025884" cy="523220"/>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Light" panose="020B0502040204020203" pitchFamily="34" charset="0"/>
                </a:rPr>
                <a:t>CDM folders</a:t>
              </a:r>
            </a:p>
          </p:txBody>
        </p:sp>
        <p:pic>
          <p:nvPicPr>
            <p:cNvPr id="21" name="Picture 20">
              <a:extLst>
                <a:ext uri="{FF2B5EF4-FFF2-40B4-BE49-F238E27FC236}">
                  <a16:creationId xmlns:a16="http://schemas.microsoft.com/office/drawing/2014/main" id="{8067B3CB-C7C3-40AA-A5E4-6695A09F2A32}"/>
                </a:ext>
              </a:extLst>
            </p:cNvPr>
            <p:cNvPicPr>
              <a:picLocks noChangeAspect="1"/>
            </p:cNvPicPr>
            <p:nvPr/>
          </p:nvPicPr>
          <p:blipFill>
            <a:blip r:embed="rId4"/>
            <a:stretch>
              <a:fillRect/>
            </a:stretch>
          </p:blipFill>
          <p:spPr>
            <a:xfrm>
              <a:off x="1819655" y="5320188"/>
              <a:ext cx="685800" cy="419100"/>
            </a:xfrm>
            <a:prstGeom prst="rect">
              <a:avLst/>
            </a:prstGeom>
          </p:spPr>
        </p:pic>
      </p:grpSp>
    </p:spTree>
    <p:extLst>
      <p:ext uri="{BB962C8B-B14F-4D97-AF65-F5344CB8AC3E}">
        <p14:creationId xmlns:p14="http://schemas.microsoft.com/office/powerpoint/2010/main" val="188785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166DFF-6286-D744-B2BD-8B39B52F2FD2}"/>
              </a:ext>
            </a:extLst>
          </p:cNvPr>
          <p:cNvPicPr>
            <a:picLocks noChangeAspect="1"/>
          </p:cNvPicPr>
          <p:nvPr/>
        </p:nvPicPr>
        <p:blipFill rotWithShape="1">
          <a:blip r:embed="rId3">
            <a:extLst>
              <a:ext uri="{28A0092B-C50C-407E-A947-70E740481C1C}">
                <a14:useLocalDpi xmlns:a14="http://schemas.microsoft.com/office/drawing/2010/main" val="0"/>
              </a:ext>
            </a:extLst>
          </a:blip>
          <a:srcRect t="50000" b="7856"/>
          <a:stretch/>
        </p:blipFill>
        <p:spPr>
          <a:xfrm>
            <a:off x="-3060" y="0"/>
            <a:ext cx="12195060" cy="3429000"/>
          </a:xfrm>
          <a:prstGeom prst="rect">
            <a:avLst/>
          </a:prstGeom>
        </p:spPr>
      </p:pic>
      <p:sp>
        <p:nvSpPr>
          <p:cNvPr id="12" name="Rectangle 11">
            <a:extLst>
              <a:ext uri="{FF2B5EF4-FFF2-40B4-BE49-F238E27FC236}">
                <a16:creationId xmlns:a16="http://schemas.microsoft.com/office/drawing/2014/main" id="{322784B5-BAFA-9A4B-B633-D4301D838FC0}"/>
              </a:ext>
            </a:extLst>
          </p:cNvPr>
          <p:cNvSpPr/>
          <p:nvPr/>
        </p:nvSpPr>
        <p:spPr bwMode="auto">
          <a:xfrm rot="5400000">
            <a:off x="2447364" y="-2447365"/>
            <a:ext cx="3429000" cy="8323733"/>
          </a:xfrm>
          <a:prstGeom prst="rect">
            <a:avLst/>
          </a:prstGeom>
          <a:gradFill>
            <a:gsLst>
              <a:gs pos="0">
                <a:schemeClr val="tx1">
                  <a:alpha val="0"/>
                </a:schemeClr>
              </a:gs>
              <a:gs pos="56000">
                <a:schemeClr val="tx1">
                  <a:alpha val="84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03F43B2-A030-874D-9F6F-03042116ADFF}"/>
              </a:ext>
            </a:extLst>
          </p:cNvPr>
          <p:cNvSpPr>
            <a:spLocks noGrp="1"/>
          </p:cNvSpPr>
          <p:nvPr>
            <p:ph type="title"/>
          </p:nvPr>
        </p:nvSpPr>
        <p:spPr>
          <a:xfrm>
            <a:off x="494134" y="443753"/>
            <a:ext cx="4814466" cy="984885"/>
          </a:xfrm>
        </p:spPr>
        <p:txBody>
          <a:bodyPr/>
          <a:lstStyle/>
          <a:p>
            <a:r>
              <a:rPr lang="en-US" sz="3200" dirty="0"/>
              <a:t>Analytic businesses need to evolve data science</a:t>
            </a:r>
          </a:p>
        </p:txBody>
      </p:sp>
      <p:sp>
        <p:nvSpPr>
          <p:cNvPr id="11" name="Text Placeholder 5">
            <a:extLst>
              <a:ext uri="{FF2B5EF4-FFF2-40B4-BE49-F238E27FC236}">
                <a16:creationId xmlns:a16="http://schemas.microsoft.com/office/drawing/2014/main" id="{B4D66EEA-A52B-4F4B-98B9-00569E849D33}"/>
              </a:ext>
            </a:extLst>
          </p:cNvPr>
          <p:cNvSpPr>
            <a:spLocks noGrp="1"/>
          </p:cNvSpPr>
          <p:nvPr>
            <p:ph type="body" sz="quarter" idx="10"/>
          </p:nvPr>
        </p:nvSpPr>
        <p:spPr>
          <a:xfrm>
            <a:off x="494834" y="1673479"/>
            <a:ext cx="5080466" cy="553998"/>
          </a:xfrm>
        </p:spPr>
        <p:txBody>
          <a:bodyPr/>
          <a:lstStyle/>
          <a:p>
            <a:r>
              <a:rPr lang="en-US" dirty="0"/>
              <a:t>Every business has opportunities to make analytics faster, easier, and more insightful </a:t>
            </a:r>
          </a:p>
        </p:txBody>
      </p:sp>
      <p:sp>
        <p:nvSpPr>
          <p:cNvPr id="5" name="TextBox 4">
            <a:extLst>
              <a:ext uri="{FF2B5EF4-FFF2-40B4-BE49-F238E27FC236}">
                <a16:creationId xmlns:a16="http://schemas.microsoft.com/office/drawing/2014/main" id="{E7512E86-AA9B-49F5-AB5A-517609DC91D9}"/>
              </a:ext>
            </a:extLst>
          </p:cNvPr>
          <p:cNvSpPr txBox="1"/>
          <p:nvPr/>
        </p:nvSpPr>
        <p:spPr>
          <a:xfrm>
            <a:off x="749878" y="4802669"/>
            <a:ext cx="2928141" cy="615553"/>
          </a:xfrm>
          <a:prstGeom prst="rect">
            <a:avLst/>
          </a:prstGeom>
          <a:noFill/>
        </p:spPr>
        <p:txBody>
          <a:bodyPr wrap="square" lIns="0" tIns="0" rIns="0" bIns="0" rtlCol="0">
            <a:spAutoFit/>
          </a:bodyPr>
          <a:lstStyle/>
          <a:p>
            <a:r>
              <a:rPr lang="en-US" sz="2000" b="1" dirty="0">
                <a:gradFill>
                  <a:gsLst>
                    <a:gs pos="2917">
                      <a:schemeClr val="tx1"/>
                    </a:gs>
                    <a:gs pos="30000">
                      <a:schemeClr val="tx1"/>
                    </a:gs>
                  </a:gsLst>
                  <a:lin ang="5400000" scaled="0"/>
                </a:gradFill>
              </a:rPr>
              <a:t>Data science empowers us to go farther</a:t>
            </a:r>
          </a:p>
        </p:txBody>
      </p:sp>
      <p:sp>
        <p:nvSpPr>
          <p:cNvPr id="6" name="TextBox 5">
            <a:extLst>
              <a:ext uri="{FF2B5EF4-FFF2-40B4-BE49-F238E27FC236}">
                <a16:creationId xmlns:a16="http://schemas.microsoft.com/office/drawing/2014/main" id="{43C7C173-0C45-429B-A155-2EEC3A514542}"/>
              </a:ext>
            </a:extLst>
          </p:cNvPr>
          <p:cNvSpPr txBox="1"/>
          <p:nvPr/>
        </p:nvSpPr>
        <p:spPr>
          <a:xfrm>
            <a:off x="4671110" y="4802669"/>
            <a:ext cx="2408476" cy="615553"/>
          </a:xfrm>
          <a:prstGeom prst="rect">
            <a:avLst/>
          </a:prstGeom>
          <a:noFill/>
        </p:spPr>
        <p:txBody>
          <a:bodyPr wrap="square" lIns="0" tIns="0" rIns="0" bIns="0" rtlCol="0">
            <a:spAutoFit/>
          </a:bodyPr>
          <a:lstStyle/>
          <a:p>
            <a:r>
              <a:rPr lang="en-US" sz="2000" b="1" dirty="0">
                <a:gradFill>
                  <a:gsLst>
                    <a:gs pos="2917">
                      <a:schemeClr val="tx1"/>
                    </a:gs>
                    <a:gs pos="30000">
                      <a:schemeClr val="tx1"/>
                    </a:gs>
                  </a:gsLst>
                  <a:lin ang="5400000" scaled="0"/>
                </a:gradFill>
              </a:rPr>
              <a:t>Businesses need scalable analytics</a:t>
            </a:r>
          </a:p>
        </p:txBody>
      </p:sp>
      <p:sp>
        <p:nvSpPr>
          <p:cNvPr id="7" name="TextBox 6">
            <a:extLst>
              <a:ext uri="{FF2B5EF4-FFF2-40B4-BE49-F238E27FC236}">
                <a16:creationId xmlns:a16="http://schemas.microsoft.com/office/drawing/2014/main" id="{B283FB99-3656-40B9-B206-9A68F1CD1B65}"/>
              </a:ext>
            </a:extLst>
          </p:cNvPr>
          <p:cNvSpPr txBox="1"/>
          <p:nvPr/>
        </p:nvSpPr>
        <p:spPr>
          <a:xfrm>
            <a:off x="8609105" y="4802669"/>
            <a:ext cx="2760125" cy="615553"/>
          </a:xfrm>
          <a:prstGeom prst="rect">
            <a:avLst/>
          </a:prstGeom>
          <a:noFill/>
        </p:spPr>
        <p:txBody>
          <a:bodyPr wrap="square" lIns="0" tIns="0" rIns="0" bIns="0" rtlCol="0">
            <a:spAutoFit/>
          </a:bodyPr>
          <a:lstStyle/>
          <a:p>
            <a:r>
              <a:rPr lang="en-US" sz="2000" b="1" dirty="0">
                <a:gradFill>
                  <a:gsLst>
                    <a:gs pos="2917">
                      <a:schemeClr val="tx1"/>
                    </a:gs>
                    <a:gs pos="30000">
                      <a:schemeClr val="tx1"/>
                    </a:gs>
                  </a:gsLst>
                  <a:lin ang="5400000" scaled="0"/>
                </a:gradFill>
              </a:rPr>
              <a:t>AI/ML creates smarter organizations</a:t>
            </a:r>
          </a:p>
        </p:txBody>
      </p:sp>
      <p:cxnSp>
        <p:nvCxnSpPr>
          <p:cNvPr id="9" name="Straight Connector 8">
            <a:extLst>
              <a:ext uri="{FF2B5EF4-FFF2-40B4-BE49-F238E27FC236}">
                <a16:creationId xmlns:a16="http://schemas.microsoft.com/office/drawing/2014/main" id="{8873AC04-084F-404A-8FB9-369B64D70F4D}"/>
              </a:ext>
            </a:extLst>
          </p:cNvPr>
          <p:cNvCxnSpPr>
            <a:cxnSpLocks/>
          </p:cNvCxnSpPr>
          <p:nvPr/>
        </p:nvCxnSpPr>
        <p:spPr>
          <a:xfrm rot="10800000">
            <a:off x="6011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FAF3AE3-DF13-394F-BAE4-4202F9AD36A4}"/>
              </a:ext>
            </a:extLst>
          </p:cNvPr>
          <p:cNvCxnSpPr>
            <a:cxnSpLocks/>
          </p:cNvCxnSpPr>
          <p:nvPr/>
        </p:nvCxnSpPr>
        <p:spPr>
          <a:xfrm rot="10800000">
            <a:off x="45127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081296-0F6F-0D42-8FE1-146E95DBDD9E}"/>
              </a:ext>
            </a:extLst>
          </p:cNvPr>
          <p:cNvCxnSpPr>
            <a:cxnSpLocks/>
          </p:cNvCxnSpPr>
          <p:nvPr/>
        </p:nvCxnSpPr>
        <p:spPr>
          <a:xfrm rot="10800000">
            <a:off x="8424333" y="4605865"/>
            <a:ext cx="0" cy="999068"/>
          </a:xfrm>
          <a:prstGeom prst="line">
            <a:avLst/>
          </a:prstGeom>
          <a:ln w="19050">
            <a:solidFill>
              <a:srgbClr val="50E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633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350"/>
                                        <p:tgtEl>
                                          <p:spTgt spid="5"/>
                                        </p:tgtEl>
                                        <p:attrNameLst>
                                          <p:attrName>ppt_y</p:attrName>
                                        </p:attrNameLst>
                                      </p:cBhvr>
                                      <p:tavLst>
                                        <p:tav tm="0">
                                          <p:val>
                                            <p:strVal val="#ppt_y+#ppt_h*1.125000"/>
                                          </p:val>
                                        </p:tav>
                                        <p:tav tm="100000">
                                          <p:val>
                                            <p:strVal val="#ppt_y"/>
                                          </p:val>
                                        </p:tav>
                                      </p:tavLst>
                                    </p:anim>
                                    <p:animEffect transition="in" filter="wipe(up)">
                                      <p:cBhvr>
                                        <p:cTn id="11" dur="350"/>
                                        <p:tgtEl>
                                          <p:spTgt spid="5"/>
                                        </p:tgtEl>
                                      </p:cBhvr>
                                    </p:animEffect>
                                  </p:childTnLst>
                                </p:cTn>
                              </p:par>
                              <p:par>
                                <p:cTn id="12" presetID="22" presetClass="entr" presetSubtype="1" fill="hold" nodeType="withEffect">
                                  <p:stCondLst>
                                    <p:cond delay="100"/>
                                  </p:stCondLst>
                                  <p:childTnLst>
                                    <p:set>
                                      <p:cBhvr>
                                        <p:cTn id="13" dur="1" fill="hold">
                                          <p:stCondLst>
                                            <p:cond delay="0"/>
                                          </p:stCondLst>
                                        </p:cTn>
                                        <p:tgtEl>
                                          <p:spTgt spid="13"/>
                                        </p:tgtEl>
                                        <p:attrNameLst>
                                          <p:attrName>style.visibility</p:attrName>
                                        </p:attrNameLst>
                                      </p:cBhvr>
                                      <p:to>
                                        <p:strVal val="visible"/>
                                      </p:to>
                                    </p:set>
                                    <p:animEffect transition="in" filter="wipe(up)">
                                      <p:cBhvr>
                                        <p:cTn id="14" dur="500"/>
                                        <p:tgtEl>
                                          <p:spTgt spid="13"/>
                                        </p:tgtEl>
                                      </p:cBhvr>
                                    </p:animEffect>
                                  </p:childTnLst>
                                </p:cTn>
                              </p:par>
                              <p:par>
                                <p:cTn id="15" presetID="12" presetClass="entr" presetSubtype="4" fill="hold" grpId="0" nodeType="withEffect">
                                  <p:stCondLst>
                                    <p:cond delay="1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350"/>
                                        <p:tgtEl>
                                          <p:spTgt spid="6"/>
                                        </p:tgtEl>
                                        <p:attrNameLst>
                                          <p:attrName>ppt_y</p:attrName>
                                        </p:attrNameLst>
                                      </p:cBhvr>
                                      <p:tavLst>
                                        <p:tav tm="0">
                                          <p:val>
                                            <p:strVal val="#ppt_y+#ppt_h*1.125000"/>
                                          </p:val>
                                        </p:tav>
                                        <p:tav tm="100000">
                                          <p:val>
                                            <p:strVal val="#ppt_y"/>
                                          </p:val>
                                        </p:tav>
                                      </p:tavLst>
                                    </p:anim>
                                    <p:animEffect transition="in" filter="wipe(up)">
                                      <p:cBhvr>
                                        <p:cTn id="18" dur="350"/>
                                        <p:tgtEl>
                                          <p:spTgt spid="6"/>
                                        </p:tgtEl>
                                      </p:cBhvr>
                                    </p:animEffect>
                                  </p:childTnLst>
                                </p:cTn>
                              </p:par>
                              <p:par>
                                <p:cTn id="19" presetID="22" presetClass="entr" presetSubtype="1" fill="hold" nodeType="withEffect">
                                  <p:stCondLst>
                                    <p:cond delay="20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par>
                                <p:cTn id="22" presetID="12" presetClass="entr" presetSubtype="4" fill="hold" grpId="0" nodeType="withEffect">
                                  <p:stCondLst>
                                    <p:cond delay="2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350"/>
                                        <p:tgtEl>
                                          <p:spTgt spid="7"/>
                                        </p:tgtEl>
                                        <p:attrNameLst>
                                          <p:attrName>ppt_y</p:attrName>
                                        </p:attrNameLst>
                                      </p:cBhvr>
                                      <p:tavLst>
                                        <p:tav tm="0">
                                          <p:val>
                                            <p:strVal val="#ppt_y+#ppt_h*1.125000"/>
                                          </p:val>
                                        </p:tav>
                                        <p:tav tm="100000">
                                          <p:val>
                                            <p:strVal val="#ppt_y"/>
                                          </p:val>
                                        </p:tav>
                                      </p:tavLst>
                                    </p:anim>
                                    <p:animEffect transition="in" filter="wipe(up)">
                                      <p:cBhvr>
                                        <p:cTn id="25" dur="3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201F42A2-1E4F-2440-8500-13C24E3AE3E6}"/>
              </a:ext>
            </a:extLst>
          </p:cNvPr>
          <p:cNvSpPr/>
          <p:nvPr/>
        </p:nvSpPr>
        <p:spPr bwMode="auto">
          <a:xfrm>
            <a:off x="7150126" y="2317640"/>
            <a:ext cx="4027532" cy="2950488"/>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13" name="Title 12">
            <a:extLst>
              <a:ext uri="{FF2B5EF4-FFF2-40B4-BE49-F238E27FC236}">
                <a16:creationId xmlns:a16="http://schemas.microsoft.com/office/drawing/2014/main" id="{19BF1EC0-F657-4CA5-8D52-08865883E1D1}"/>
              </a:ext>
            </a:extLst>
          </p:cNvPr>
          <p:cNvSpPr>
            <a:spLocks noGrp="1"/>
          </p:cNvSpPr>
          <p:nvPr>
            <p:ph type="title"/>
          </p:nvPr>
        </p:nvSpPr>
        <p:spPr>
          <a:xfrm>
            <a:off x="426424" y="231461"/>
            <a:ext cx="11336039" cy="758022"/>
          </a:xfrm>
        </p:spPr>
        <p:txBody>
          <a:bodyPr/>
          <a:lstStyle/>
          <a:p>
            <a:r>
              <a:rPr lang="en-US" sz="3200" spc="0" dirty="0">
                <a:solidFill>
                  <a:schemeClr val="tx1"/>
                </a:solidFill>
              </a:rPr>
              <a:t>Deliver petabyte-scale analytics</a:t>
            </a:r>
            <a:endParaRPr lang="en-US" sz="2400" spc="0" dirty="0">
              <a:latin typeface="+mn-lt"/>
            </a:endParaRPr>
          </a:p>
        </p:txBody>
      </p:sp>
      <p:sp>
        <p:nvSpPr>
          <p:cNvPr id="40" name="Rectangle 39">
            <a:extLst>
              <a:ext uri="{FF2B5EF4-FFF2-40B4-BE49-F238E27FC236}">
                <a16:creationId xmlns:a16="http://schemas.microsoft.com/office/drawing/2014/main" id="{022F9590-F8D8-40A6-A9A2-137228C94C3A}"/>
              </a:ext>
            </a:extLst>
          </p:cNvPr>
          <p:cNvSpPr/>
          <p:nvPr/>
        </p:nvSpPr>
        <p:spPr>
          <a:xfrm>
            <a:off x="7454699" y="2540589"/>
            <a:ext cx="3651613" cy="2246769"/>
          </a:xfrm>
          <a:prstGeom prst="rect">
            <a:avLst/>
          </a:prstGeom>
        </p:spPr>
        <p:txBody>
          <a:bodyPr wrap="square">
            <a:spAutoFit/>
          </a:bodyPr>
          <a:lstStyle/>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Power BI Aggregations </a:t>
            </a: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dirty="0" err="1">
                <a:ln>
                  <a:noFill/>
                </a:ln>
                <a:solidFill>
                  <a:srgbClr val="000000"/>
                </a:solidFill>
                <a:effectLst/>
                <a:uLnTx/>
                <a:uFillTx/>
                <a:latin typeface="Segoe UI Semibold"/>
                <a:ea typeface="+mn-ea"/>
                <a:cs typeface="+mn-cs"/>
              </a:rPr>
              <a:t>DirectQuery</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 </a:t>
            </a: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14x faster and 94% cheaper</a:t>
            </a: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One-click connection </a:t>
            </a:r>
          </a:p>
        </p:txBody>
      </p:sp>
      <p:sp>
        <p:nvSpPr>
          <p:cNvPr id="2" name="Rectangle 1">
            <a:extLst>
              <a:ext uri="{FF2B5EF4-FFF2-40B4-BE49-F238E27FC236}">
                <a16:creationId xmlns:a16="http://schemas.microsoft.com/office/drawing/2014/main" id="{013DEEC9-E8BC-4C40-A690-1DA751BC02F0}"/>
              </a:ext>
            </a:extLst>
          </p:cNvPr>
          <p:cNvSpPr/>
          <p:nvPr/>
        </p:nvSpPr>
        <p:spPr>
          <a:xfrm>
            <a:off x="340311" y="892762"/>
            <a:ext cx="561217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bold"/>
                <a:ea typeface="+mn-ea"/>
                <a:cs typeface="+mn-cs"/>
              </a:rPr>
              <a:t>Power BI + Azure SQL Data Warehouse</a:t>
            </a:r>
          </a:p>
        </p:txBody>
      </p:sp>
      <p:grpSp>
        <p:nvGrpSpPr>
          <p:cNvPr id="48" name="Group 47">
            <a:extLst>
              <a:ext uri="{FF2B5EF4-FFF2-40B4-BE49-F238E27FC236}">
                <a16:creationId xmlns:a16="http://schemas.microsoft.com/office/drawing/2014/main" id="{6D94645F-C08F-4D45-9598-D5468544A6F7}"/>
              </a:ext>
            </a:extLst>
          </p:cNvPr>
          <p:cNvGrpSpPr/>
          <p:nvPr/>
        </p:nvGrpSpPr>
        <p:grpSpPr>
          <a:xfrm>
            <a:off x="2300830" y="4458154"/>
            <a:ext cx="261298" cy="594360"/>
            <a:chOff x="2207035" y="4923022"/>
            <a:chExt cx="261298" cy="594360"/>
          </a:xfrm>
        </p:grpSpPr>
        <p:cxnSp>
          <p:nvCxnSpPr>
            <p:cNvPr id="49" name="Straight Arrow Connector 48">
              <a:extLst>
                <a:ext uri="{FF2B5EF4-FFF2-40B4-BE49-F238E27FC236}">
                  <a16:creationId xmlns:a16="http://schemas.microsoft.com/office/drawing/2014/main" id="{B43E7C6F-864E-4D71-B35A-0294DB0D6FAC}"/>
                </a:ext>
              </a:extLst>
            </p:cNvPr>
            <p:cNvCxnSpPr>
              <a:cxnSpLocks/>
            </p:cNvCxnSpPr>
            <p:nvPr/>
          </p:nvCxnSpPr>
          <p:spPr>
            <a:xfrm rot="16200000">
              <a:off x="2171153" y="5220202"/>
              <a:ext cx="59436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E9EB15F-277D-4E3B-89CA-4BF64984FEFA}"/>
                </a:ext>
              </a:extLst>
            </p:cNvPr>
            <p:cNvCxnSpPr>
              <a:cxnSpLocks/>
            </p:cNvCxnSpPr>
            <p:nvPr/>
          </p:nvCxnSpPr>
          <p:spPr>
            <a:xfrm rot="5400000" flipV="1">
              <a:off x="1909855" y="5220202"/>
              <a:ext cx="59436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2A15BBA9-6C41-4C6E-9C12-2E265D9C07CE}"/>
              </a:ext>
            </a:extLst>
          </p:cNvPr>
          <p:cNvGrpSpPr/>
          <p:nvPr/>
        </p:nvGrpSpPr>
        <p:grpSpPr>
          <a:xfrm>
            <a:off x="4402930" y="4452666"/>
            <a:ext cx="261298" cy="594360"/>
            <a:chOff x="2207035" y="4923022"/>
            <a:chExt cx="261298" cy="594360"/>
          </a:xfrm>
        </p:grpSpPr>
        <p:cxnSp>
          <p:nvCxnSpPr>
            <p:cNvPr id="64" name="Straight Arrow Connector 63">
              <a:extLst>
                <a:ext uri="{FF2B5EF4-FFF2-40B4-BE49-F238E27FC236}">
                  <a16:creationId xmlns:a16="http://schemas.microsoft.com/office/drawing/2014/main" id="{C9438203-AC2D-4C3A-83B8-1A5D31A8FCFD}"/>
                </a:ext>
              </a:extLst>
            </p:cNvPr>
            <p:cNvCxnSpPr>
              <a:cxnSpLocks/>
            </p:cNvCxnSpPr>
            <p:nvPr/>
          </p:nvCxnSpPr>
          <p:spPr>
            <a:xfrm rot="5400000" flipV="1">
              <a:off x="2171153" y="5220202"/>
              <a:ext cx="59436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EFFB953-A825-4698-9D3C-CE44E144EF32}"/>
                </a:ext>
              </a:extLst>
            </p:cNvPr>
            <p:cNvCxnSpPr>
              <a:cxnSpLocks/>
            </p:cNvCxnSpPr>
            <p:nvPr/>
          </p:nvCxnSpPr>
          <p:spPr>
            <a:xfrm rot="16200000">
              <a:off x="1909855" y="5220202"/>
              <a:ext cx="59436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E000E2CE-641F-48C5-84B1-AF0EBCFF81B6}"/>
              </a:ext>
            </a:extLst>
          </p:cNvPr>
          <p:cNvCxnSpPr>
            <a:cxnSpLocks/>
          </p:cNvCxnSpPr>
          <p:nvPr/>
        </p:nvCxnSpPr>
        <p:spPr>
          <a:xfrm>
            <a:off x="2438053" y="1951879"/>
            <a:ext cx="2120088" cy="349446"/>
          </a:xfrm>
          <a:prstGeom prst="bentConnector3">
            <a:avLst>
              <a:gd name="adj1" fmla="val 100245"/>
            </a:avLst>
          </a:prstGeom>
          <a:ln w="19050" cap="sq">
            <a:solidFill>
              <a:schemeClr val="tx1"/>
            </a:solidFill>
            <a:prstDash val="solid"/>
            <a:miter lim="800000"/>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281CF99-CBEE-4D04-AF34-AA22E062D9F3}"/>
              </a:ext>
            </a:extLst>
          </p:cNvPr>
          <p:cNvCxnSpPr>
            <a:cxnSpLocks/>
          </p:cNvCxnSpPr>
          <p:nvPr/>
        </p:nvCxnSpPr>
        <p:spPr>
          <a:xfrm>
            <a:off x="2438053" y="1951879"/>
            <a:ext cx="0" cy="365760"/>
          </a:xfrm>
          <a:prstGeom prst="line">
            <a:avLst/>
          </a:prstGeom>
          <a:ln w="19050" cap="flat" cmpd="sng" algn="ctr">
            <a:solidFill>
              <a:schemeClr val="tx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6" name="Rectangle 35">
            <a:extLst>
              <a:ext uri="{FF2B5EF4-FFF2-40B4-BE49-F238E27FC236}">
                <a16:creationId xmlns:a16="http://schemas.microsoft.com/office/drawing/2014/main" id="{9D12393E-18D3-CE46-927D-0949AA6B52AC}"/>
              </a:ext>
            </a:extLst>
          </p:cNvPr>
          <p:cNvSpPr/>
          <p:nvPr/>
        </p:nvSpPr>
        <p:spPr bwMode="auto">
          <a:xfrm>
            <a:off x="1600523" y="2330316"/>
            <a:ext cx="1705898" cy="2071829"/>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a:ea typeface="+mn-ea"/>
                <a:cs typeface="+mn-cs"/>
              </a:rPr>
              <a:t>Visualize &amp; report</a:t>
            </a:r>
          </a:p>
        </p:txBody>
      </p:sp>
      <p:grpSp>
        <p:nvGrpSpPr>
          <p:cNvPr id="37" name="Group 36">
            <a:extLst>
              <a:ext uri="{FF2B5EF4-FFF2-40B4-BE49-F238E27FC236}">
                <a16:creationId xmlns:a16="http://schemas.microsoft.com/office/drawing/2014/main" id="{E0DEA20E-90E8-D344-8F82-B4F94D179D37}"/>
              </a:ext>
            </a:extLst>
          </p:cNvPr>
          <p:cNvGrpSpPr/>
          <p:nvPr/>
        </p:nvGrpSpPr>
        <p:grpSpPr>
          <a:xfrm>
            <a:off x="2174565" y="3242827"/>
            <a:ext cx="557813" cy="421147"/>
            <a:chOff x="2851176" y="840527"/>
            <a:chExt cx="3024388" cy="2283410"/>
          </a:xfrm>
        </p:grpSpPr>
        <p:sp>
          <p:nvSpPr>
            <p:cNvPr id="38" name="Freeform: Shape 338">
              <a:extLst>
                <a:ext uri="{FF2B5EF4-FFF2-40B4-BE49-F238E27FC236}">
                  <a16:creationId xmlns:a16="http://schemas.microsoft.com/office/drawing/2014/main" id="{1B52FB3B-6C1D-814B-8F34-CFD3357BECFF}"/>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tx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339">
              <a:extLst>
                <a:ext uri="{FF2B5EF4-FFF2-40B4-BE49-F238E27FC236}">
                  <a16:creationId xmlns:a16="http://schemas.microsoft.com/office/drawing/2014/main" id="{AC735659-9C84-2149-B2EF-3A8F08310C8C}"/>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4FE6FF"/>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7" name="TextBox 46">
            <a:extLst>
              <a:ext uri="{FF2B5EF4-FFF2-40B4-BE49-F238E27FC236}">
                <a16:creationId xmlns:a16="http://schemas.microsoft.com/office/drawing/2014/main" id="{9AAA85BB-D5E4-EA49-A89B-895EB27F4BB4}"/>
              </a:ext>
            </a:extLst>
          </p:cNvPr>
          <p:cNvSpPr txBox="1"/>
          <p:nvPr/>
        </p:nvSpPr>
        <p:spPr>
          <a:xfrm>
            <a:off x="2017606" y="3803399"/>
            <a:ext cx="871201" cy="28623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Power BI</a:t>
            </a:r>
          </a:p>
        </p:txBody>
      </p:sp>
      <p:sp>
        <p:nvSpPr>
          <p:cNvPr id="51" name="Rectangle 50">
            <a:extLst>
              <a:ext uri="{FF2B5EF4-FFF2-40B4-BE49-F238E27FC236}">
                <a16:creationId xmlns:a16="http://schemas.microsoft.com/office/drawing/2014/main" id="{9C1BA166-8F61-3D48-9B3C-7297C4638AC7}"/>
              </a:ext>
            </a:extLst>
          </p:cNvPr>
          <p:cNvSpPr/>
          <p:nvPr/>
        </p:nvSpPr>
        <p:spPr bwMode="auto">
          <a:xfrm>
            <a:off x="3672757" y="2344598"/>
            <a:ext cx="1705898" cy="2071829"/>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a:ea typeface="+mn-ea"/>
                <a:cs typeface="+mn-cs"/>
              </a:rPr>
              <a:t>Model &amp; serve</a:t>
            </a:r>
          </a:p>
        </p:txBody>
      </p:sp>
      <p:sp>
        <p:nvSpPr>
          <p:cNvPr id="80" name="Rectangle 79">
            <a:extLst>
              <a:ext uri="{FF2B5EF4-FFF2-40B4-BE49-F238E27FC236}">
                <a16:creationId xmlns:a16="http://schemas.microsoft.com/office/drawing/2014/main" id="{92427F2C-F5E4-40D6-A3C3-FC0A18E2D3BF}"/>
              </a:ext>
            </a:extLst>
          </p:cNvPr>
          <p:cNvSpPr/>
          <p:nvPr/>
        </p:nvSpPr>
        <p:spPr>
          <a:xfrm>
            <a:off x="3794600" y="3803399"/>
            <a:ext cx="1514725" cy="523220"/>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Light" panose="020B0502040204020203" pitchFamily="34" charset="0"/>
              </a:rPr>
              <a:t>Azure Synapse Analytics</a:t>
            </a:r>
          </a:p>
        </p:txBody>
      </p:sp>
      <p:sp>
        <p:nvSpPr>
          <p:cNvPr id="74" name="Rectangle 73">
            <a:extLst>
              <a:ext uri="{FF2B5EF4-FFF2-40B4-BE49-F238E27FC236}">
                <a16:creationId xmlns:a16="http://schemas.microsoft.com/office/drawing/2014/main" id="{5F921A7A-ACC1-8743-AE90-B30A116B3F69}"/>
              </a:ext>
            </a:extLst>
          </p:cNvPr>
          <p:cNvSpPr/>
          <p:nvPr/>
        </p:nvSpPr>
        <p:spPr bwMode="auto">
          <a:xfrm>
            <a:off x="1600524" y="5094241"/>
            <a:ext cx="3778132" cy="870997"/>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78D7"/>
              </a:solidFill>
              <a:effectLst/>
              <a:uLnTx/>
              <a:uFillTx/>
              <a:latin typeface="Segoe UI Semibold"/>
              <a:ea typeface="+mn-ea"/>
              <a:cs typeface="+mn-cs"/>
            </a:endParaRPr>
          </a:p>
        </p:txBody>
      </p:sp>
      <p:pic>
        <p:nvPicPr>
          <p:cNvPr id="75" name="Picture 74">
            <a:extLst>
              <a:ext uri="{FF2B5EF4-FFF2-40B4-BE49-F238E27FC236}">
                <a16:creationId xmlns:a16="http://schemas.microsoft.com/office/drawing/2014/main" id="{BDE72CF6-258F-3541-8457-56AC942679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3901" y="5220993"/>
            <a:ext cx="582055" cy="582055"/>
          </a:xfrm>
          <a:prstGeom prst="rect">
            <a:avLst/>
          </a:prstGeom>
        </p:spPr>
      </p:pic>
      <p:sp>
        <p:nvSpPr>
          <p:cNvPr id="76" name="Rectangle 75">
            <a:extLst>
              <a:ext uri="{FF2B5EF4-FFF2-40B4-BE49-F238E27FC236}">
                <a16:creationId xmlns:a16="http://schemas.microsoft.com/office/drawing/2014/main" id="{7D3106B1-7763-E149-9426-A9DF67C63AA0}"/>
              </a:ext>
            </a:extLst>
          </p:cNvPr>
          <p:cNvSpPr/>
          <p:nvPr/>
        </p:nvSpPr>
        <p:spPr>
          <a:xfrm>
            <a:off x="4093218" y="5268128"/>
            <a:ext cx="1342906" cy="523220"/>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Light" panose="020B0502040204020203" pitchFamily="34" charset="0"/>
              </a:rPr>
              <a:t>Azure Data Lake Storage</a:t>
            </a:r>
          </a:p>
        </p:txBody>
      </p:sp>
      <p:sp>
        <p:nvSpPr>
          <p:cNvPr id="77" name="Rectangle 76">
            <a:extLst>
              <a:ext uri="{FF2B5EF4-FFF2-40B4-BE49-F238E27FC236}">
                <a16:creationId xmlns:a16="http://schemas.microsoft.com/office/drawing/2014/main" id="{8CF19E3D-D02D-B74F-B492-431805BDB37A}"/>
              </a:ext>
            </a:extLst>
          </p:cNvPr>
          <p:cNvSpPr/>
          <p:nvPr/>
        </p:nvSpPr>
        <p:spPr>
          <a:xfrm>
            <a:off x="2551288" y="5268128"/>
            <a:ext cx="1025884" cy="523220"/>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Light" panose="020B0502040204020203" pitchFamily="34" charset="0"/>
              </a:rPr>
              <a:t>CDM folders</a:t>
            </a:r>
          </a:p>
        </p:txBody>
      </p:sp>
      <p:pic>
        <p:nvPicPr>
          <p:cNvPr id="7" name="Picture 6">
            <a:extLst>
              <a:ext uri="{FF2B5EF4-FFF2-40B4-BE49-F238E27FC236}">
                <a16:creationId xmlns:a16="http://schemas.microsoft.com/office/drawing/2014/main" id="{448F6E61-B8A4-EB49-9C57-6B13C29AE231}"/>
              </a:ext>
            </a:extLst>
          </p:cNvPr>
          <p:cNvPicPr>
            <a:picLocks noChangeAspect="1"/>
          </p:cNvPicPr>
          <p:nvPr/>
        </p:nvPicPr>
        <p:blipFill>
          <a:blip r:embed="rId4"/>
          <a:stretch>
            <a:fillRect/>
          </a:stretch>
        </p:blipFill>
        <p:spPr>
          <a:xfrm>
            <a:off x="1819655" y="5320188"/>
            <a:ext cx="685800" cy="419100"/>
          </a:xfrm>
          <a:prstGeom prst="rect">
            <a:avLst/>
          </a:prstGeom>
        </p:spPr>
      </p:pic>
      <p:pic>
        <p:nvPicPr>
          <p:cNvPr id="39" name="Graphic 38">
            <a:extLst>
              <a:ext uri="{FF2B5EF4-FFF2-40B4-BE49-F238E27FC236}">
                <a16:creationId xmlns:a16="http://schemas.microsoft.com/office/drawing/2014/main" id="{AC52303A-13CF-F941-918B-F845FF7C0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1979" y="3158119"/>
            <a:ext cx="442559" cy="508810"/>
          </a:xfrm>
          <a:prstGeom prst="rect">
            <a:avLst/>
          </a:prstGeom>
        </p:spPr>
      </p:pic>
    </p:spTree>
    <p:extLst>
      <p:ext uri="{BB962C8B-B14F-4D97-AF65-F5344CB8AC3E}">
        <p14:creationId xmlns:p14="http://schemas.microsoft.com/office/powerpoint/2010/main" val="338994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D82F17A4-D9EA-0144-B92D-AF3932E2D1A3}"/>
              </a:ext>
            </a:extLst>
          </p:cNvPr>
          <p:cNvSpPr/>
          <p:nvPr/>
        </p:nvSpPr>
        <p:spPr bwMode="auto">
          <a:xfrm>
            <a:off x="7150126" y="2317640"/>
            <a:ext cx="4027532" cy="2950488"/>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bold"/>
              <a:ea typeface="+mn-ea"/>
              <a:cs typeface="+mn-cs"/>
            </a:endParaRPr>
          </a:p>
        </p:txBody>
      </p:sp>
      <p:sp>
        <p:nvSpPr>
          <p:cNvPr id="89" name="Rectangle 88">
            <a:extLst>
              <a:ext uri="{FF2B5EF4-FFF2-40B4-BE49-F238E27FC236}">
                <a16:creationId xmlns:a16="http://schemas.microsoft.com/office/drawing/2014/main" id="{D5D03FF1-8182-6346-A68C-80BACE2D4726}"/>
              </a:ext>
            </a:extLst>
          </p:cNvPr>
          <p:cNvSpPr/>
          <p:nvPr/>
        </p:nvSpPr>
        <p:spPr>
          <a:xfrm>
            <a:off x="7454700" y="2540589"/>
            <a:ext cx="3461540" cy="2554545"/>
          </a:xfrm>
          <a:prstGeom prst="rect">
            <a:avLst/>
          </a:prstGeom>
        </p:spPr>
        <p:txBody>
          <a:bodyPr wrap="square">
            <a:spAutoFit/>
          </a:bodyPr>
          <a:lstStyle/>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Solve complex challenges</a:t>
            </a: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Reduce time-to-insight </a:t>
            </a: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Start with no-code ML</a:t>
            </a: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a:p>
            <a:pPr marL="177800" marR="0" lvl="0" indent="-177800" algn="l" defTabSz="914400" rtl="0" eaLnBrk="1" fontAlgn="auto" latinLnBrk="0" hangingPunct="1">
              <a:lnSpc>
                <a:spcPct val="100000"/>
              </a:lnSpc>
              <a:spcBef>
                <a:spcPts val="0"/>
              </a:spcBef>
              <a:spcAft>
                <a:spcPts val="0"/>
              </a:spcAft>
              <a:buClr>
                <a:srgbClr val="0078D7"/>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Extend with Azure Machine Learning</a:t>
            </a:r>
          </a:p>
        </p:txBody>
      </p:sp>
      <p:grpSp>
        <p:nvGrpSpPr>
          <p:cNvPr id="2" name="Group 1">
            <a:extLst>
              <a:ext uri="{FF2B5EF4-FFF2-40B4-BE49-F238E27FC236}">
                <a16:creationId xmlns:a16="http://schemas.microsoft.com/office/drawing/2014/main" id="{D677F519-0634-B34D-B516-82BCF20CAEC9}"/>
              </a:ext>
            </a:extLst>
          </p:cNvPr>
          <p:cNvGrpSpPr/>
          <p:nvPr/>
        </p:nvGrpSpPr>
        <p:grpSpPr>
          <a:xfrm>
            <a:off x="1600523" y="1951879"/>
            <a:ext cx="3835601" cy="4013359"/>
            <a:chOff x="1600523" y="1951879"/>
            <a:chExt cx="3835601" cy="4013359"/>
          </a:xfrm>
        </p:grpSpPr>
        <p:grpSp>
          <p:nvGrpSpPr>
            <p:cNvPr id="38" name="Group 37">
              <a:extLst>
                <a:ext uri="{FF2B5EF4-FFF2-40B4-BE49-F238E27FC236}">
                  <a16:creationId xmlns:a16="http://schemas.microsoft.com/office/drawing/2014/main" id="{84356967-6A68-B642-A3FD-A521E437097B}"/>
                </a:ext>
              </a:extLst>
            </p:cNvPr>
            <p:cNvGrpSpPr/>
            <p:nvPr/>
          </p:nvGrpSpPr>
          <p:grpSpPr>
            <a:xfrm>
              <a:off x="2300830" y="4458154"/>
              <a:ext cx="261298" cy="594360"/>
              <a:chOff x="2207035" y="4923022"/>
              <a:chExt cx="261298" cy="594360"/>
            </a:xfrm>
          </p:grpSpPr>
          <p:cxnSp>
            <p:nvCxnSpPr>
              <p:cNvPr id="85" name="Straight Arrow Connector 84">
                <a:extLst>
                  <a:ext uri="{FF2B5EF4-FFF2-40B4-BE49-F238E27FC236}">
                    <a16:creationId xmlns:a16="http://schemas.microsoft.com/office/drawing/2014/main" id="{204A85C8-DE68-AC46-AAC5-761505B18752}"/>
                  </a:ext>
                </a:extLst>
              </p:cNvPr>
              <p:cNvCxnSpPr>
                <a:cxnSpLocks/>
              </p:cNvCxnSpPr>
              <p:nvPr/>
            </p:nvCxnSpPr>
            <p:spPr>
              <a:xfrm rot="16200000">
                <a:off x="2171153" y="5220202"/>
                <a:ext cx="59436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F239533-55BC-294C-9861-F5E62201FBEB}"/>
                  </a:ext>
                </a:extLst>
              </p:cNvPr>
              <p:cNvCxnSpPr>
                <a:cxnSpLocks/>
              </p:cNvCxnSpPr>
              <p:nvPr/>
            </p:nvCxnSpPr>
            <p:spPr>
              <a:xfrm rot="5400000" flipV="1">
                <a:off x="1909855" y="5220202"/>
                <a:ext cx="59436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4692C3FE-6F4E-0D4F-94C0-212053A56F7B}"/>
                </a:ext>
              </a:extLst>
            </p:cNvPr>
            <p:cNvGrpSpPr/>
            <p:nvPr/>
          </p:nvGrpSpPr>
          <p:grpSpPr>
            <a:xfrm>
              <a:off x="4402930" y="4452666"/>
              <a:ext cx="261298" cy="594360"/>
              <a:chOff x="2207035" y="4923022"/>
              <a:chExt cx="261298" cy="594360"/>
            </a:xfrm>
          </p:grpSpPr>
          <p:cxnSp>
            <p:nvCxnSpPr>
              <p:cNvPr id="83" name="Straight Arrow Connector 82">
                <a:extLst>
                  <a:ext uri="{FF2B5EF4-FFF2-40B4-BE49-F238E27FC236}">
                    <a16:creationId xmlns:a16="http://schemas.microsoft.com/office/drawing/2014/main" id="{37B4F31E-BF08-8849-AEDC-E46E7EA1FC40}"/>
                  </a:ext>
                </a:extLst>
              </p:cNvPr>
              <p:cNvCxnSpPr>
                <a:cxnSpLocks/>
              </p:cNvCxnSpPr>
              <p:nvPr/>
            </p:nvCxnSpPr>
            <p:spPr>
              <a:xfrm rot="5400000" flipV="1">
                <a:off x="2171153" y="5220202"/>
                <a:ext cx="59436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703D1D3-D22C-8646-98CC-5720E6D1C910}"/>
                  </a:ext>
                </a:extLst>
              </p:cNvPr>
              <p:cNvCxnSpPr>
                <a:cxnSpLocks/>
              </p:cNvCxnSpPr>
              <p:nvPr/>
            </p:nvCxnSpPr>
            <p:spPr>
              <a:xfrm rot="16200000">
                <a:off x="1909855" y="5220202"/>
                <a:ext cx="594360"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43" name="Connector: Elbow 65">
              <a:extLst>
                <a:ext uri="{FF2B5EF4-FFF2-40B4-BE49-F238E27FC236}">
                  <a16:creationId xmlns:a16="http://schemas.microsoft.com/office/drawing/2014/main" id="{13EFDF01-5B43-1140-8452-469C344F82ED}"/>
                </a:ext>
              </a:extLst>
            </p:cNvPr>
            <p:cNvCxnSpPr>
              <a:cxnSpLocks/>
            </p:cNvCxnSpPr>
            <p:nvPr/>
          </p:nvCxnSpPr>
          <p:spPr>
            <a:xfrm>
              <a:off x="2438053" y="1951879"/>
              <a:ext cx="2120088" cy="349446"/>
            </a:xfrm>
            <a:prstGeom prst="bentConnector3">
              <a:avLst>
                <a:gd name="adj1" fmla="val 100245"/>
              </a:avLst>
            </a:prstGeom>
            <a:ln w="19050" cap="sq">
              <a:solidFill>
                <a:schemeClr val="tx1"/>
              </a:solidFill>
              <a:prstDash val="solid"/>
              <a:miter lim="800000"/>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DE0A9AD-685E-3B48-BFF5-F6C7557163BE}"/>
                </a:ext>
              </a:extLst>
            </p:cNvPr>
            <p:cNvCxnSpPr>
              <a:cxnSpLocks/>
            </p:cNvCxnSpPr>
            <p:nvPr/>
          </p:nvCxnSpPr>
          <p:spPr>
            <a:xfrm>
              <a:off x="2438053" y="1951879"/>
              <a:ext cx="0" cy="365760"/>
            </a:xfrm>
            <a:prstGeom prst="line">
              <a:avLst/>
            </a:prstGeom>
            <a:ln w="19050" cap="flat" cmpd="sng" algn="ctr">
              <a:solidFill>
                <a:schemeClr val="tx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6" name="Rectangle 45">
              <a:extLst>
                <a:ext uri="{FF2B5EF4-FFF2-40B4-BE49-F238E27FC236}">
                  <a16:creationId xmlns:a16="http://schemas.microsoft.com/office/drawing/2014/main" id="{737E1552-4B12-8B40-A7CC-C250F39C82B7}"/>
                </a:ext>
              </a:extLst>
            </p:cNvPr>
            <p:cNvSpPr/>
            <p:nvPr/>
          </p:nvSpPr>
          <p:spPr bwMode="auto">
            <a:xfrm>
              <a:off x="1600523" y="2330316"/>
              <a:ext cx="1705898" cy="2071829"/>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a:ea typeface="+mn-ea"/>
                  <a:cs typeface="+mn-cs"/>
                </a:rPr>
                <a:t>Visualize &amp; report</a:t>
              </a:r>
            </a:p>
          </p:txBody>
        </p:sp>
        <p:grpSp>
          <p:nvGrpSpPr>
            <p:cNvPr id="47" name="Group 46">
              <a:extLst>
                <a:ext uri="{FF2B5EF4-FFF2-40B4-BE49-F238E27FC236}">
                  <a16:creationId xmlns:a16="http://schemas.microsoft.com/office/drawing/2014/main" id="{AAFC6128-CE92-304B-9053-C35D5815EABE}"/>
                </a:ext>
              </a:extLst>
            </p:cNvPr>
            <p:cNvGrpSpPr/>
            <p:nvPr/>
          </p:nvGrpSpPr>
          <p:grpSpPr>
            <a:xfrm>
              <a:off x="2174565" y="3242827"/>
              <a:ext cx="557813" cy="421147"/>
              <a:chOff x="2851176" y="840527"/>
              <a:chExt cx="3024388" cy="2283410"/>
            </a:xfrm>
          </p:grpSpPr>
          <p:sp>
            <p:nvSpPr>
              <p:cNvPr id="81" name="Freeform: Shape 338">
                <a:extLst>
                  <a:ext uri="{FF2B5EF4-FFF2-40B4-BE49-F238E27FC236}">
                    <a16:creationId xmlns:a16="http://schemas.microsoft.com/office/drawing/2014/main" id="{9FB84F92-441E-AF42-954F-DAE4F50E3508}"/>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chemeClr val="tx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339">
                <a:extLst>
                  <a:ext uri="{FF2B5EF4-FFF2-40B4-BE49-F238E27FC236}">
                    <a16:creationId xmlns:a16="http://schemas.microsoft.com/office/drawing/2014/main" id="{A63C52B4-4CFB-A24B-B07A-46F7CFB34154}"/>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4FE6FF"/>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62" name="TextBox 61">
              <a:extLst>
                <a:ext uri="{FF2B5EF4-FFF2-40B4-BE49-F238E27FC236}">
                  <a16:creationId xmlns:a16="http://schemas.microsoft.com/office/drawing/2014/main" id="{2251CB3D-EE7A-7243-870D-45B00D97A7F4}"/>
                </a:ext>
              </a:extLst>
            </p:cNvPr>
            <p:cNvSpPr txBox="1"/>
            <p:nvPr/>
          </p:nvSpPr>
          <p:spPr>
            <a:xfrm>
              <a:off x="2017606" y="3803399"/>
              <a:ext cx="871201" cy="28623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Power BI</a:t>
              </a:r>
            </a:p>
          </p:txBody>
        </p:sp>
        <p:sp>
          <p:nvSpPr>
            <p:cNvPr id="63" name="Rectangle 62">
              <a:extLst>
                <a:ext uri="{FF2B5EF4-FFF2-40B4-BE49-F238E27FC236}">
                  <a16:creationId xmlns:a16="http://schemas.microsoft.com/office/drawing/2014/main" id="{3F845DF1-49BC-C543-BC7B-6AD5326F1AF1}"/>
                </a:ext>
              </a:extLst>
            </p:cNvPr>
            <p:cNvSpPr/>
            <p:nvPr/>
          </p:nvSpPr>
          <p:spPr bwMode="auto">
            <a:xfrm>
              <a:off x="3672757" y="2344598"/>
              <a:ext cx="1705898" cy="2071829"/>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a:ea typeface="+mn-ea"/>
                  <a:cs typeface="+mn-cs"/>
                </a:rPr>
                <a:t>Train &amp; predict</a:t>
              </a:r>
            </a:p>
          </p:txBody>
        </p:sp>
        <p:sp>
          <p:nvSpPr>
            <p:cNvPr id="65" name="Rectangle 64">
              <a:extLst>
                <a:ext uri="{FF2B5EF4-FFF2-40B4-BE49-F238E27FC236}">
                  <a16:creationId xmlns:a16="http://schemas.microsoft.com/office/drawing/2014/main" id="{B4A1F6EC-891D-A041-82D4-B3A957AA6FD7}"/>
                </a:ext>
              </a:extLst>
            </p:cNvPr>
            <p:cNvSpPr/>
            <p:nvPr/>
          </p:nvSpPr>
          <p:spPr>
            <a:xfrm>
              <a:off x="3794600" y="3803399"/>
              <a:ext cx="1514725" cy="523220"/>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Light" panose="020B0502040204020203" pitchFamily="34" charset="0"/>
                </a:rPr>
                <a:t>Azure Machine Learning</a:t>
              </a:r>
            </a:p>
          </p:txBody>
        </p:sp>
        <p:sp>
          <p:nvSpPr>
            <p:cNvPr id="66" name="Rectangle 65">
              <a:extLst>
                <a:ext uri="{FF2B5EF4-FFF2-40B4-BE49-F238E27FC236}">
                  <a16:creationId xmlns:a16="http://schemas.microsoft.com/office/drawing/2014/main" id="{856E011C-73D1-E840-BAD4-4FDD480E4FDD}"/>
                </a:ext>
              </a:extLst>
            </p:cNvPr>
            <p:cNvSpPr/>
            <p:nvPr/>
          </p:nvSpPr>
          <p:spPr bwMode="auto">
            <a:xfrm>
              <a:off x="1600524" y="5094241"/>
              <a:ext cx="3778132" cy="870997"/>
            </a:xfrm>
            <a:prstGeom prst="rect">
              <a:avLst/>
            </a:prstGeom>
            <a:solidFill>
              <a:schemeClr val="bg1">
                <a:lumMod val="95000"/>
              </a:schemeClr>
            </a:solidFill>
            <a:ln w="12700">
              <a:noFill/>
              <a:headEnd type="none" w="med" len="med"/>
              <a:tailEnd type="none" w="med" len="med"/>
            </a:ln>
            <a:effectLst>
              <a:outerShdw blurRad="127000" dist="38100" dir="5400000" algn="ctr"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78D7"/>
                </a:solidFill>
                <a:effectLst/>
                <a:uLnTx/>
                <a:uFillTx/>
                <a:latin typeface="Segoe UI Semibold"/>
                <a:ea typeface="+mn-ea"/>
                <a:cs typeface="+mn-cs"/>
              </a:endParaRPr>
            </a:p>
          </p:txBody>
        </p:sp>
        <p:pic>
          <p:nvPicPr>
            <p:cNvPr id="67" name="Picture 66">
              <a:extLst>
                <a:ext uri="{FF2B5EF4-FFF2-40B4-BE49-F238E27FC236}">
                  <a16:creationId xmlns:a16="http://schemas.microsoft.com/office/drawing/2014/main" id="{399FF872-D165-1147-A1DC-8751942964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3901" y="5220993"/>
              <a:ext cx="582055" cy="582055"/>
            </a:xfrm>
            <a:prstGeom prst="rect">
              <a:avLst/>
            </a:prstGeom>
          </p:spPr>
        </p:pic>
        <p:sp>
          <p:nvSpPr>
            <p:cNvPr id="68" name="Rectangle 67">
              <a:extLst>
                <a:ext uri="{FF2B5EF4-FFF2-40B4-BE49-F238E27FC236}">
                  <a16:creationId xmlns:a16="http://schemas.microsoft.com/office/drawing/2014/main" id="{FE3695CF-23C2-CD47-B8CC-3CE55FC06706}"/>
                </a:ext>
              </a:extLst>
            </p:cNvPr>
            <p:cNvSpPr/>
            <p:nvPr/>
          </p:nvSpPr>
          <p:spPr>
            <a:xfrm>
              <a:off x="4093218" y="5268128"/>
              <a:ext cx="1342906" cy="523220"/>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Light" panose="020B0502040204020203" pitchFamily="34" charset="0"/>
                </a:rPr>
                <a:t>Azure Data Lake Storage</a:t>
              </a:r>
            </a:p>
          </p:txBody>
        </p:sp>
        <p:sp>
          <p:nvSpPr>
            <p:cNvPr id="69" name="Rectangle 68">
              <a:extLst>
                <a:ext uri="{FF2B5EF4-FFF2-40B4-BE49-F238E27FC236}">
                  <a16:creationId xmlns:a16="http://schemas.microsoft.com/office/drawing/2014/main" id="{8D83E62F-41AD-C146-BB57-74FE021717BE}"/>
                </a:ext>
              </a:extLst>
            </p:cNvPr>
            <p:cNvSpPr/>
            <p:nvPr/>
          </p:nvSpPr>
          <p:spPr>
            <a:xfrm>
              <a:off x="2551288" y="5268128"/>
              <a:ext cx="1025884" cy="523220"/>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Light" panose="020B0502040204020203" pitchFamily="34" charset="0"/>
                </a:rPr>
                <a:t>CDM folders</a:t>
              </a:r>
            </a:p>
          </p:txBody>
        </p:sp>
        <p:pic>
          <p:nvPicPr>
            <p:cNvPr id="70" name="Picture 69">
              <a:extLst>
                <a:ext uri="{FF2B5EF4-FFF2-40B4-BE49-F238E27FC236}">
                  <a16:creationId xmlns:a16="http://schemas.microsoft.com/office/drawing/2014/main" id="{F49409DB-0F11-8244-B085-D8892D910DCD}"/>
                </a:ext>
              </a:extLst>
            </p:cNvPr>
            <p:cNvPicPr>
              <a:picLocks noChangeAspect="1"/>
            </p:cNvPicPr>
            <p:nvPr/>
          </p:nvPicPr>
          <p:blipFill>
            <a:blip r:embed="rId4"/>
            <a:stretch>
              <a:fillRect/>
            </a:stretch>
          </p:blipFill>
          <p:spPr>
            <a:xfrm>
              <a:off x="1819655" y="5320188"/>
              <a:ext cx="685800" cy="419100"/>
            </a:xfrm>
            <a:prstGeom prst="rect">
              <a:avLst/>
            </a:prstGeom>
          </p:spPr>
        </p:pic>
      </p:grpSp>
      <p:sp>
        <p:nvSpPr>
          <p:cNvPr id="31" name="Title 17">
            <a:extLst>
              <a:ext uri="{FF2B5EF4-FFF2-40B4-BE49-F238E27FC236}">
                <a16:creationId xmlns:a16="http://schemas.microsoft.com/office/drawing/2014/main" id="{DB8884F4-0252-4767-90A0-4A6EEF1CC85D}"/>
              </a:ext>
            </a:extLst>
          </p:cNvPr>
          <p:cNvSpPr txBox="1">
            <a:spLocks noGrp="1"/>
          </p:cNvSpPr>
          <p:nvPr>
            <p:ph type="title"/>
          </p:nvPr>
        </p:nvSpPr>
        <p:spPr>
          <a:xfrm>
            <a:off x="427038" y="222250"/>
            <a:ext cx="10900092" cy="758825"/>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529" b="0" kern="1200" cap="none" spc="-147" baseline="0">
                <a:ln w="3175">
                  <a:noFill/>
                </a:ln>
                <a:solidFill>
                  <a:schemeClr val="tx2"/>
                </a:solidFill>
                <a:effectLst/>
                <a:latin typeface="+mj-lt"/>
                <a:ea typeface="+mn-ea"/>
                <a:cs typeface="Segoe UI" pitchFamily="34" charset="0"/>
              </a:defRPr>
            </a:lvl1pPr>
          </a:lstStyle>
          <a:p>
            <a:r>
              <a:rPr lang="en-US" sz="3200" spc="0" dirty="0">
                <a:solidFill>
                  <a:schemeClr val="tx1"/>
                </a:solidFill>
              </a:rPr>
              <a:t>Gain deep insights with advanced analytics and AI</a:t>
            </a:r>
          </a:p>
        </p:txBody>
      </p:sp>
      <p:sp>
        <p:nvSpPr>
          <p:cNvPr id="5" name="Rectangle 4">
            <a:extLst>
              <a:ext uri="{FF2B5EF4-FFF2-40B4-BE49-F238E27FC236}">
                <a16:creationId xmlns:a16="http://schemas.microsoft.com/office/drawing/2014/main" id="{5F8244C0-2D2F-4CE1-AA66-E4D84345096D}"/>
              </a:ext>
            </a:extLst>
          </p:cNvPr>
          <p:cNvSpPr/>
          <p:nvPr/>
        </p:nvSpPr>
        <p:spPr>
          <a:xfrm>
            <a:off x="352351" y="890137"/>
            <a:ext cx="820434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bold"/>
                <a:ea typeface="+mn-ea"/>
                <a:cs typeface="+mn-cs"/>
              </a:rPr>
              <a:t>Power BI + Azure Machine Learning</a:t>
            </a:r>
          </a:p>
        </p:txBody>
      </p:sp>
      <p:sp>
        <p:nvSpPr>
          <p:cNvPr id="87" name="Freeform 86">
            <a:extLst>
              <a:ext uri="{FF2B5EF4-FFF2-40B4-BE49-F238E27FC236}">
                <a16:creationId xmlns:a16="http://schemas.microsoft.com/office/drawing/2014/main" id="{F6E7FB5D-DDEA-8D46-BEDC-9ADE44885998}"/>
              </a:ext>
            </a:extLst>
          </p:cNvPr>
          <p:cNvSpPr/>
          <p:nvPr/>
        </p:nvSpPr>
        <p:spPr bwMode="auto">
          <a:xfrm>
            <a:off x="4347758" y="3252254"/>
            <a:ext cx="374750" cy="394426"/>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395251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F117-4B27-5F43-B5C0-6DA5ED34B69C}"/>
              </a:ext>
            </a:extLst>
          </p:cNvPr>
          <p:cNvSpPr>
            <a:spLocks noGrp="1"/>
          </p:cNvSpPr>
          <p:nvPr>
            <p:ph type="title"/>
          </p:nvPr>
        </p:nvSpPr>
        <p:spPr>
          <a:xfrm>
            <a:off x="588263" y="457200"/>
            <a:ext cx="11018520" cy="553998"/>
          </a:xfrm>
        </p:spPr>
        <p:txBody>
          <a:bodyPr/>
          <a:lstStyle/>
          <a:p>
            <a:pPr algn="ctr"/>
            <a:r>
              <a:rPr lang="en-US"/>
              <a:t>Enterprise BI in Power BI</a:t>
            </a:r>
          </a:p>
        </p:txBody>
      </p:sp>
      <p:sp>
        <p:nvSpPr>
          <p:cNvPr id="5" name="Rectangle 4">
            <a:extLst>
              <a:ext uri="{FF2B5EF4-FFF2-40B4-BE49-F238E27FC236}">
                <a16:creationId xmlns:a16="http://schemas.microsoft.com/office/drawing/2014/main" id="{D3BC8213-BE0D-4522-AE10-CC183638C8F9}"/>
              </a:ext>
            </a:extLst>
          </p:cNvPr>
          <p:cNvSpPr/>
          <p:nvPr/>
        </p:nvSpPr>
        <p:spPr>
          <a:xfrm>
            <a:off x="2044080" y="3075779"/>
            <a:ext cx="2534350" cy="2492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Semantic modeling</a:t>
            </a:r>
          </a:p>
        </p:txBody>
      </p:sp>
      <p:sp>
        <p:nvSpPr>
          <p:cNvPr id="7" name="Rectangle 6">
            <a:extLst>
              <a:ext uri="{FF2B5EF4-FFF2-40B4-BE49-F238E27FC236}">
                <a16:creationId xmlns:a16="http://schemas.microsoft.com/office/drawing/2014/main" id="{2A5A2155-D793-C04F-B681-A0FCE6E5B359}"/>
              </a:ext>
            </a:extLst>
          </p:cNvPr>
          <p:cNvSpPr/>
          <p:nvPr/>
        </p:nvSpPr>
        <p:spPr>
          <a:xfrm>
            <a:off x="5001294" y="3075779"/>
            <a:ext cx="2531570" cy="2492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Governance</a:t>
            </a:r>
          </a:p>
        </p:txBody>
      </p:sp>
      <p:sp>
        <p:nvSpPr>
          <p:cNvPr id="8" name="Rectangle 7">
            <a:extLst>
              <a:ext uri="{FF2B5EF4-FFF2-40B4-BE49-F238E27FC236}">
                <a16:creationId xmlns:a16="http://schemas.microsoft.com/office/drawing/2014/main" id="{6B5C0F10-F01F-4A44-AA03-BA7950BEE292}"/>
              </a:ext>
            </a:extLst>
          </p:cNvPr>
          <p:cNvSpPr/>
          <p:nvPr/>
        </p:nvSpPr>
        <p:spPr>
          <a:xfrm>
            <a:off x="7960985" y="3075779"/>
            <a:ext cx="2536824" cy="2492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Scalability</a:t>
            </a:r>
          </a:p>
        </p:txBody>
      </p:sp>
      <p:sp>
        <p:nvSpPr>
          <p:cNvPr id="10" name="Rectangle 9">
            <a:extLst>
              <a:ext uri="{FF2B5EF4-FFF2-40B4-BE49-F238E27FC236}">
                <a16:creationId xmlns:a16="http://schemas.microsoft.com/office/drawing/2014/main" id="{B547208F-CDDC-104A-9799-338EE5B1AB2F}"/>
              </a:ext>
            </a:extLst>
          </p:cNvPr>
          <p:cNvSpPr/>
          <p:nvPr/>
        </p:nvSpPr>
        <p:spPr>
          <a:xfrm>
            <a:off x="5002531" y="5568805"/>
            <a:ext cx="2534350" cy="498598"/>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Application lifecycle management</a:t>
            </a:r>
          </a:p>
        </p:txBody>
      </p:sp>
      <p:sp>
        <p:nvSpPr>
          <p:cNvPr id="12" name="Rectangle 11">
            <a:extLst>
              <a:ext uri="{FF2B5EF4-FFF2-40B4-BE49-F238E27FC236}">
                <a16:creationId xmlns:a16="http://schemas.microsoft.com/office/drawing/2014/main" id="{A93C16C3-3C07-254F-9963-54AC6167450C}"/>
              </a:ext>
            </a:extLst>
          </p:cNvPr>
          <p:cNvSpPr/>
          <p:nvPr/>
        </p:nvSpPr>
        <p:spPr>
          <a:xfrm>
            <a:off x="7960985" y="5568805"/>
            <a:ext cx="2530680" cy="2492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Manageability</a:t>
            </a:r>
          </a:p>
        </p:txBody>
      </p:sp>
      <p:sp>
        <p:nvSpPr>
          <p:cNvPr id="15" name="Oval 14">
            <a:extLst>
              <a:ext uri="{FF2B5EF4-FFF2-40B4-BE49-F238E27FC236}">
                <a16:creationId xmlns:a16="http://schemas.microsoft.com/office/drawing/2014/main" id="{53AC822B-11FA-A64C-85D6-383883A4C788}"/>
              </a:ext>
            </a:extLst>
          </p:cNvPr>
          <p:cNvSpPr/>
          <p:nvPr/>
        </p:nvSpPr>
        <p:spPr bwMode="auto">
          <a:xfrm>
            <a:off x="5710672" y="4172489"/>
            <a:ext cx="1118068" cy="1118064"/>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Oval 21">
            <a:extLst>
              <a:ext uri="{FF2B5EF4-FFF2-40B4-BE49-F238E27FC236}">
                <a16:creationId xmlns:a16="http://schemas.microsoft.com/office/drawing/2014/main" id="{6E7A1105-9024-4443-A1D7-D583A3C999D4}"/>
              </a:ext>
            </a:extLst>
          </p:cNvPr>
          <p:cNvSpPr/>
          <p:nvPr/>
        </p:nvSpPr>
        <p:spPr bwMode="auto">
          <a:xfrm>
            <a:off x="8669122" y="4172489"/>
            <a:ext cx="1118068" cy="1118064"/>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Oval 25">
            <a:extLst>
              <a:ext uri="{FF2B5EF4-FFF2-40B4-BE49-F238E27FC236}">
                <a16:creationId xmlns:a16="http://schemas.microsoft.com/office/drawing/2014/main" id="{8B4C48B4-2B0E-AA49-84B3-4288EB9D5C42}"/>
              </a:ext>
            </a:extLst>
          </p:cNvPr>
          <p:cNvSpPr/>
          <p:nvPr/>
        </p:nvSpPr>
        <p:spPr bwMode="auto">
          <a:xfrm>
            <a:off x="2752221" y="1679463"/>
            <a:ext cx="1118068" cy="1118064"/>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 name="Oval 27">
            <a:extLst>
              <a:ext uri="{FF2B5EF4-FFF2-40B4-BE49-F238E27FC236}">
                <a16:creationId xmlns:a16="http://schemas.microsoft.com/office/drawing/2014/main" id="{5BFEB0F6-252F-5748-B052-DBC3F23C0E38}"/>
              </a:ext>
            </a:extLst>
          </p:cNvPr>
          <p:cNvSpPr/>
          <p:nvPr/>
        </p:nvSpPr>
        <p:spPr bwMode="auto">
          <a:xfrm>
            <a:off x="5710672" y="1679463"/>
            <a:ext cx="1118068" cy="1118064"/>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Oval 29">
            <a:extLst>
              <a:ext uri="{FF2B5EF4-FFF2-40B4-BE49-F238E27FC236}">
                <a16:creationId xmlns:a16="http://schemas.microsoft.com/office/drawing/2014/main" id="{D44E185F-7228-CB4B-9294-F67139B4D641}"/>
              </a:ext>
            </a:extLst>
          </p:cNvPr>
          <p:cNvSpPr/>
          <p:nvPr/>
        </p:nvSpPr>
        <p:spPr bwMode="auto">
          <a:xfrm>
            <a:off x="8669122" y="1679463"/>
            <a:ext cx="1118068" cy="1118064"/>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6" name="Graphic 65" descr="Syncing cloud">
            <a:extLst>
              <a:ext uri="{FF2B5EF4-FFF2-40B4-BE49-F238E27FC236}">
                <a16:creationId xmlns:a16="http://schemas.microsoft.com/office/drawing/2014/main" id="{D52F444D-30D8-A546-9EB9-DED7450697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877174" y="1892225"/>
            <a:ext cx="707639" cy="707639"/>
          </a:xfrm>
          <a:prstGeom prst="rect">
            <a:avLst/>
          </a:prstGeom>
        </p:spPr>
      </p:pic>
      <p:pic>
        <p:nvPicPr>
          <p:cNvPr id="75" name="Graphic 74" descr="Network diagram">
            <a:extLst>
              <a:ext uri="{FF2B5EF4-FFF2-40B4-BE49-F238E27FC236}">
                <a16:creationId xmlns:a16="http://schemas.microsoft.com/office/drawing/2014/main" id="{FC112737-BD85-8749-B37B-F9174ABD84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945858" y="1888858"/>
            <a:ext cx="707639" cy="707639"/>
          </a:xfrm>
          <a:prstGeom prst="rect">
            <a:avLst/>
          </a:prstGeom>
        </p:spPr>
      </p:pic>
      <p:pic>
        <p:nvPicPr>
          <p:cNvPr id="77" name="Graphic 76" descr="Circles with arrows">
            <a:extLst>
              <a:ext uri="{FF2B5EF4-FFF2-40B4-BE49-F238E27FC236}">
                <a16:creationId xmlns:a16="http://schemas.microsoft.com/office/drawing/2014/main" id="{6487BC16-143C-DF4F-B8D0-8BDF9B8959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904309" y="4377701"/>
            <a:ext cx="707639" cy="707639"/>
          </a:xfrm>
          <a:prstGeom prst="rect">
            <a:avLst/>
          </a:prstGeom>
        </p:spPr>
      </p:pic>
      <p:pic>
        <p:nvPicPr>
          <p:cNvPr id="80" name="Graphic 79" descr="Checklist RTL">
            <a:extLst>
              <a:ext uri="{FF2B5EF4-FFF2-40B4-BE49-F238E27FC236}">
                <a16:creationId xmlns:a16="http://schemas.microsoft.com/office/drawing/2014/main" id="{B817948D-31A2-954C-B3B4-B271C52FB72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872505" y="4377701"/>
            <a:ext cx="707639" cy="707639"/>
          </a:xfrm>
          <a:prstGeom prst="rect">
            <a:avLst/>
          </a:prstGeom>
        </p:spPr>
      </p:pic>
      <p:pic>
        <p:nvPicPr>
          <p:cNvPr id="31" name="Graphic 30" descr="Eye">
            <a:extLst>
              <a:ext uri="{FF2B5EF4-FFF2-40B4-BE49-F238E27FC236}">
                <a16:creationId xmlns:a16="http://schemas.microsoft.com/office/drawing/2014/main" id="{2E267818-3314-774F-A8C1-808E641D29E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910858" y="1890939"/>
            <a:ext cx="707639" cy="707639"/>
          </a:xfrm>
          <a:prstGeom prst="rect">
            <a:avLst/>
          </a:prstGeom>
        </p:spPr>
      </p:pic>
      <p:sp>
        <p:nvSpPr>
          <p:cNvPr id="21" name="Rectangle 20">
            <a:extLst>
              <a:ext uri="{FF2B5EF4-FFF2-40B4-BE49-F238E27FC236}">
                <a16:creationId xmlns:a16="http://schemas.microsoft.com/office/drawing/2014/main" id="{663D7E29-1142-4856-BCB3-CAADCE878095}"/>
              </a:ext>
            </a:extLst>
          </p:cNvPr>
          <p:cNvSpPr/>
          <p:nvPr/>
        </p:nvSpPr>
        <p:spPr>
          <a:xfrm>
            <a:off x="2050919" y="5573971"/>
            <a:ext cx="2527508" cy="498598"/>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Open-platform connectivity</a:t>
            </a:r>
          </a:p>
        </p:txBody>
      </p:sp>
      <p:sp>
        <p:nvSpPr>
          <p:cNvPr id="23" name="Oval 22">
            <a:extLst>
              <a:ext uri="{FF2B5EF4-FFF2-40B4-BE49-F238E27FC236}">
                <a16:creationId xmlns:a16="http://schemas.microsoft.com/office/drawing/2014/main" id="{FD31BAA4-80DB-4213-8101-F2143779531F}"/>
              </a:ext>
            </a:extLst>
          </p:cNvPr>
          <p:cNvSpPr/>
          <p:nvPr/>
        </p:nvSpPr>
        <p:spPr bwMode="auto">
          <a:xfrm>
            <a:off x="2760297" y="4177655"/>
            <a:ext cx="1118068" cy="1118064"/>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4" name="Graphic 23" descr="User network">
            <a:extLst>
              <a:ext uri="{FF2B5EF4-FFF2-40B4-BE49-F238E27FC236}">
                <a16:creationId xmlns:a16="http://schemas.microsoft.com/office/drawing/2014/main" id="{17288F32-55DE-4A0A-A7C7-2D37D41F45A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960483" y="4373387"/>
            <a:ext cx="707639" cy="707639"/>
          </a:xfrm>
          <a:prstGeom prst="rect">
            <a:avLst/>
          </a:prstGeom>
        </p:spPr>
      </p:pic>
    </p:spTree>
    <p:extLst>
      <p:ext uri="{BB962C8B-B14F-4D97-AF65-F5344CB8AC3E}">
        <p14:creationId xmlns:p14="http://schemas.microsoft.com/office/powerpoint/2010/main" val="95198423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CB46-F2D7-4164-B816-868FC5CB5ACE}"/>
              </a:ext>
            </a:extLst>
          </p:cNvPr>
          <p:cNvSpPr>
            <a:spLocks noGrp="1"/>
          </p:cNvSpPr>
          <p:nvPr>
            <p:ph type="title"/>
          </p:nvPr>
        </p:nvSpPr>
        <p:spPr>
          <a:xfrm>
            <a:off x="434805" y="2452688"/>
            <a:ext cx="9401560" cy="1793104"/>
          </a:xfrm>
        </p:spPr>
        <p:txBody>
          <a:bodyPr/>
          <a:lstStyle/>
          <a:p>
            <a:br>
              <a:rPr lang="en-US" dirty="0"/>
            </a:br>
            <a:br>
              <a:rPr lang="en-US" dirty="0"/>
            </a:br>
            <a:r>
              <a:rPr lang="en-US" dirty="0"/>
              <a:t>Break</a:t>
            </a:r>
            <a:endParaRPr lang="en-US" sz="3200" spc="0" dirty="0">
              <a:solidFill>
                <a:srgbClr val="50E6FF"/>
              </a:solidFill>
            </a:endParaRPr>
          </a:p>
        </p:txBody>
      </p:sp>
    </p:spTree>
    <p:extLst>
      <p:ext uri="{BB962C8B-B14F-4D97-AF65-F5344CB8AC3E}">
        <p14:creationId xmlns:p14="http://schemas.microsoft.com/office/powerpoint/2010/main" val="37115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CB46-F2D7-4164-B816-868FC5CB5ACE}"/>
              </a:ext>
            </a:extLst>
          </p:cNvPr>
          <p:cNvSpPr>
            <a:spLocks noGrp="1"/>
          </p:cNvSpPr>
          <p:nvPr>
            <p:ph type="title"/>
          </p:nvPr>
        </p:nvSpPr>
        <p:spPr>
          <a:xfrm>
            <a:off x="434804" y="2452688"/>
            <a:ext cx="10106195" cy="1793104"/>
          </a:xfrm>
        </p:spPr>
        <p:txBody>
          <a:bodyPr anchor="t"/>
          <a:lstStyle/>
          <a:p>
            <a:r>
              <a:rPr lang="en-US" sz="4800" dirty="0"/>
              <a:t>Lab 1: Modern Data Warehouse</a:t>
            </a:r>
            <a:br>
              <a:rPr lang="en-US" sz="4800" dirty="0">
                <a:solidFill>
                  <a:schemeClr val="tx2"/>
                </a:solidFill>
              </a:rPr>
            </a:br>
            <a:r>
              <a:rPr lang="en-US" sz="2800" spc="0" dirty="0">
                <a:solidFill>
                  <a:srgbClr val="50E6FF"/>
                </a:solidFill>
              </a:rPr>
              <a:t>Delivering the Modern Data Warehouse with Azure Synapse Analytics, Azure Databricks, and Power BI</a:t>
            </a:r>
          </a:p>
        </p:txBody>
      </p:sp>
    </p:spTree>
    <p:extLst>
      <p:ext uri="{BB962C8B-B14F-4D97-AF65-F5344CB8AC3E}">
        <p14:creationId xmlns:p14="http://schemas.microsoft.com/office/powerpoint/2010/main" val="221025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CB46-F2D7-4164-B816-868FC5CB5ACE}"/>
              </a:ext>
            </a:extLst>
          </p:cNvPr>
          <p:cNvSpPr>
            <a:spLocks noGrp="1"/>
          </p:cNvSpPr>
          <p:nvPr>
            <p:ph type="title"/>
          </p:nvPr>
        </p:nvSpPr>
        <p:spPr>
          <a:xfrm>
            <a:off x="434805" y="2452688"/>
            <a:ext cx="6753396" cy="1793104"/>
          </a:xfrm>
        </p:spPr>
        <p:txBody>
          <a:bodyPr anchor="t"/>
          <a:lstStyle/>
          <a:p>
            <a:r>
              <a:rPr lang="en-US" sz="4800" dirty="0"/>
              <a:t>Lab 2: Deep Dive on Azure Synapse Analytics</a:t>
            </a:r>
            <a:br>
              <a:rPr lang="en-US" dirty="0">
                <a:solidFill>
                  <a:schemeClr val="tx2"/>
                </a:solidFill>
              </a:rPr>
            </a:br>
            <a:r>
              <a:rPr lang="en-US" sz="2800" spc="0" dirty="0">
                <a:solidFill>
                  <a:srgbClr val="50E6FF"/>
                </a:solidFill>
              </a:rPr>
              <a:t>The heart of the modern data warehouse</a:t>
            </a:r>
            <a:endParaRPr lang="en-US" sz="3200" spc="0" dirty="0">
              <a:solidFill>
                <a:srgbClr val="50E6FF"/>
              </a:solidFill>
            </a:endParaRPr>
          </a:p>
        </p:txBody>
      </p:sp>
    </p:spTree>
    <p:extLst>
      <p:ext uri="{BB962C8B-B14F-4D97-AF65-F5344CB8AC3E}">
        <p14:creationId xmlns:p14="http://schemas.microsoft.com/office/powerpoint/2010/main" val="169916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CB46-F2D7-4164-B816-868FC5CB5ACE}"/>
              </a:ext>
            </a:extLst>
          </p:cNvPr>
          <p:cNvSpPr>
            <a:spLocks noGrp="1"/>
          </p:cNvSpPr>
          <p:nvPr>
            <p:ph type="title"/>
          </p:nvPr>
        </p:nvSpPr>
        <p:spPr>
          <a:xfrm>
            <a:off x="427980" y="1680062"/>
            <a:ext cx="11336039" cy="758022"/>
          </a:xfrm>
        </p:spPr>
        <p:txBody>
          <a:bodyPr anchor="ctr"/>
          <a:lstStyle/>
          <a:p>
            <a:r>
              <a:rPr lang="en-US" sz="5400" spc="0" dirty="0"/>
              <a:t>Get Started</a:t>
            </a:r>
            <a:endParaRPr lang="en-US" sz="5400" spc="0" dirty="0">
              <a:solidFill>
                <a:srgbClr val="50E6FF"/>
              </a:solidFill>
            </a:endParaRPr>
          </a:p>
        </p:txBody>
      </p:sp>
      <p:sp>
        <p:nvSpPr>
          <p:cNvPr id="3" name="TextBox 2">
            <a:extLst>
              <a:ext uri="{FF2B5EF4-FFF2-40B4-BE49-F238E27FC236}">
                <a16:creationId xmlns:a16="http://schemas.microsoft.com/office/drawing/2014/main" id="{680145F6-6808-8644-9F64-2A90F53E244A}"/>
              </a:ext>
            </a:extLst>
          </p:cNvPr>
          <p:cNvSpPr txBox="1"/>
          <p:nvPr/>
        </p:nvSpPr>
        <p:spPr>
          <a:xfrm>
            <a:off x="279651" y="2750997"/>
            <a:ext cx="8718349" cy="2899255"/>
          </a:xfrm>
          <a:prstGeom prst="rect">
            <a:avLst/>
          </a:prstGeom>
          <a:noFill/>
        </p:spPr>
        <p:txBody>
          <a:bodyPr wrap="none" lIns="182880" tIns="146304" rIns="182880" bIns="146304" rtlCol="0">
            <a:spAutoFit/>
          </a:bodyPr>
          <a:lstStyle/>
          <a:p>
            <a:pPr lvl="0">
              <a:spcAft>
                <a:spcPts val="1800"/>
              </a:spcAft>
              <a:defRPr/>
            </a:pPr>
            <a:r>
              <a:rPr lang="en-US" dirty="0">
                <a:solidFill>
                  <a:schemeClr val="bg1"/>
                </a:solidFill>
                <a:latin typeface="+mj-lt"/>
              </a:rPr>
              <a:t>Get in touch with us:</a:t>
            </a:r>
            <a:br>
              <a:rPr lang="en-US" dirty="0">
                <a:solidFill>
                  <a:schemeClr val="bg1"/>
                </a:solidFill>
              </a:rPr>
            </a:br>
            <a:r>
              <a:rPr lang="en-US" dirty="0">
                <a:solidFill>
                  <a:srgbClr val="50E7FF"/>
                </a:solidFill>
                <a:hlinkClick r:id="rId3">
                  <a:extLst>
                    <a:ext uri="{A12FA001-AC4F-418D-AE19-62706E023703}">
                      <ahyp:hlinkClr xmlns:ahyp="http://schemas.microsoft.com/office/drawing/2018/hyperlinkcolor" val="tx"/>
                    </a:ext>
                  </a:extLst>
                </a:hlinkClick>
              </a:rPr>
              <a:t>https://info.microsoft.com/ww-landing-azure-sql-data-warehouse-contactme.html</a:t>
            </a:r>
            <a:endParaRPr lang="en-US" dirty="0">
              <a:solidFill>
                <a:srgbClr val="50E7FF"/>
              </a:solidFill>
            </a:endParaRPr>
          </a:p>
          <a:p>
            <a:pPr lvl="0">
              <a:spcAft>
                <a:spcPts val="1800"/>
              </a:spcAft>
              <a:defRPr/>
            </a:pPr>
            <a:r>
              <a:rPr lang="en-US" dirty="0">
                <a:solidFill>
                  <a:schemeClr val="bg1"/>
                </a:solidFill>
                <a:latin typeface="+mj-lt"/>
              </a:rPr>
              <a:t>Attend a hands-on Azure Analytics workshop with Informatica:</a:t>
            </a:r>
            <a:br>
              <a:rPr lang="en-US" dirty="0">
                <a:solidFill>
                  <a:schemeClr val="bg1"/>
                </a:solidFill>
              </a:rPr>
            </a:br>
            <a:r>
              <a:rPr lang="en-US" dirty="0">
                <a:solidFill>
                  <a:srgbClr val="50E7FF"/>
                </a:solidFill>
                <a:hlinkClick r:id="rId4">
                  <a:extLst>
                    <a:ext uri="{A12FA001-AC4F-418D-AE19-62706E023703}">
                      <ahyp:hlinkClr xmlns:ahyp="http://schemas.microsoft.com/office/drawing/2018/hyperlinkcolor" val="tx"/>
                    </a:ext>
                  </a:extLst>
                </a:hlinkClick>
              </a:rPr>
              <a:t>https://now.informatica.com/Microsoft_CDW_Workshops.html#fbid=uqwtl_SXNFV</a:t>
            </a:r>
            <a:endParaRPr lang="en-US" dirty="0">
              <a:solidFill>
                <a:srgbClr val="50E7FF"/>
              </a:solidFill>
            </a:endParaRPr>
          </a:p>
          <a:p>
            <a:pPr lvl="0">
              <a:spcAft>
                <a:spcPts val="1800"/>
              </a:spcAft>
              <a:defRPr/>
            </a:pPr>
            <a:r>
              <a:rPr lang="en-US" dirty="0">
                <a:solidFill>
                  <a:schemeClr val="bg1"/>
                </a:solidFill>
                <a:latin typeface="+mj-lt"/>
              </a:rPr>
              <a:t>Create a free Azure account and get started with Azure Synapse Analytics:</a:t>
            </a:r>
            <a:br>
              <a:rPr lang="en-US" dirty="0">
                <a:solidFill>
                  <a:schemeClr val="bg1"/>
                </a:solidFill>
              </a:rPr>
            </a:br>
            <a:r>
              <a:rPr lang="en-US" dirty="0">
                <a:solidFill>
                  <a:srgbClr val="50E7FF"/>
                </a:solidFill>
                <a:hlinkClick r:id="rId5">
                  <a:extLst>
                    <a:ext uri="{A12FA001-AC4F-418D-AE19-62706E023703}">
                      <ahyp:hlinkClr xmlns:ahyp="http://schemas.microsoft.com/office/drawing/2018/hyperlinkcolor" val="tx"/>
                    </a:ext>
                  </a:extLst>
                </a:hlinkClick>
              </a:rPr>
              <a:t>https://azure.microsoft.com/free/sql-data-warehouse/</a:t>
            </a:r>
            <a:endParaRPr lang="en-US" dirty="0">
              <a:solidFill>
                <a:srgbClr val="50E7FF"/>
              </a:solidFill>
            </a:endParaRPr>
          </a:p>
          <a:p>
            <a:pPr>
              <a:lnSpc>
                <a:spcPct val="90000"/>
              </a:lnSpc>
              <a:spcAft>
                <a:spcPts val="1800"/>
              </a:spcAft>
            </a:pPr>
            <a:endParaRPr lang="en-US" dirty="0" err="1">
              <a:solidFill>
                <a:schemeClr val="bg1"/>
              </a:solidFill>
            </a:endParaRPr>
          </a:p>
        </p:txBody>
      </p:sp>
    </p:spTree>
    <p:extLst>
      <p:ext uri="{BB962C8B-B14F-4D97-AF65-F5344CB8AC3E}">
        <p14:creationId xmlns:p14="http://schemas.microsoft.com/office/powerpoint/2010/main" val="332244145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17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2" name="Straight Arrow Connector 121">
            <a:extLst>
              <a:ext uri="{FF2B5EF4-FFF2-40B4-BE49-F238E27FC236}">
                <a16:creationId xmlns:a16="http://schemas.microsoft.com/office/drawing/2014/main" id="{C8C9F2D5-04D5-E24E-ACA8-5B149CE0293A}"/>
              </a:ext>
            </a:extLst>
          </p:cNvPr>
          <p:cNvCxnSpPr>
            <a:cxnSpLocks/>
          </p:cNvCxnSpPr>
          <p:nvPr/>
        </p:nvCxnSpPr>
        <p:spPr>
          <a:xfrm flipV="1">
            <a:off x="7681810" y="4401220"/>
            <a:ext cx="0" cy="257167"/>
          </a:xfrm>
          <a:prstGeom prst="straightConnector1">
            <a:avLst/>
          </a:prstGeom>
          <a:noFill/>
          <a:ln w="19050" cap="flat" cmpd="sng" algn="ctr">
            <a:solidFill>
              <a:srgbClr val="000000"/>
            </a:solidFill>
            <a:prstDash val="solid"/>
            <a:headEnd type="none" w="lg" len="med"/>
            <a:tailEnd type="triangle" w="med" len="med"/>
          </a:ln>
          <a:effectLst/>
        </p:spPr>
      </p:cxnSp>
      <p:cxnSp>
        <p:nvCxnSpPr>
          <p:cNvPr id="238" name="Straight Arrow Connector 237">
            <a:extLst>
              <a:ext uri="{FF2B5EF4-FFF2-40B4-BE49-F238E27FC236}">
                <a16:creationId xmlns:a16="http://schemas.microsoft.com/office/drawing/2014/main" id="{4072A417-F11B-6E49-ABB3-8BD1B668D673}"/>
              </a:ext>
            </a:extLst>
          </p:cNvPr>
          <p:cNvCxnSpPr>
            <a:cxnSpLocks/>
          </p:cNvCxnSpPr>
          <p:nvPr/>
        </p:nvCxnSpPr>
        <p:spPr>
          <a:xfrm flipV="1">
            <a:off x="10592473" y="2996014"/>
            <a:ext cx="0" cy="418955"/>
          </a:xfrm>
          <a:prstGeom prst="straightConnector1">
            <a:avLst/>
          </a:prstGeom>
          <a:noFill/>
          <a:ln w="19050" cap="flat" cmpd="sng" algn="ctr">
            <a:solidFill>
              <a:srgbClr val="000000"/>
            </a:solidFill>
            <a:prstDash val="solid"/>
            <a:headEnd type="none" w="lg" len="med"/>
            <a:tailEnd type="triangle" w="med" len="med"/>
          </a:ln>
          <a:effectLst/>
        </p:spPr>
      </p:cxnSp>
      <p:grpSp>
        <p:nvGrpSpPr>
          <p:cNvPr id="16" name="Group 15">
            <a:extLst>
              <a:ext uri="{FF2B5EF4-FFF2-40B4-BE49-F238E27FC236}">
                <a16:creationId xmlns:a16="http://schemas.microsoft.com/office/drawing/2014/main" id="{A44DEB51-D150-C440-B4EB-A86112A04EBE}"/>
              </a:ext>
            </a:extLst>
          </p:cNvPr>
          <p:cNvGrpSpPr/>
          <p:nvPr/>
        </p:nvGrpSpPr>
        <p:grpSpPr>
          <a:xfrm>
            <a:off x="8799687" y="2284041"/>
            <a:ext cx="515471" cy="1539297"/>
            <a:chOff x="8799687" y="2284041"/>
            <a:chExt cx="515471" cy="1539297"/>
          </a:xfrm>
        </p:grpSpPr>
        <p:cxnSp>
          <p:nvCxnSpPr>
            <p:cNvPr id="237" name="Straight Arrow Connector 236">
              <a:extLst>
                <a:ext uri="{FF2B5EF4-FFF2-40B4-BE49-F238E27FC236}">
                  <a16:creationId xmlns:a16="http://schemas.microsoft.com/office/drawing/2014/main" id="{251B9A0D-7A2B-EB4F-880F-7803E03BFAE0}"/>
                </a:ext>
              </a:extLst>
            </p:cNvPr>
            <p:cNvCxnSpPr>
              <a:cxnSpLocks/>
            </p:cNvCxnSpPr>
            <p:nvPr/>
          </p:nvCxnSpPr>
          <p:spPr>
            <a:xfrm>
              <a:off x="8799687" y="2284041"/>
              <a:ext cx="515471"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229" name="Straight Arrow Connector 228">
              <a:extLst>
                <a:ext uri="{FF2B5EF4-FFF2-40B4-BE49-F238E27FC236}">
                  <a16:creationId xmlns:a16="http://schemas.microsoft.com/office/drawing/2014/main" id="{08463DC6-A553-CC4A-A34B-96B9563B61B2}"/>
                </a:ext>
              </a:extLst>
            </p:cNvPr>
            <p:cNvCxnSpPr>
              <a:cxnSpLocks/>
            </p:cNvCxnSpPr>
            <p:nvPr/>
          </p:nvCxnSpPr>
          <p:spPr>
            <a:xfrm>
              <a:off x="8799687" y="3823338"/>
              <a:ext cx="515471" cy="0"/>
            </a:xfrm>
            <a:prstGeom prst="straightConnector1">
              <a:avLst/>
            </a:prstGeom>
            <a:noFill/>
            <a:ln w="19050" cap="flat" cmpd="sng" algn="ctr">
              <a:solidFill>
                <a:srgbClr val="000000"/>
              </a:solidFill>
              <a:prstDash val="solid"/>
              <a:headEnd type="none" w="lg" len="med"/>
              <a:tailEnd type="triangle" w="med" len="med"/>
            </a:ln>
            <a:effectLst/>
          </p:spPr>
        </p:cxnSp>
      </p:grpSp>
      <p:cxnSp>
        <p:nvCxnSpPr>
          <p:cNvPr id="233" name="Straight Arrow Connector 232">
            <a:extLst>
              <a:ext uri="{FF2B5EF4-FFF2-40B4-BE49-F238E27FC236}">
                <a16:creationId xmlns:a16="http://schemas.microsoft.com/office/drawing/2014/main" id="{E6602730-143B-A84C-BA40-157B615B17B1}"/>
              </a:ext>
            </a:extLst>
          </p:cNvPr>
          <p:cNvCxnSpPr>
            <a:cxnSpLocks/>
          </p:cNvCxnSpPr>
          <p:nvPr/>
        </p:nvCxnSpPr>
        <p:spPr>
          <a:xfrm flipV="1">
            <a:off x="4342156" y="4401220"/>
            <a:ext cx="0" cy="257167"/>
          </a:xfrm>
          <a:prstGeom prst="straightConnector1">
            <a:avLst/>
          </a:prstGeom>
          <a:noFill/>
          <a:ln w="19050" cap="flat" cmpd="sng" algn="ctr">
            <a:solidFill>
              <a:srgbClr val="000000"/>
            </a:solidFill>
            <a:prstDash val="solid"/>
            <a:headEnd type="none" w="lg" len="med"/>
            <a:tailEnd type="triangle" w="med" len="med"/>
          </a:ln>
          <a:effectLst/>
        </p:spPr>
      </p:cxnSp>
      <p:cxnSp>
        <p:nvCxnSpPr>
          <p:cNvPr id="214" name="Straight Arrow Connector 213">
            <a:extLst>
              <a:ext uri="{FF2B5EF4-FFF2-40B4-BE49-F238E27FC236}">
                <a16:creationId xmlns:a16="http://schemas.microsoft.com/office/drawing/2014/main" id="{1470A315-D340-9D4B-B708-F53C7EA74C38}"/>
              </a:ext>
            </a:extLst>
          </p:cNvPr>
          <p:cNvCxnSpPr>
            <a:cxnSpLocks/>
          </p:cNvCxnSpPr>
          <p:nvPr/>
        </p:nvCxnSpPr>
        <p:spPr>
          <a:xfrm>
            <a:off x="4619687" y="2943803"/>
            <a:ext cx="0" cy="257167"/>
          </a:xfrm>
          <a:prstGeom prst="straightConnector1">
            <a:avLst/>
          </a:prstGeom>
          <a:noFill/>
          <a:ln w="19050" cap="flat" cmpd="sng" algn="ctr">
            <a:solidFill>
              <a:srgbClr val="000000"/>
            </a:solidFill>
            <a:prstDash val="solid"/>
            <a:headEnd type="none" w="lg" len="med"/>
            <a:tailEnd type="triangle" w="med" len="med"/>
          </a:ln>
          <a:effectLst/>
        </p:spPr>
      </p:cxnSp>
      <p:cxnSp>
        <p:nvCxnSpPr>
          <p:cNvPr id="234" name="Straight Arrow Connector 233">
            <a:extLst>
              <a:ext uri="{FF2B5EF4-FFF2-40B4-BE49-F238E27FC236}">
                <a16:creationId xmlns:a16="http://schemas.microsoft.com/office/drawing/2014/main" id="{60FDE4F6-DFBF-C54A-9CBC-012986AE128F}"/>
              </a:ext>
            </a:extLst>
          </p:cNvPr>
          <p:cNvCxnSpPr>
            <a:cxnSpLocks/>
          </p:cNvCxnSpPr>
          <p:nvPr/>
        </p:nvCxnSpPr>
        <p:spPr>
          <a:xfrm>
            <a:off x="4897217" y="4268606"/>
            <a:ext cx="0" cy="330399"/>
          </a:xfrm>
          <a:prstGeom prst="straightConnector1">
            <a:avLst/>
          </a:prstGeom>
          <a:noFill/>
          <a:ln w="19050" cap="flat" cmpd="sng" algn="ctr">
            <a:solidFill>
              <a:srgbClr val="000000"/>
            </a:solidFill>
            <a:prstDash val="solid"/>
            <a:headEnd type="none" w="lg" len="med"/>
            <a:tailEnd type="triangle" w="med" len="med"/>
          </a:ln>
          <a:effectLst/>
        </p:spPr>
      </p:cxnSp>
      <p:cxnSp>
        <p:nvCxnSpPr>
          <p:cNvPr id="235" name="Straight Arrow Connector 234">
            <a:extLst>
              <a:ext uri="{FF2B5EF4-FFF2-40B4-BE49-F238E27FC236}">
                <a16:creationId xmlns:a16="http://schemas.microsoft.com/office/drawing/2014/main" id="{0EC1948B-BBC9-DC47-92C3-235DDD1CABEC}"/>
              </a:ext>
            </a:extLst>
          </p:cNvPr>
          <p:cNvCxnSpPr>
            <a:cxnSpLocks/>
          </p:cNvCxnSpPr>
          <p:nvPr/>
        </p:nvCxnSpPr>
        <p:spPr>
          <a:xfrm flipH="1">
            <a:off x="5900325" y="3942532"/>
            <a:ext cx="515471" cy="0"/>
          </a:xfrm>
          <a:prstGeom prst="straightConnector1">
            <a:avLst/>
          </a:prstGeom>
          <a:noFill/>
          <a:ln w="19050" cap="flat" cmpd="sng" algn="ctr">
            <a:solidFill>
              <a:srgbClr val="000000"/>
            </a:solidFill>
            <a:prstDash val="solid"/>
            <a:headEnd type="none" w="lg" len="med"/>
            <a:tailEnd type="triangle" w="med" len="med"/>
          </a:ln>
          <a:effectLst/>
        </p:spPr>
      </p:cxnSp>
      <p:grpSp>
        <p:nvGrpSpPr>
          <p:cNvPr id="14" name="Group 13">
            <a:extLst>
              <a:ext uri="{FF2B5EF4-FFF2-40B4-BE49-F238E27FC236}">
                <a16:creationId xmlns:a16="http://schemas.microsoft.com/office/drawing/2014/main" id="{B9A6226C-0558-AE46-9C7F-11900F8367B4}"/>
              </a:ext>
            </a:extLst>
          </p:cNvPr>
          <p:cNvGrpSpPr/>
          <p:nvPr/>
        </p:nvGrpSpPr>
        <p:grpSpPr>
          <a:xfrm>
            <a:off x="5818509" y="2284041"/>
            <a:ext cx="515472" cy="1416679"/>
            <a:chOff x="5818509" y="2284041"/>
            <a:chExt cx="515472" cy="1416679"/>
          </a:xfrm>
        </p:grpSpPr>
        <p:cxnSp>
          <p:nvCxnSpPr>
            <p:cNvPr id="228" name="Straight Arrow Connector 227">
              <a:extLst>
                <a:ext uri="{FF2B5EF4-FFF2-40B4-BE49-F238E27FC236}">
                  <a16:creationId xmlns:a16="http://schemas.microsoft.com/office/drawing/2014/main" id="{B92FF98C-0B44-9340-B8CA-D4C61F0118D5}"/>
                </a:ext>
              </a:extLst>
            </p:cNvPr>
            <p:cNvCxnSpPr>
              <a:cxnSpLocks/>
            </p:cNvCxnSpPr>
            <p:nvPr/>
          </p:nvCxnSpPr>
          <p:spPr>
            <a:xfrm>
              <a:off x="5818509" y="3700720"/>
              <a:ext cx="515471"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212" name="Straight Arrow Connector 211">
              <a:extLst>
                <a:ext uri="{FF2B5EF4-FFF2-40B4-BE49-F238E27FC236}">
                  <a16:creationId xmlns:a16="http://schemas.microsoft.com/office/drawing/2014/main" id="{13E04B7D-B6F0-7A4A-B7A9-C4FBFFE4D744}"/>
                </a:ext>
              </a:extLst>
            </p:cNvPr>
            <p:cNvCxnSpPr>
              <a:cxnSpLocks/>
            </p:cNvCxnSpPr>
            <p:nvPr/>
          </p:nvCxnSpPr>
          <p:spPr>
            <a:xfrm>
              <a:off x="5818510" y="2284041"/>
              <a:ext cx="515471" cy="0"/>
            </a:xfrm>
            <a:prstGeom prst="straightConnector1">
              <a:avLst/>
            </a:prstGeom>
            <a:noFill/>
            <a:ln w="19050" cap="flat" cmpd="sng" algn="ctr">
              <a:solidFill>
                <a:srgbClr val="000000"/>
              </a:solidFill>
              <a:prstDash val="solid"/>
              <a:headEnd type="none" w="lg" len="med"/>
              <a:tailEnd type="triangle" w="med" len="med"/>
            </a:ln>
            <a:effectLst/>
          </p:spPr>
        </p:cxnSp>
      </p:grpSp>
      <p:grpSp>
        <p:nvGrpSpPr>
          <p:cNvPr id="8" name="Group 7">
            <a:extLst>
              <a:ext uri="{FF2B5EF4-FFF2-40B4-BE49-F238E27FC236}">
                <a16:creationId xmlns:a16="http://schemas.microsoft.com/office/drawing/2014/main" id="{F4A0373D-2DA4-F44C-BAE0-9C68FD25D092}"/>
              </a:ext>
            </a:extLst>
          </p:cNvPr>
          <p:cNvGrpSpPr/>
          <p:nvPr/>
        </p:nvGrpSpPr>
        <p:grpSpPr>
          <a:xfrm>
            <a:off x="2153606" y="2284041"/>
            <a:ext cx="1192739" cy="2854912"/>
            <a:chOff x="2153606" y="2284041"/>
            <a:chExt cx="1192739" cy="2854912"/>
          </a:xfrm>
        </p:grpSpPr>
        <p:cxnSp>
          <p:nvCxnSpPr>
            <p:cNvPr id="213" name="Straight Arrow Connector 212">
              <a:extLst>
                <a:ext uri="{FF2B5EF4-FFF2-40B4-BE49-F238E27FC236}">
                  <a16:creationId xmlns:a16="http://schemas.microsoft.com/office/drawing/2014/main" id="{CA79B3BB-E58D-C841-8007-DD2C320935F2}"/>
                </a:ext>
              </a:extLst>
            </p:cNvPr>
            <p:cNvCxnSpPr>
              <a:cxnSpLocks/>
            </p:cNvCxnSpPr>
            <p:nvPr/>
          </p:nvCxnSpPr>
          <p:spPr>
            <a:xfrm>
              <a:off x="2153606" y="2284041"/>
              <a:ext cx="1188720"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230" name="Straight Arrow Connector 229">
              <a:extLst>
                <a:ext uri="{FF2B5EF4-FFF2-40B4-BE49-F238E27FC236}">
                  <a16:creationId xmlns:a16="http://schemas.microsoft.com/office/drawing/2014/main" id="{0F6DABFD-ACA7-244D-A503-97500FECF720}"/>
                </a:ext>
              </a:extLst>
            </p:cNvPr>
            <p:cNvCxnSpPr>
              <a:cxnSpLocks/>
            </p:cNvCxnSpPr>
            <p:nvPr/>
          </p:nvCxnSpPr>
          <p:spPr>
            <a:xfrm>
              <a:off x="2157625" y="3775444"/>
              <a:ext cx="1188720"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231" name="Straight Arrow Connector 230">
              <a:extLst>
                <a:ext uri="{FF2B5EF4-FFF2-40B4-BE49-F238E27FC236}">
                  <a16:creationId xmlns:a16="http://schemas.microsoft.com/office/drawing/2014/main" id="{1D4201ED-220C-0A4D-B78E-6D00DD984B7E}"/>
                </a:ext>
              </a:extLst>
            </p:cNvPr>
            <p:cNvCxnSpPr>
              <a:cxnSpLocks/>
            </p:cNvCxnSpPr>
            <p:nvPr/>
          </p:nvCxnSpPr>
          <p:spPr>
            <a:xfrm>
              <a:off x="2153606" y="5138953"/>
              <a:ext cx="1188720" cy="0"/>
            </a:xfrm>
            <a:prstGeom prst="straightConnector1">
              <a:avLst/>
            </a:prstGeom>
            <a:noFill/>
            <a:ln w="19050" cap="flat" cmpd="sng" algn="ctr">
              <a:solidFill>
                <a:srgbClr val="000000"/>
              </a:solidFill>
              <a:prstDash val="solid"/>
              <a:headEnd type="none" w="lg" len="med"/>
              <a:tailEnd type="triangle" w="med" len="med"/>
            </a:ln>
            <a:effectLst/>
          </p:spPr>
        </p:cxnSp>
      </p:grpSp>
      <p:sp>
        <p:nvSpPr>
          <p:cNvPr id="314" name="Rectangle 9">
            <a:extLst>
              <a:ext uri="{FF2B5EF4-FFF2-40B4-BE49-F238E27FC236}">
                <a16:creationId xmlns:a16="http://schemas.microsoft.com/office/drawing/2014/main" id="{A6EAA56F-49CB-8949-BCAF-794AA1F4F889}"/>
              </a:ext>
            </a:extLst>
          </p:cNvPr>
          <p:cNvSpPr/>
          <p:nvPr/>
        </p:nvSpPr>
        <p:spPr bwMode="auto">
          <a:xfrm>
            <a:off x="1971534" y="3340575"/>
            <a:ext cx="185425" cy="2299848"/>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noFill/>
          <a:ln w="19050" cap="flat" cmpd="sng" algn="ctr">
            <a:solidFill>
              <a:srgbClr val="000000"/>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5" name="Freeform 314">
            <a:extLst>
              <a:ext uri="{FF2B5EF4-FFF2-40B4-BE49-F238E27FC236}">
                <a16:creationId xmlns:a16="http://schemas.microsoft.com/office/drawing/2014/main" id="{BF6FB0F3-2F0B-494F-AA4E-25E53F770BFA}"/>
              </a:ext>
            </a:extLst>
          </p:cNvPr>
          <p:cNvSpPr/>
          <p:nvPr/>
        </p:nvSpPr>
        <p:spPr bwMode="auto">
          <a:xfrm>
            <a:off x="8845769" y="4425246"/>
            <a:ext cx="1746702" cy="760192"/>
          </a:xfrm>
          <a:custGeom>
            <a:avLst/>
            <a:gdLst>
              <a:gd name="connsiteX0" fmla="*/ 0 w 1670304"/>
              <a:gd name="connsiteY0" fmla="*/ 816864 h 816864"/>
              <a:gd name="connsiteX1" fmla="*/ 1670304 w 1670304"/>
              <a:gd name="connsiteY1" fmla="*/ 816864 h 816864"/>
              <a:gd name="connsiteX2" fmla="*/ 1670304 w 1670304"/>
              <a:gd name="connsiteY2" fmla="*/ 0 h 816864"/>
            </a:gdLst>
            <a:ahLst/>
            <a:cxnLst>
              <a:cxn ang="0">
                <a:pos x="connsiteX0" y="connsiteY0"/>
              </a:cxn>
              <a:cxn ang="0">
                <a:pos x="connsiteX1" y="connsiteY1"/>
              </a:cxn>
              <a:cxn ang="0">
                <a:pos x="connsiteX2" y="connsiteY2"/>
              </a:cxn>
            </a:cxnLst>
            <a:rect l="l" t="t" r="r" b="b"/>
            <a:pathLst>
              <a:path w="1670304" h="816864">
                <a:moveTo>
                  <a:pt x="0" y="816864"/>
                </a:moveTo>
                <a:lnTo>
                  <a:pt x="1670304" y="816864"/>
                </a:lnTo>
                <a:lnTo>
                  <a:pt x="1670304" y="0"/>
                </a:lnTo>
              </a:path>
            </a:pathLst>
          </a:custGeom>
          <a:noFill/>
          <a:ln w="19050" cap="flat" cmpd="sng" algn="ctr">
            <a:solidFill>
              <a:srgbClr val="000000"/>
            </a:solidFill>
            <a:prstDash val="solid"/>
            <a:headEnd type="none" w="med" len="med"/>
            <a:tailEnd type="triangl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914D0CF4-C546-1240-AE4C-287BFF7DBC8B}"/>
              </a:ext>
            </a:extLst>
          </p:cNvPr>
          <p:cNvSpPr>
            <a:spLocks noGrp="1"/>
          </p:cNvSpPr>
          <p:nvPr>
            <p:ph type="title" idx="4294967295"/>
          </p:nvPr>
        </p:nvSpPr>
        <p:spPr>
          <a:xfrm>
            <a:off x="434975" y="457200"/>
            <a:ext cx="10001250" cy="1169988"/>
          </a:xfrm>
        </p:spPr>
        <p:txBody>
          <a:bodyPr/>
          <a:lstStyle/>
          <a:p>
            <a:r>
              <a:rPr lang="en-US" dirty="0"/>
              <a:t>The data warehouse in the data-driven business</a:t>
            </a:r>
          </a:p>
        </p:txBody>
      </p:sp>
      <p:grpSp>
        <p:nvGrpSpPr>
          <p:cNvPr id="20" name="Group 19">
            <a:extLst>
              <a:ext uri="{FF2B5EF4-FFF2-40B4-BE49-F238E27FC236}">
                <a16:creationId xmlns:a16="http://schemas.microsoft.com/office/drawing/2014/main" id="{32D22EC6-59D1-8946-86ED-7C9CA64B5CF6}"/>
              </a:ext>
            </a:extLst>
          </p:cNvPr>
          <p:cNvGrpSpPr/>
          <p:nvPr/>
        </p:nvGrpSpPr>
        <p:grpSpPr>
          <a:xfrm>
            <a:off x="434955" y="2057152"/>
            <a:ext cx="1880174" cy="3436470"/>
            <a:chOff x="434955" y="2057152"/>
            <a:chExt cx="1880174" cy="3436470"/>
          </a:xfrm>
        </p:grpSpPr>
        <p:grpSp>
          <p:nvGrpSpPr>
            <p:cNvPr id="4" name="Group 3">
              <a:extLst>
                <a:ext uri="{FF2B5EF4-FFF2-40B4-BE49-F238E27FC236}">
                  <a16:creationId xmlns:a16="http://schemas.microsoft.com/office/drawing/2014/main" id="{9B1E4005-4237-F846-A4B9-D846480A610A}"/>
                </a:ext>
              </a:extLst>
            </p:cNvPr>
            <p:cNvGrpSpPr/>
            <p:nvPr/>
          </p:nvGrpSpPr>
          <p:grpSpPr>
            <a:xfrm>
              <a:off x="442913" y="3417527"/>
              <a:ext cx="1603035" cy="498598"/>
              <a:chOff x="442913" y="3417527"/>
              <a:chExt cx="1603035" cy="498598"/>
            </a:xfrm>
          </p:grpSpPr>
          <p:sp>
            <p:nvSpPr>
              <p:cNvPr id="224" name="TextBox 223">
                <a:extLst>
                  <a:ext uri="{FF2B5EF4-FFF2-40B4-BE49-F238E27FC236}">
                    <a16:creationId xmlns:a16="http://schemas.microsoft.com/office/drawing/2014/main" id="{EDBAD9FF-D7F2-FE42-A795-4A81DB167D30}"/>
                  </a:ext>
                </a:extLst>
              </p:cNvPr>
              <p:cNvSpPr txBox="1"/>
              <p:nvPr/>
            </p:nvSpPr>
            <p:spPr>
              <a:xfrm>
                <a:off x="967863" y="3417527"/>
                <a:ext cx="1078085" cy="498598"/>
              </a:xfrm>
              <a:prstGeom prst="rect">
                <a:avLst/>
              </a:prstGeom>
              <a:noFill/>
            </p:spPr>
            <p:txBody>
              <a:bodyPr wrap="square" lIns="0" tIns="0" rIns="0" bIns="0" rtlCol="0" anchor="ctr" anchorCtr="0">
                <a:spAutoFit/>
              </a:bodyPr>
              <a:lstStyle/>
              <a:p>
                <a:pPr defTabSz="914367">
                  <a:lnSpc>
                    <a:spcPct val="90000"/>
                  </a:lnSpc>
                  <a:defRPr/>
                </a:pPr>
                <a:r>
                  <a:rPr lang="en-US" sz="1200" dirty="0">
                    <a:gradFill>
                      <a:gsLst>
                        <a:gs pos="2917">
                          <a:srgbClr val="1A1A1A"/>
                        </a:gs>
                        <a:gs pos="30000">
                          <a:srgbClr val="1A1A1A"/>
                        </a:gs>
                      </a:gsLst>
                      <a:lin ang="5400000" scaled="0"/>
                    </a:gradFill>
                    <a:latin typeface="Segoe UI Semibold"/>
                  </a:rPr>
                  <a:t>Logs and streams (unstructured)</a:t>
                </a:r>
              </a:p>
            </p:txBody>
          </p:sp>
          <p:grpSp>
            <p:nvGrpSpPr>
              <p:cNvPr id="240" name="Group 239">
                <a:extLst>
                  <a:ext uri="{FF2B5EF4-FFF2-40B4-BE49-F238E27FC236}">
                    <a16:creationId xmlns:a16="http://schemas.microsoft.com/office/drawing/2014/main" id="{3472ED31-0EA8-D042-AC21-1CD561B1B0D6}"/>
                  </a:ext>
                </a:extLst>
              </p:cNvPr>
              <p:cNvGrpSpPr/>
              <p:nvPr/>
            </p:nvGrpSpPr>
            <p:grpSpPr>
              <a:xfrm>
                <a:off x="442913" y="3437046"/>
                <a:ext cx="314430" cy="364076"/>
                <a:chOff x="305587" y="2721796"/>
                <a:chExt cx="314430" cy="364076"/>
              </a:xfrm>
            </p:grpSpPr>
            <p:sp>
              <p:nvSpPr>
                <p:cNvPr id="241" name="Rectangle 240">
                  <a:extLst>
                    <a:ext uri="{FF2B5EF4-FFF2-40B4-BE49-F238E27FC236}">
                      <a16:creationId xmlns:a16="http://schemas.microsoft.com/office/drawing/2014/main" id="{8DB336D4-0E6A-ED4E-B65A-98A1727A76B0}"/>
                    </a:ext>
                  </a:extLst>
                </p:cNvPr>
                <p:cNvSpPr/>
                <p:nvPr/>
              </p:nvSpPr>
              <p:spPr bwMode="auto">
                <a:xfrm>
                  <a:off x="381000" y="2986460"/>
                  <a:ext cx="187325" cy="962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document_3">
                  <a:extLst>
                    <a:ext uri="{FF2B5EF4-FFF2-40B4-BE49-F238E27FC236}">
                      <a16:creationId xmlns:a16="http://schemas.microsoft.com/office/drawing/2014/main" id="{93024475-2DC0-AF4A-B805-1EDEF9B64D31}"/>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solidFill>
                  <a:srgbClr val="0078D7"/>
                </a:solid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ndParaRPr>
                </a:p>
              </p:txBody>
            </p:sp>
          </p:grpSp>
        </p:grpSp>
        <p:grpSp>
          <p:nvGrpSpPr>
            <p:cNvPr id="3" name="Group 2">
              <a:extLst>
                <a:ext uri="{FF2B5EF4-FFF2-40B4-BE49-F238E27FC236}">
                  <a16:creationId xmlns:a16="http://schemas.microsoft.com/office/drawing/2014/main" id="{99A4F72C-48D0-414C-BA11-6B0D42082ADD}"/>
                </a:ext>
              </a:extLst>
            </p:cNvPr>
            <p:cNvGrpSpPr/>
            <p:nvPr/>
          </p:nvGrpSpPr>
          <p:grpSpPr>
            <a:xfrm>
              <a:off x="444761" y="2057152"/>
              <a:ext cx="1870368" cy="364076"/>
              <a:chOff x="444761" y="2057152"/>
              <a:chExt cx="1870368" cy="364076"/>
            </a:xfrm>
          </p:grpSpPr>
          <p:sp>
            <p:nvSpPr>
              <p:cNvPr id="223" name="TextBox 222">
                <a:extLst>
                  <a:ext uri="{FF2B5EF4-FFF2-40B4-BE49-F238E27FC236}">
                    <a16:creationId xmlns:a16="http://schemas.microsoft.com/office/drawing/2014/main" id="{EEDEDEA8-87E4-C14D-AF30-17405BC705CC}"/>
                  </a:ext>
                </a:extLst>
              </p:cNvPr>
              <p:cNvSpPr txBox="1"/>
              <p:nvPr/>
            </p:nvSpPr>
            <p:spPr>
              <a:xfrm>
                <a:off x="967863" y="2200914"/>
                <a:ext cx="1347266" cy="166199"/>
              </a:xfrm>
              <a:prstGeom prst="rect">
                <a:avLst/>
              </a:prstGeom>
              <a:noFill/>
            </p:spPr>
            <p:txBody>
              <a:bodyPr wrap="square" lIns="0" tIns="0" rIns="0" bIns="0" rtlCol="0" anchor="ctr" anchorCtr="0">
                <a:spAutoFit/>
              </a:bodyPr>
              <a:lstStyle/>
              <a:p>
                <a:pPr defTabSz="914367">
                  <a:lnSpc>
                    <a:spcPct val="90000"/>
                  </a:lnSpc>
                  <a:defRPr/>
                </a:pPr>
                <a:r>
                  <a:rPr lang="en-US" sz="1200" dirty="0">
                    <a:gradFill>
                      <a:gsLst>
                        <a:gs pos="2917">
                          <a:srgbClr val="1A1A1A"/>
                        </a:gs>
                        <a:gs pos="30000">
                          <a:srgbClr val="1A1A1A"/>
                        </a:gs>
                      </a:gsLst>
                      <a:lin ang="5400000" scaled="0"/>
                    </a:gradFill>
                    <a:latin typeface="Segoe UI Semibold"/>
                  </a:rPr>
                  <a:t>LOB sources</a:t>
                </a:r>
              </a:p>
            </p:txBody>
          </p:sp>
          <p:grpSp>
            <p:nvGrpSpPr>
              <p:cNvPr id="243" name="Group 242">
                <a:extLst>
                  <a:ext uri="{FF2B5EF4-FFF2-40B4-BE49-F238E27FC236}">
                    <a16:creationId xmlns:a16="http://schemas.microsoft.com/office/drawing/2014/main" id="{89FFBC2D-361B-984A-8C85-95837C064312}"/>
                  </a:ext>
                </a:extLst>
              </p:cNvPr>
              <p:cNvGrpSpPr/>
              <p:nvPr/>
            </p:nvGrpSpPr>
            <p:grpSpPr>
              <a:xfrm>
                <a:off x="444761" y="2057152"/>
                <a:ext cx="427983" cy="364076"/>
                <a:chOff x="265316" y="5131089"/>
                <a:chExt cx="793593" cy="675092"/>
              </a:xfrm>
            </p:grpSpPr>
            <p:grpSp>
              <p:nvGrpSpPr>
                <p:cNvPr id="244" name="Group 243">
                  <a:extLst>
                    <a:ext uri="{FF2B5EF4-FFF2-40B4-BE49-F238E27FC236}">
                      <a16:creationId xmlns:a16="http://schemas.microsoft.com/office/drawing/2014/main" id="{C3914FA3-5FEC-0C4D-8C87-C8782EF7AB26}"/>
                    </a:ext>
                  </a:extLst>
                </p:cNvPr>
                <p:cNvGrpSpPr/>
                <p:nvPr/>
              </p:nvGrpSpPr>
              <p:grpSpPr>
                <a:xfrm>
                  <a:off x="265316" y="5131089"/>
                  <a:ext cx="793593" cy="675092"/>
                  <a:chOff x="2107244" y="1575258"/>
                  <a:chExt cx="310993" cy="264555"/>
                </a:xfrm>
              </p:grpSpPr>
              <p:sp>
                <p:nvSpPr>
                  <p:cNvPr id="250" name="Rectangle 9">
                    <a:extLst>
                      <a:ext uri="{FF2B5EF4-FFF2-40B4-BE49-F238E27FC236}">
                        <a16:creationId xmlns:a16="http://schemas.microsoft.com/office/drawing/2014/main" id="{EB5A3127-35DB-4843-BC23-D5C9A5FB563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nvGrpSpPr>
                  <p:cNvPr id="251" name="Group 250">
                    <a:extLst>
                      <a:ext uri="{FF2B5EF4-FFF2-40B4-BE49-F238E27FC236}">
                        <a16:creationId xmlns:a16="http://schemas.microsoft.com/office/drawing/2014/main" id="{E4E101A0-3A15-B84D-806F-B0E1FD2271C6}"/>
                      </a:ext>
                    </a:extLst>
                  </p:cNvPr>
                  <p:cNvGrpSpPr/>
                  <p:nvPr/>
                </p:nvGrpSpPr>
                <p:grpSpPr>
                  <a:xfrm>
                    <a:off x="2219774" y="1683758"/>
                    <a:ext cx="104220" cy="99334"/>
                    <a:chOff x="2219774" y="1683758"/>
                    <a:chExt cx="104220" cy="99334"/>
                  </a:xfrm>
                </p:grpSpPr>
                <p:sp>
                  <p:nvSpPr>
                    <p:cNvPr id="252" name="Freeform 14">
                      <a:extLst>
                        <a:ext uri="{FF2B5EF4-FFF2-40B4-BE49-F238E27FC236}">
                          <a16:creationId xmlns:a16="http://schemas.microsoft.com/office/drawing/2014/main" id="{D404C544-0783-FA40-A85C-BD0A6B9E66BE}"/>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53" name="Line 15">
                      <a:extLst>
                        <a:ext uri="{FF2B5EF4-FFF2-40B4-BE49-F238E27FC236}">
                          <a16:creationId xmlns:a16="http://schemas.microsoft.com/office/drawing/2014/main" id="{AEBB4BF9-9BE8-EF42-A1BD-2F0B41DECE4C}"/>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sp>
              <p:nvSpPr>
                <p:cNvPr id="245" name="Rectangle 244">
                  <a:extLst>
                    <a:ext uri="{FF2B5EF4-FFF2-40B4-BE49-F238E27FC236}">
                      <a16:creationId xmlns:a16="http://schemas.microsoft.com/office/drawing/2014/main" id="{30AAA4FF-B874-2A4C-A915-5B7E4639ADC7}"/>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6" name="Group 245">
                  <a:extLst>
                    <a:ext uri="{FF2B5EF4-FFF2-40B4-BE49-F238E27FC236}">
                      <a16:creationId xmlns:a16="http://schemas.microsoft.com/office/drawing/2014/main" id="{969B74C3-5E21-B247-80C1-225ED5E79FF5}"/>
                    </a:ext>
                  </a:extLst>
                </p:cNvPr>
                <p:cNvGrpSpPr/>
                <p:nvPr/>
              </p:nvGrpSpPr>
              <p:grpSpPr>
                <a:xfrm>
                  <a:off x="750755" y="5171384"/>
                  <a:ext cx="242719" cy="60681"/>
                  <a:chOff x="722201" y="5189927"/>
                  <a:chExt cx="242719" cy="60681"/>
                </a:xfrm>
              </p:grpSpPr>
              <p:sp>
                <p:nvSpPr>
                  <p:cNvPr id="247" name="Oval 11">
                    <a:extLst>
                      <a:ext uri="{FF2B5EF4-FFF2-40B4-BE49-F238E27FC236}">
                        <a16:creationId xmlns:a16="http://schemas.microsoft.com/office/drawing/2014/main" id="{B6F86B0B-41B1-4D41-A0E4-C51528A35F02}"/>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48" name="Oval 12">
                    <a:extLst>
                      <a:ext uri="{FF2B5EF4-FFF2-40B4-BE49-F238E27FC236}">
                        <a16:creationId xmlns:a16="http://schemas.microsoft.com/office/drawing/2014/main" id="{CB10B17D-045B-3F4B-BF41-EFC2803328B2}"/>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49" name="Oval 13">
                    <a:extLst>
                      <a:ext uri="{FF2B5EF4-FFF2-40B4-BE49-F238E27FC236}">
                        <a16:creationId xmlns:a16="http://schemas.microsoft.com/office/drawing/2014/main" id="{D8AEA2DE-5765-9F42-9FB5-10E10698B369}"/>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grpSp>
        <p:grpSp>
          <p:nvGrpSpPr>
            <p:cNvPr id="5" name="Group 4">
              <a:extLst>
                <a:ext uri="{FF2B5EF4-FFF2-40B4-BE49-F238E27FC236}">
                  <a16:creationId xmlns:a16="http://schemas.microsoft.com/office/drawing/2014/main" id="{12890536-4163-5A43-A56B-1328690C46F3}"/>
                </a:ext>
              </a:extLst>
            </p:cNvPr>
            <p:cNvGrpSpPr/>
            <p:nvPr/>
          </p:nvGrpSpPr>
          <p:grpSpPr>
            <a:xfrm>
              <a:off x="434955" y="4268606"/>
              <a:ext cx="1662637" cy="435948"/>
              <a:chOff x="434955" y="4268606"/>
              <a:chExt cx="1662637" cy="435948"/>
            </a:xfrm>
          </p:grpSpPr>
          <p:sp>
            <p:nvSpPr>
              <p:cNvPr id="225" name="TextBox 224">
                <a:extLst>
                  <a:ext uri="{FF2B5EF4-FFF2-40B4-BE49-F238E27FC236}">
                    <a16:creationId xmlns:a16="http://schemas.microsoft.com/office/drawing/2014/main" id="{89A808F9-B0DE-D044-B88F-00FB5DD722B9}"/>
                  </a:ext>
                </a:extLst>
              </p:cNvPr>
              <p:cNvSpPr txBox="1"/>
              <p:nvPr/>
            </p:nvSpPr>
            <p:spPr>
              <a:xfrm>
                <a:off x="967863" y="4324300"/>
                <a:ext cx="1129729" cy="332399"/>
              </a:xfrm>
              <a:prstGeom prst="rect">
                <a:avLst/>
              </a:prstGeom>
              <a:noFill/>
            </p:spPr>
            <p:txBody>
              <a:bodyPr wrap="square" lIns="0" tIns="0" rIns="0" bIns="0" rtlCol="0" anchor="ctr" anchorCtr="0">
                <a:spAutoFit/>
              </a:bodyPr>
              <a:lstStyle/>
              <a:p>
                <a:pPr defTabSz="914367">
                  <a:lnSpc>
                    <a:spcPct val="90000"/>
                  </a:lnSpc>
                  <a:defRPr/>
                </a:pPr>
                <a:r>
                  <a:rPr lang="en-US" sz="1200" dirty="0">
                    <a:gradFill>
                      <a:gsLst>
                        <a:gs pos="2917">
                          <a:srgbClr val="1A1A1A"/>
                        </a:gs>
                        <a:gs pos="30000">
                          <a:srgbClr val="1A1A1A"/>
                        </a:gs>
                      </a:gsLst>
                      <a:lin ang="5400000" scaled="0"/>
                    </a:gradFill>
                    <a:latin typeface="Segoe UI Semibold"/>
                  </a:rPr>
                  <a:t>Media (unstructured)</a:t>
                </a:r>
              </a:p>
            </p:txBody>
          </p:sp>
          <p:grpSp>
            <p:nvGrpSpPr>
              <p:cNvPr id="254" name="Group 253">
                <a:extLst>
                  <a:ext uri="{FF2B5EF4-FFF2-40B4-BE49-F238E27FC236}">
                    <a16:creationId xmlns:a16="http://schemas.microsoft.com/office/drawing/2014/main" id="{4336AD1C-35AC-DB47-BA5B-B57FE2144D43}"/>
                  </a:ext>
                </a:extLst>
              </p:cNvPr>
              <p:cNvGrpSpPr/>
              <p:nvPr/>
            </p:nvGrpSpPr>
            <p:grpSpPr>
              <a:xfrm>
                <a:off x="434955" y="4268606"/>
                <a:ext cx="423664" cy="435948"/>
                <a:chOff x="425774" y="3428914"/>
                <a:chExt cx="423664" cy="435948"/>
              </a:xfrm>
            </p:grpSpPr>
            <p:sp>
              <p:nvSpPr>
                <p:cNvPr id="255" name="Rectangle 254">
                  <a:extLst>
                    <a:ext uri="{FF2B5EF4-FFF2-40B4-BE49-F238E27FC236}">
                      <a16:creationId xmlns:a16="http://schemas.microsoft.com/office/drawing/2014/main" id="{07899E53-FB0A-F64A-A89A-4AA474FBC3C2}"/>
                    </a:ext>
                  </a:extLst>
                </p:cNvPr>
                <p:cNvSpPr/>
                <p:nvPr/>
              </p:nvSpPr>
              <p:spPr bwMode="auto">
                <a:xfrm>
                  <a:off x="425774" y="3428914"/>
                  <a:ext cx="376317" cy="37460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6" name="Group 59">
                  <a:extLst>
                    <a:ext uri="{FF2B5EF4-FFF2-40B4-BE49-F238E27FC236}">
                      <a16:creationId xmlns:a16="http://schemas.microsoft.com/office/drawing/2014/main" id="{C41AE94A-4907-A74E-9C1A-8A0CAE1FC878}"/>
                    </a:ext>
                  </a:extLst>
                </p:cNvPr>
                <p:cNvGrpSpPr>
                  <a:grpSpLocks noChangeAspect="1"/>
                </p:cNvGrpSpPr>
                <p:nvPr/>
              </p:nvGrpSpPr>
              <p:grpSpPr bwMode="auto">
                <a:xfrm>
                  <a:off x="492356" y="3507780"/>
                  <a:ext cx="357082" cy="357082"/>
                  <a:chOff x="4013" y="2783"/>
                  <a:chExt cx="312" cy="312"/>
                </a:xfrm>
              </p:grpSpPr>
              <p:sp>
                <p:nvSpPr>
                  <p:cNvPr id="257" name="AutoShape 58">
                    <a:extLst>
                      <a:ext uri="{FF2B5EF4-FFF2-40B4-BE49-F238E27FC236}">
                        <a16:creationId xmlns:a16="http://schemas.microsoft.com/office/drawing/2014/main" id="{DB9BC4DF-F907-AC4F-858A-CB25C9123A43}"/>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58" name="Rectangle 60">
                    <a:extLst>
                      <a:ext uri="{FF2B5EF4-FFF2-40B4-BE49-F238E27FC236}">
                        <a16:creationId xmlns:a16="http://schemas.microsoft.com/office/drawing/2014/main" id="{36093E04-FFB7-5E43-AA5D-3C967B9DA2A3}"/>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59" name="Rectangle 61">
                    <a:extLst>
                      <a:ext uri="{FF2B5EF4-FFF2-40B4-BE49-F238E27FC236}">
                        <a16:creationId xmlns:a16="http://schemas.microsoft.com/office/drawing/2014/main" id="{478128E1-B3E8-2344-8896-BDB2221E2DBC}"/>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60" name="Freeform 62">
                    <a:extLst>
                      <a:ext uri="{FF2B5EF4-FFF2-40B4-BE49-F238E27FC236}">
                        <a16:creationId xmlns:a16="http://schemas.microsoft.com/office/drawing/2014/main" id="{1B37C24E-E451-824D-9651-061AE0D499BC}"/>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61" name="Oval 63">
                    <a:extLst>
                      <a:ext uri="{FF2B5EF4-FFF2-40B4-BE49-F238E27FC236}">
                        <a16:creationId xmlns:a16="http://schemas.microsoft.com/office/drawing/2014/main" id="{46C33088-D8DC-8845-AF66-1F9713F5A512}"/>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grpSp>
        </p:grpSp>
        <p:grpSp>
          <p:nvGrpSpPr>
            <p:cNvPr id="7" name="Group 6">
              <a:extLst>
                <a:ext uri="{FF2B5EF4-FFF2-40B4-BE49-F238E27FC236}">
                  <a16:creationId xmlns:a16="http://schemas.microsoft.com/office/drawing/2014/main" id="{E677284A-9FE6-7B43-855D-465BA039A3AD}"/>
                </a:ext>
              </a:extLst>
            </p:cNvPr>
            <p:cNvGrpSpPr/>
            <p:nvPr/>
          </p:nvGrpSpPr>
          <p:grpSpPr>
            <a:xfrm>
              <a:off x="449241" y="5065911"/>
              <a:ext cx="1545269" cy="427711"/>
              <a:chOff x="449241" y="5065911"/>
              <a:chExt cx="1545269" cy="427711"/>
            </a:xfrm>
          </p:grpSpPr>
          <p:sp>
            <p:nvSpPr>
              <p:cNvPr id="226" name="TextBox 225">
                <a:extLst>
                  <a:ext uri="{FF2B5EF4-FFF2-40B4-BE49-F238E27FC236}">
                    <a16:creationId xmlns:a16="http://schemas.microsoft.com/office/drawing/2014/main" id="{5498550E-2E90-7148-913A-CC0A274F7543}"/>
                  </a:ext>
                </a:extLst>
              </p:cNvPr>
              <p:cNvSpPr txBox="1"/>
              <p:nvPr/>
            </p:nvSpPr>
            <p:spPr>
              <a:xfrm>
                <a:off x="967863" y="5147974"/>
                <a:ext cx="1026647" cy="332399"/>
              </a:xfrm>
              <a:prstGeom prst="rect">
                <a:avLst/>
              </a:prstGeom>
              <a:noFill/>
            </p:spPr>
            <p:txBody>
              <a:bodyPr wrap="square" lIns="0" tIns="0" rIns="0" bIns="0" rtlCol="0" anchor="ctr" anchorCtr="0">
                <a:spAutoFit/>
              </a:bodyPr>
              <a:lstStyle/>
              <a:p>
                <a:pPr defTabSz="914367">
                  <a:lnSpc>
                    <a:spcPct val="90000"/>
                  </a:lnSpc>
                  <a:defRPr/>
                </a:pPr>
                <a:r>
                  <a:rPr lang="en-US" sz="1200" dirty="0">
                    <a:gradFill>
                      <a:gsLst>
                        <a:gs pos="2917">
                          <a:srgbClr val="1A1A1A"/>
                        </a:gs>
                        <a:gs pos="30000">
                          <a:srgbClr val="1A1A1A"/>
                        </a:gs>
                      </a:gsLst>
                      <a:lin ang="5400000" scaled="0"/>
                    </a:gradFill>
                    <a:latin typeface="Segoe UI Semibold"/>
                  </a:rPr>
                  <a:t>Files (unstructured)</a:t>
                </a:r>
              </a:p>
            </p:txBody>
          </p:sp>
          <p:grpSp>
            <p:nvGrpSpPr>
              <p:cNvPr id="262" name="Group 261">
                <a:extLst>
                  <a:ext uri="{FF2B5EF4-FFF2-40B4-BE49-F238E27FC236}">
                    <a16:creationId xmlns:a16="http://schemas.microsoft.com/office/drawing/2014/main" id="{03592DC7-1424-E545-AA60-6E87C78A4465}"/>
                  </a:ext>
                </a:extLst>
              </p:cNvPr>
              <p:cNvGrpSpPr/>
              <p:nvPr/>
            </p:nvGrpSpPr>
            <p:grpSpPr>
              <a:xfrm>
                <a:off x="449241" y="5065911"/>
                <a:ext cx="388214" cy="427711"/>
                <a:chOff x="343593" y="4433674"/>
                <a:chExt cx="388214" cy="427711"/>
              </a:xfrm>
            </p:grpSpPr>
            <p:sp>
              <p:nvSpPr>
                <p:cNvPr id="263" name="Rectangle 262">
                  <a:extLst>
                    <a:ext uri="{FF2B5EF4-FFF2-40B4-BE49-F238E27FC236}">
                      <a16:creationId xmlns:a16="http://schemas.microsoft.com/office/drawing/2014/main" id="{CC055908-0811-6847-B557-C138D0D83CBF}"/>
                    </a:ext>
                  </a:extLst>
                </p:cNvPr>
                <p:cNvSpPr/>
                <p:nvPr/>
              </p:nvSpPr>
              <p:spPr bwMode="auto">
                <a:xfrm>
                  <a:off x="343593" y="4433674"/>
                  <a:ext cx="262069" cy="36407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document">
                  <a:extLst>
                    <a:ext uri="{FF2B5EF4-FFF2-40B4-BE49-F238E27FC236}">
                      <a16:creationId xmlns:a16="http://schemas.microsoft.com/office/drawing/2014/main" id="{FAADDC51-7855-D841-B880-AC3EC0306D94}"/>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ndParaRPr>
                </a:p>
              </p:txBody>
            </p:sp>
          </p:grpSp>
        </p:grpSp>
      </p:grpSp>
      <p:grpSp>
        <p:nvGrpSpPr>
          <p:cNvPr id="19" name="Group 18">
            <a:extLst>
              <a:ext uri="{FF2B5EF4-FFF2-40B4-BE49-F238E27FC236}">
                <a16:creationId xmlns:a16="http://schemas.microsoft.com/office/drawing/2014/main" id="{B2057CE4-46E8-C843-9CFB-AFA39C6BF0DB}"/>
              </a:ext>
            </a:extLst>
          </p:cNvPr>
          <p:cNvGrpSpPr/>
          <p:nvPr/>
        </p:nvGrpSpPr>
        <p:grpSpPr>
          <a:xfrm>
            <a:off x="9354058" y="1887855"/>
            <a:ext cx="2485115" cy="2497741"/>
            <a:chOff x="9354058" y="1887855"/>
            <a:chExt cx="2485115" cy="2497741"/>
          </a:xfrm>
        </p:grpSpPr>
        <p:grpSp>
          <p:nvGrpSpPr>
            <p:cNvPr id="17" name="Group 16">
              <a:extLst>
                <a:ext uri="{FF2B5EF4-FFF2-40B4-BE49-F238E27FC236}">
                  <a16:creationId xmlns:a16="http://schemas.microsoft.com/office/drawing/2014/main" id="{AB795096-60C4-2441-B4EF-6BCF23FCB3AE}"/>
                </a:ext>
              </a:extLst>
            </p:cNvPr>
            <p:cNvGrpSpPr/>
            <p:nvPr/>
          </p:nvGrpSpPr>
          <p:grpSpPr>
            <a:xfrm>
              <a:off x="9362344" y="1887855"/>
              <a:ext cx="2476829" cy="1011006"/>
              <a:chOff x="9362344" y="1887855"/>
              <a:chExt cx="2476829" cy="1011006"/>
            </a:xfrm>
          </p:grpSpPr>
          <p:sp>
            <p:nvSpPr>
              <p:cNvPr id="218" name="Rectangle 217">
                <a:extLst>
                  <a:ext uri="{FF2B5EF4-FFF2-40B4-BE49-F238E27FC236}">
                    <a16:creationId xmlns:a16="http://schemas.microsoft.com/office/drawing/2014/main" id="{A65CB9A4-B96E-8541-9B13-F4F1C978088C}"/>
                  </a:ext>
                </a:extLst>
              </p:cNvPr>
              <p:cNvSpPr/>
              <p:nvPr/>
            </p:nvSpPr>
            <p:spPr bwMode="auto">
              <a:xfrm>
                <a:off x="9362344" y="1887855"/>
                <a:ext cx="2476829" cy="1011006"/>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236" name="TextBox 235">
                <a:extLst>
                  <a:ext uri="{FF2B5EF4-FFF2-40B4-BE49-F238E27FC236}">
                    <a16:creationId xmlns:a16="http://schemas.microsoft.com/office/drawing/2014/main" id="{BF030142-9913-5343-B6D8-BB6B47429BAB}"/>
                  </a:ext>
                </a:extLst>
              </p:cNvPr>
              <p:cNvSpPr txBox="1"/>
              <p:nvPr/>
            </p:nvSpPr>
            <p:spPr>
              <a:xfrm>
                <a:off x="10539284" y="2284014"/>
                <a:ext cx="1143230" cy="332399"/>
              </a:xfrm>
              <a:prstGeom prst="rect">
                <a:avLst/>
              </a:prstGeom>
              <a:noFill/>
              <a:ln>
                <a:noFill/>
              </a:ln>
            </p:spPr>
            <p:txBody>
              <a:bodyPr wrap="square" lIns="0" tIns="0" rIns="0" bIns="0" rtlCol="0">
                <a:spAutoFit/>
              </a:bodyPr>
              <a:lstStyle/>
              <a:p>
                <a:pPr defTabSz="914367">
                  <a:lnSpc>
                    <a:spcPct val="90000"/>
                  </a:lnSpc>
                  <a:defRPr/>
                </a:pPr>
                <a:r>
                  <a:rPr lang="en-US" sz="1200" dirty="0">
                    <a:solidFill>
                      <a:srgbClr val="000000"/>
                    </a:solidFill>
                    <a:latin typeface="Segoe UI Semibold"/>
                  </a:rPr>
                  <a:t>Business services</a:t>
                </a:r>
              </a:p>
            </p:txBody>
          </p:sp>
          <p:grpSp>
            <p:nvGrpSpPr>
              <p:cNvPr id="265" name="Group 264">
                <a:extLst>
                  <a:ext uri="{FF2B5EF4-FFF2-40B4-BE49-F238E27FC236}">
                    <a16:creationId xmlns:a16="http://schemas.microsoft.com/office/drawing/2014/main" id="{7C49AF4A-428C-F148-9DB3-35517A6E3DB8}"/>
                  </a:ext>
                </a:extLst>
              </p:cNvPr>
              <p:cNvGrpSpPr/>
              <p:nvPr/>
            </p:nvGrpSpPr>
            <p:grpSpPr>
              <a:xfrm>
                <a:off x="9960421" y="2245141"/>
                <a:ext cx="427983" cy="364076"/>
                <a:chOff x="265316" y="5131089"/>
                <a:chExt cx="793593" cy="675092"/>
              </a:xfrm>
            </p:grpSpPr>
            <p:grpSp>
              <p:nvGrpSpPr>
                <p:cNvPr id="266" name="Group 265">
                  <a:extLst>
                    <a:ext uri="{FF2B5EF4-FFF2-40B4-BE49-F238E27FC236}">
                      <a16:creationId xmlns:a16="http://schemas.microsoft.com/office/drawing/2014/main" id="{1B75622A-8E18-E04D-A1BC-B5805A03F1D9}"/>
                    </a:ext>
                  </a:extLst>
                </p:cNvPr>
                <p:cNvGrpSpPr/>
                <p:nvPr/>
              </p:nvGrpSpPr>
              <p:grpSpPr>
                <a:xfrm>
                  <a:off x="265316" y="5131089"/>
                  <a:ext cx="793593" cy="675092"/>
                  <a:chOff x="2107244" y="1575258"/>
                  <a:chExt cx="310993" cy="264555"/>
                </a:xfrm>
              </p:grpSpPr>
              <p:sp>
                <p:nvSpPr>
                  <p:cNvPr id="272" name="Rectangle 9">
                    <a:extLst>
                      <a:ext uri="{FF2B5EF4-FFF2-40B4-BE49-F238E27FC236}">
                        <a16:creationId xmlns:a16="http://schemas.microsoft.com/office/drawing/2014/main" id="{47CFA2CE-F525-0241-9724-02FD6A8A4A2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nvGrpSpPr>
                  <p:cNvPr id="273" name="Group 272">
                    <a:extLst>
                      <a:ext uri="{FF2B5EF4-FFF2-40B4-BE49-F238E27FC236}">
                        <a16:creationId xmlns:a16="http://schemas.microsoft.com/office/drawing/2014/main" id="{0366EA7F-FAC6-F24D-BBA0-690B5CFBC871}"/>
                      </a:ext>
                    </a:extLst>
                  </p:cNvPr>
                  <p:cNvGrpSpPr/>
                  <p:nvPr/>
                </p:nvGrpSpPr>
                <p:grpSpPr>
                  <a:xfrm>
                    <a:off x="2219774" y="1683758"/>
                    <a:ext cx="104220" cy="99334"/>
                    <a:chOff x="2219774" y="1683758"/>
                    <a:chExt cx="104220" cy="99334"/>
                  </a:xfrm>
                </p:grpSpPr>
                <p:sp>
                  <p:nvSpPr>
                    <p:cNvPr id="274" name="Freeform 14">
                      <a:extLst>
                        <a:ext uri="{FF2B5EF4-FFF2-40B4-BE49-F238E27FC236}">
                          <a16:creationId xmlns:a16="http://schemas.microsoft.com/office/drawing/2014/main" id="{C1DF0107-BBD4-A141-BA32-D881EBBD72E8}"/>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75" name="Line 15">
                      <a:extLst>
                        <a:ext uri="{FF2B5EF4-FFF2-40B4-BE49-F238E27FC236}">
                          <a16:creationId xmlns:a16="http://schemas.microsoft.com/office/drawing/2014/main" id="{C1471787-786E-C849-83E7-46F601B686D7}"/>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sp>
              <p:nvSpPr>
                <p:cNvPr id="267" name="Rectangle 266">
                  <a:extLst>
                    <a:ext uri="{FF2B5EF4-FFF2-40B4-BE49-F238E27FC236}">
                      <a16:creationId xmlns:a16="http://schemas.microsoft.com/office/drawing/2014/main" id="{0D60FAE7-6651-074E-85EA-F6ECBA15F6F7}"/>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8" name="Group 267">
                  <a:extLst>
                    <a:ext uri="{FF2B5EF4-FFF2-40B4-BE49-F238E27FC236}">
                      <a16:creationId xmlns:a16="http://schemas.microsoft.com/office/drawing/2014/main" id="{6AD1FFE3-918F-1643-AD63-DE3B5FD0C60B}"/>
                    </a:ext>
                  </a:extLst>
                </p:cNvPr>
                <p:cNvGrpSpPr/>
                <p:nvPr/>
              </p:nvGrpSpPr>
              <p:grpSpPr>
                <a:xfrm>
                  <a:off x="750755" y="5171384"/>
                  <a:ext cx="242719" cy="60681"/>
                  <a:chOff x="722201" y="5189927"/>
                  <a:chExt cx="242719" cy="60681"/>
                </a:xfrm>
              </p:grpSpPr>
              <p:sp>
                <p:nvSpPr>
                  <p:cNvPr id="269" name="Oval 11">
                    <a:extLst>
                      <a:ext uri="{FF2B5EF4-FFF2-40B4-BE49-F238E27FC236}">
                        <a16:creationId xmlns:a16="http://schemas.microsoft.com/office/drawing/2014/main" id="{426EF5F9-5F35-1E4B-8FFF-F90F4872C46B}"/>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70" name="Oval 12">
                    <a:extLst>
                      <a:ext uri="{FF2B5EF4-FFF2-40B4-BE49-F238E27FC236}">
                        <a16:creationId xmlns:a16="http://schemas.microsoft.com/office/drawing/2014/main" id="{99EAD28B-584A-9241-8D25-BF052161FF23}"/>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71" name="Oval 13">
                    <a:extLst>
                      <a:ext uri="{FF2B5EF4-FFF2-40B4-BE49-F238E27FC236}">
                        <a16:creationId xmlns:a16="http://schemas.microsoft.com/office/drawing/2014/main" id="{0F2B5F8A-9D8A-F747-B3B7-91659738E4BA}"/>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grpSp>
        <p:grpSp>
          <p:nvGrpSpPr>
            <p:cNvPr id="18" name="Group 17">
              <a:extLst>
                <a:ext uri="{FF2B5EF4-FFF2-40B4-BE49-F238E27FC236}">
                  <a16:creationId xmlns:a16="http://schemas.microsoft.com/office/drawing/2014/main" id="{37CA28AF-9359-EC42-8F53-BB28CE5166C3}"/>
                </a:ext>
              </a:extLst>
            </p:cNvPr>
            <p:cNvGrpSpPr/>
            <p:nvPr/>
          </p:nvGrpSpPr>
          <p:grpSpPr>
            <a:xfrm>
              <a:off x="9354058" y="3324892"/>
              <a:ext cx="2476829" cy="1060704"/>
              <a:chOff x="9354058" y="3324892"/>
              <a:chExt cx="2476829" cy="1060704"/>
            </a:xfrm>
          </p:grpSpPr>
          <p:sp>
            <p:nvSpPr>
              <p:cNvPr id="217" name="Rectangle 216">
                <a:extLst>
                  <a:ext uri="{FF2B5EF4-FFF2-40B4-BE49-F238E27FC236}">
                    <a16:creationId xmlns:a16="http://schemas.microsoft.com/office/drawing/2014/main" id="{B67FEC33-DA3D-6D48-AFFA-0CB0D8C66959}"/>
                  </a:ext>
                </a:extLst>
              </p:cNvPr>
              <p:cNvSpPr/>
              <p:nvPr/>
            </p:nvSpPr>
            <p:spPr bwMode="auto">
              <a:xfrm>
                <a:off x="9354058" y="3324892"/>
                <a:ext cx="2476829" cy="1060704"/>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239" name="TextBox 238">
                <a:extLst>
                  <a:ext uri="{FF2B5EF4-FFF2-40B4-BE49-F238E27FC236}">
                    <a16:creationId xmlns:a16="http://schemas.microsoft.com/office/drawing/2014/main" id="{6D42699F-1851-3647-A2EA-9691E4E22FF4}"/>
                  </a:ext>
                </a:extLst>
              </p:cNvPr>
              <p:cNvSpPr txBox="1"/>
              <p:nvPr/>
            </p:nvSpPr>
            <p:spPr>
              <a:xfrm>
                <a:off x="10539284" y="3817207"/>
                <a:ext cx="608201" cy="166199"/>
              </a:xfrm>
              <a:prstGeom prst="rect">
                <a:avLst/>
              </a:prstGeom>
              <a:noFill/>
              <a:ln>
                <a:noFill/>
              </a:ln>
            </p:spPr>
            <p:txBody>
              <a:bodyPr wrap="square" lIns="0" tIns="0" rIns="0" bIns="0" rtlCol="0">
                <a:spAutoFit/>
              </a:bodyPr>
              <a:lstStyle/>
              <a:p>
                <a:pPr defTabSz="914367">
                  <a:lnSpc>
                    <a:spcPct val="90000"/>
                  </a:lnSpc>
                  <a:defRPr/>
                </a:pPr>
                <a:r>
                  <a:rPr lang="en-US" sz="1200" dirty="0">
                    <a:solidFill>
                      <a:srgbClr val="000000"/>
                    </a:solidFill>
                    <a:latin typeface="Segoe UI Semibold"/>
                  </a:rPr>
                  <a:t>Power BI</a:t>
                </a:r>
              </a:p>
            </p:txBody>
          </p:sp>
          <p:grpSp>
            <p:nvGrpSpPr>
              <p:cNvPr id="276" name="Group 275">
                <a:extLst>
                  <a:ext uri="{FF2B5EF4-FFF2-40B4-BE49-F238E27FC236}">
                    <a16:creationId xmlns:a16="http://schemas.microsoft.com/office/drawing/2014/main" id="{773828A8-6CCA-7F4F-B67E-52F9AE80634B}"/>
                  </a:ext>
                </a:extLst>
              </p:cNvPr>
              <p:cNvGrpSpPr/>
              <p:nvPr/>
            </p:nvGrpSpPr>
            <p:grpSpPr>
              <a:xfrm>
                <a:off x="9894224" y="3678585"/>
                <a:ext cx="557813" cy="421147"/>
                <a:chOff x="2851176" y="840527"/>
                <a:chExt cx="3024388" cy="2283410"/>
              </a:xfrm>
            </p:grpSpPr>
            <p:sp>
              <p:nvSpPr>
                <p:cNvPr id="277" name="Freeform: Shape 338">
                  <a:extLst>
                    <a:ext uri="{FF2B5EF4-FFF2-40B4-BE49-F238E27FC236}">
                      <a16:creationId xmlns:a16="http://schemas.microsoft.com/office/drawing/2014/main" id="{90C9F9C0-07E7-7241-BFCA-EE88FC4CC1C6}"/>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8" name="Freeform: Shape 339">
                  <a:extLst>
                    <a:ext uri="{FF2B5EF4-FFF2-40B4-BE49-F238E27FC236}">
                      <a16:creationId xmlns:a16="http://schemas.microsoft.com/office/drawing/2014/main" id="{9331B3A2-62DD-4E48-BED2-697478C0DC51}"/>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grpSp>
      </p:grpSp>
      <p:grpSp>
        <p:nvGrpSpPr>
          <p:cNvPr id="12" name="Group 11">
            <a:extLst>
              <a:ext uri="{FF2B5EF4-FFF2-40B4-BE49-F238E27FC236}">
                <a16:creationId xmlns:a16="http://schemas.microsoft.com/office/drawing/2014/main" id="{259E6D5D-CA42-E944-8942-93B9F5126CF3}"/>
              </a:ext>
            </a:extLst>
          </p:cNvPr>
          <p:cNvGrpSpPr/>
          <p:nvPr/>
        </p:nvGrpSpPr>
        <p:grpSpPr>
          <a:xfrm>
            <a:off x="3378580" y="1887855"/>
            <a:ext cx="5461768" cy="3834607"/>
            <a:chOff x="3378580" y="1887855"/>
            <a:chExt cx="5461768" cy="3834607"/>
          </a:xfrm>
        </p:grpSpPr>
        <p:grpSp>
          <p:nvGrpSpPr>
            <p:cNvPr id="10" name="Group 9">
              <a:extLst>
                <a:ext uri="{FF2B5EF4-FFF2-40B4-BE49-F238E27FC236}">
                  <a16:creationId xmlns:a16="http://schemas.microsoft.com/office/drawing/2014/main" id="{BFD79131-8B36-CB48-95F8-095D42D217D4}"/>
                </a:ext>
              </a:extLst>
            </p:cNvPr>
            <p:cNvGrpSpPr/>
            <p:nvPr/>
          </p:nvGrpSpPr>
          <p:grpSpPr>
            <a:xfrm>
              <a:off x="3386045" y="3274964"/>
              <a:ext cx="2476829" cy="1060992"/>
              <a:chOff x="3386045" y="3274964"/>
              <a:chExt cx="2476829" cy="1060992"/>
            </a:xfrm>
          </p:grpSpPr>
          <p:sp>
            <p:nvSpPr>
              <p:cNvPr id="219" name="Rectangle 218">
                <a:extLst>
                  <a:ext uri="{FF2B5EF4-FFF2-40B4-BE49-F238E27FC236}">
                    <a16:creationId xmlns:a16="http://schemas.microsoft.com/office/drawing/2014/main" id="{036B0B17-4F7E-7542-98D8-A7315F3C964D}"/>
                  </a:ext>
                </a:extLst>
              </p:cNvPr>
              <p:cNvSpPr/>
              <p:nvPr/>
            </p:nvSpPr>
            <p:spPr bwMode="auto">
              <a:xfrm>
                <a:off x="3386045" y="3274964"/>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222" name="TextBox 221">
                <a:extLst>
                  <a:ext uri="{FF2B5EF4-FFF2-40B4-BE49-F238E27FC236}">
                    <a16:creationId xmlns:a16="http://schemas.microsoft.com/office/drawing/2014/main" id="{98584A15-93CE-5E4D-B78A-E09923084F98}"/>
                  </a:ext>
                </a:extLst>
              </p:cNvPr>
              <p:cNvSpPr txBox="1"/>
              <p:nvPr/>
            </p:nvSpPr>
            <p:spPr>
              <a:xfrm>
                <a:off x="4535103" y="3678585"/>
                <a:ext cx="957734"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a:rPr>
                  <a:t>Azure Databricks</a:t>
                </a:r>
                <a:endParaRPr kumimoji="0" lang="en-US" sz="1200" b="0" i="0" u="none" strike="noStrike" kern="0" cap="none" spc="0" normalizeH="0" baseline="0" noProof="0" dirty="0">
                  <a:ln>
                    <a:noFill/>
                  </a:ln>
                  <a:solidFill>
                    <a:srgbClr val="000000"/>
                  </a:solidFill>
                  <a:effectLst/>
                  <a:uLnTx/>
                  <a:uFillTx/>
                </a:endParaRPr>
              </a:p>
            </p:txBody>
          </p:sp>
          <p:grpSp>
            <p:nvGrpSpPr>
              <p:cNvPr id="279" name="Group 278">
                <a:extLst>
                  <a:ext uri="{FF2B5EF4-FFF2-40B4-BE49-F238E27FC236}">
                    <a16:creationId xmlns:a16="http://schemas.microsoft.com/office/drawing/2014/main" id="{8BBB6880-62AE-2241-8377-48D13F33EF27}"/>
                  </a:ext>
                </a:extLst>
              </p:cNvPr>
              <p:cNvGrpSpPr/>
              <p:nvPr/>
            </p:nvGrpSpPr>
            <p:grpSpPr>
              <a:xfrm>
                <a:off x="3815660" y="3625478"/>
                <a:ext cx="455467" cy="464244"/>
                <a:chOff x="7158422" y="1607015"/>
                <a:chExt cx="2726357" cy="2778897"/>
              </a:xfrm>
            </p:grpSpPr>
            <p:sp>
              <p:nvSpPr>
                <p:cNvPr id="280" name="Freeform 242">
                  <a:extLst>
                    <a:ext uri="{FF2B5EF4-FFF2-40B4-BE49-F238E27FC236}">
                      <a16:creationId xmlns:a16="http://schemas.microsoft.com/office/drawing/2014/main" id="{1A8E281D-E696-6546-B156-9AB4EAF0FD1C}"/>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81" name="Diamond 280">
                  <a:extLst>
                    <a:ext uri="{FF2B5EF4-FFF2-40B4-BE49-F238E27FC236}">
                      <a16:creationId xmlns:a16="http://schemas.microsoft.com/office/drawing/2014/main" id="{CAAC987B-97E5-9842-BC09-242A1EDB9EBB}"/>
                    </a:ext>
                  </a:extLst>
                </p:cNvPr>
                <p:cNvSpPr/>
                <p:nvPr/>
              </p:nvSpPr>
              <p:spPr bwMode="auto">
                <a:xfrm>
                  <a:off x="7158422" y="2521415"/>
                  <a:ext cx="2726357" cy="1414112"/>
                </a:xfrm>
                <a:prstGeom prst="diamond">
                  <a:avLst/>
                </a:prstGeom>
                <a:solidFill>
                  <a:srgbClr val="0078D7"/>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Freeform 243">
                  <a:extLst>
                    <a:ext uri="{FF2B5EF4-FFF2-40B4-BE49-F238E27FC236}">
                      <a16:creationId xmlns:a16="http://schemas.microsoft.com/office/drawing/2014/main" id="{3A62C57E-B948-0948-817C-D2F0524F769B}"/>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83" name="Diamond 282">
                  <a:extLst>
                    <a:ext uri="{FF2B5EF4-FFF2-40B4-BE49-F238E27FC236}">
                      <a16:creationId xmlns:a16="http://schemas.microsoft.com/office/drawing/2014/main" id="{6D3CFED4-6878-114E-8AEC-1B18C94A1E50}"/>
                    </a:ext>
                  </a:extLst>
                </p:cNvPr>
                <p:cNvSpPr/>
                <p:nvPr/>
              </p:nvSpPr>
              <p:spPr bwMode="auto">
                <a:xfrm>
                  <a:off x="7158422" y="1607015"/>
                  <a:ext cx="2726357" cy="1414112"/>
                </a:xfrm>
                <a:prstGeom prst="diamond">
                  <a:avLst/>
                </a:prstGeom>
                <a:solidFill>
                  <a:srgbClr val="0078D7"/>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1" name="Group 10">
              <a:extLst>
                <a:ext uri="{FF2B5EF4-FFF2-40B4-BE49-F238E27FC236}">
                  <a16:creationId xmlns:a16="http://schemas.microsoft.com/office/drawing/2014/main" id="{4DA40289-2CCD-3249-882B-A987170569BC}"/>
                </a:ext>
              </a:extLst>
            </p:cNvPr>
            <p:cNvGrpSpPr/>
            <p:nvPr/>
          </p:nvGrpSpPr>
          <p:grpSpPr>
            <a:xfrm>
              <a:off x="3378580" y="4661470"/>
              <a:ext cx="5461768" cy="1060992"/>
              <a:chOff x="3378580" y="4661470"/>
              <a:chExt cx="5461768" cy="1060992"/>
            </a:xfrm>
          </p:grpSpPr>
          <p:sp>
            <p:nvSpPr>
              <p:cNvPr id="216" name="Rectangle 215">
                <a:extLst>
                  <a:ext uri="{FF2B5EF4-FFF2-40B4-BE49-F238E27FC236}">
                    <a16:creationId xmlns:a16="http://schemas.microsoft.com/office/drawing/2014/main" id="{3A73EFE7-D842-7D47-8DC5-7A44F951A553}"/>
                  </a:ext>
                </a:extLst>
              </p:cNvPr>
              <p:cNvSpPr/>
              <p:nvPr/>
            </p:nvSpPr>
            <p:spPr bwMode="auto">
              <a:xfrm>
                <a:off x="3378580" y="4661470"/>
                <a:ext cx="5461768"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227" name="TextBox 226">
                <a:extLst>
                  <a:ext uri="{FF2B5EF4-FFF2-40B4-BE49-F238E27FC236}">
                    <a16:creationId xmlns:a16="http://schemas.microsoft.com/office/drawing/2014/main" id="{C9DA448B-DF6F-4E48-A170-19973989D6D8}"/>
                  </a:ext>
                </a:extLst>
              </p:cNvPr>
              <p:cNvSpPr txBox="1"/>
              <p:nvPr/>
            </p:nvSpPr>
            <p:spPr>
              <a:xfrm>
                <a:off x="5845602" y="5025766"/>
                <a:ext cx="1223518" cy="332401"/>
              </a:xfrm>
              <a:prstGeom prst="rect">
                <a:avLst/>
              </a:prstGeom>
              <a:noFill/>
            </p:spPr>
            <p:txBody>
              <a:bodyPr wrap="square" lIns="0" tIns="0" rIns="0" bIns="0" rtlCol="0">
                <a:spAutoFit/>
              </a:bodyPr>
              <a:lstStyle/>
              <a:p>
                <a:pPr defTabSz="914367">
                  <a:lnSpc>
                    <a:spcPct val="90000"/>
                  </a:lnSpc>
                  <a:defRPr/>
                </a:pPr>
                <a:r>
                  <a:rPr lang="en-US" sz="1200" dirty="0">
                    <a:solidFill>
                      <a:srgbClr val="000000"/>
                    </a:solidFill>
                    <a:latin typeface="Segoe UI Semibold"/>
                  </a:rPr>
                  <a:t>Azure Data </a:t>
                </a:r>
                <a:br>
                  <a:rPr lang="en-US" sz="1200" dirty="0">
                    <a:solidFill>
                      <a:srgbClr val="000000"/>
                    </a:solidFill>
                    <a:latin typeface="Segoe UI Semibold"/>
                  </a:rPr>
                </a:br>
                <a:r>
                  <a:rPr lang="en-US" sz="1200" dirty="0">
                    <a:solidFill>
                      <a:srgbClr val="000000"/>
                    </a:solidFill>
                    <a:latin typeface="Segoe UI Semibold"/>
                  </a:rPr>
                  <a:t>Lake Storage</a:t>
                </a:r>
              </a:p>
            </p:txBody>
          </p:sp>
          <p:grpSp>
            <p:nvGrpSpPr>
              <p:cNvPr id="295" name="Group 294">
                <a:extLst>
                  <a:ext uri="{FF2B5EF4-FFF2-40B4-BE49-F238E27FC236}">
                    <a16:creationId xmlns:a16="http://schemas.microsoft.com/office/drawing/2014/main" id="{DD5156D0-FD4B-C345-9B2E-366CF013C554}"/>
                  </a:ext>
                </a:extLst>
              </p:cNvPr>
              <p:cNvGrpSpPr/>
              <p:nvPr/>
            </p:nvGrpSpPr>
            <p:grpSpPr>
              <a:xfrm>
                <a:off x="5173483" y="4956943"/>
                <a:ext cx="479602" cy="419822"/>
                <a:chOff x="6560437" y="5493393"/>
                <a:chExt cx="479602" cy="419822"/>
              </a:xfrm>
            </p:grpSpPr>
            <p:sp>
              <p:nvSpPr>
                <p:cNvPr id="296" name="Freeform 21">
                  <a:extLst>
                    <a:ext uri="{FF2B5EF4-FFF2-40B4-BE49-F238E27FC236}">
                      <a16:creationId xmlns:a16="http://schemas.microsoft.com/office/drawing/2014/main" id="{139090DE-CB8D-264B-B00C-A125099373AD}"/>
                    </a:ext>
                  </a:extLst>
                </p:cNvPr>
                <p:cNvSpPr>
                  <a:spLocks/>
                </p:cNvSpPr>
                <p:nvPr/>
              </p:nvSpPr>
              <p:spPr bwMode="auto">
                <a:xfrm>
                  <a:off x="65604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97" name="Freeform 22">
                  <a:extLst>
                    <a:ext uri="{FF2B5EF4-FFF2-40B4-BE49-F238E27FC236}">
                      <a16:creationId xmlns:a16="http://schemas.microsoft.com/office/drawing/2014/main" id="{2D1D40F3-8B26-C543-8EB0-731414771255}"/>
                    </a:ext>
                  </a:extLst>
                </p:cNvPr>
                <p:cNvSpPr>
                  <a:spLocks/>
                </p:cNvSpPr>
                <p:nvPr/>
              </p:nvSpPr>
              <p:spPr bwMode="auto">
                <a:xfrm>
                  <a:off x="67411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98" name="Freeform 23">
                  <a:extLst>
                    <a:ext uri="{FF2B5EF4-FFF2-40B4-BE49-F238E27FC236}">
                      <a16:creationId xmlns:a16="http://schemas.microsoft.com/office/drawing/2014/main" id="{6A8D3F2A-A9FC-F34D-A657-295CFC7976EA}"/>
                    </a:ext>
                  </a:extLst>
                </p:cNvPr>
                <p:cNvSpPr>
                  <a:spLocks/>
                </p:cNvSpPr>
                <p:nvPr/>
              </p:nvSpPr>
              <p:spPr bwMode="auto">
                <a:xfrm>
                  <a:off x="6919120"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99" name="Freeform 24">
                  <a:extLst>
                    <a:ext uri="{FF2B5EF4-FFF2-40B4-BE49-F238E27FC236}">
                      <a16:creationId xmlns:a16="http://schemas.microsoft.com/office/drawing/2014/main" id="{96932B6C-B4AE-A34E-8B99-313A072A4F17}"/>
                    </a:ext>
                  </a:extLst>
                </p:cNvPr>
                <p:cNvSpPr>
                  <a:spLocks/>
                </p:cNvSpPr>
                <p:nvPr/>
              </p:nvSpPr>
              <p:spPr bwMode="auto">
                <a:xfrm>
                  <a:off x="6618859" y="5493393"/>
                  <a:ext cx="63856"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0" name="Freeform 25">
                  <a:extLst>
                    <a:ext uri="{FF2B5EF4-FFF2-40B4-BE49-F238E27FC236}">
                      <a16:creationId xmlns:a16="http://schemas.microsoft.com/office/drawing/2014/main" id="{07B6F061-AFD5-564E-AF4F-99108C2CC855}"/>
                    </a:ext>
                  </a:extLst>
                </p:cNvPr>
                <p:cNvSpPr>
                  <a:spLocks/>
                </p:cNvSpPr>
                <p:nvPr/>
              </p:nvSpPr>
              <p:spPr bwMode="auto">
                <a:xfrm>
                  <a:off x="6799559" y="5493393"/>
                  <a:ext cx="59780" cy="97823"/>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1" name="Freeform 26">
                  <a:extLst>
                    <a:ext uri="{FF2B5EF4-FFF2-40B4-BE49-F238E27FC236}">
                      <a16:creationId xmlns:a16="http://schemas.microsoft.com/office/drawing/2014/main" id="{3F759519-BA14-524C-83CD-24AC3BE8C083}"/>
                    </a:ext>
                  </a:extLst>
                </p:cNvPr>
                <p:cNvSpPr>
                  <a:spLocks/>
                </p:cNvSpPr>
                <p:nvPr/>
              </p:nvSpPr>
              <p:spPr bwMode="auto">
                <a:xfrm>
                  <a:off x="6977541" y="5493393"/>
                  <a:ext cx="62498"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2" name="Freeform 27">
                  <a:extLst>
                    <a:ext uri="{FF2B5EF4-FFF2-40B4-BE49-F238E27FC236}">
                      <a16:creationId xmlns:a16="http://schemas.microsoft.com/office/drawing/2014/main" id="{132F2861-8291-CB40-8BA1-3E17F290ADB9}"/>
                    </a:ext>
                  </a:extLst>
                </p:cNvPr>
                <p:cNvSpPr>
                  <a:spLocks/>
                </p:cNvSpPr>
                <p:nvPr/>
              </p:nvSpPr>
              <p:spPr bwMode="auto">
                <a:xfrm>
                  <a:off x="65604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3" name="Freeform 28">
                  <a:extLst>
                    <a:ext uri="{FF2B5EF4-FFF2-40B4-BE49-F238E27FC236}">
                      <a16:creationId xmlns:a16="http://schemas.microsoft.com/office/drawing/2014/main" id="{4A1AAD7F-A7D9-E047-974A-6E98CBBD1FB8}"/>
                    </a:ext>
                  </a:extLst>
                </p:cNvPr>
                <p:cNvSpPr>
                  <a:spLocks/>
                </p:cNvSpPr>
                <p:nvPr/>
              </p:nvSpPr>
              <p:spPr bwMode="auto">
                <a:xfrm>
                  <a:off x="67411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4" name="Freeform 29">
                  <a:extLst>
                    <a:ext uri="{FF2B5EF4-FFF2-40B4-BE49-F238E27FC236}">
                      <a16:creationId xmlns:a16="http://schemas.microsoft.com/office/drawing/2014/main" id="{F668A738-0489-704B-9CCA-5A888570045D}"/>
                    </a:ext>
                  </a:extLst>
                </p:cNvPr>
                <p:cNvSpPr>
                  <a:spLocks/>
                </p:cNvSpPr>
                <p:nvPr/>
              </p:nvSpPr>
              <p:spPr bwMode="auto">
                <a:xfrm>
                  <a:off x="6919120"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5" name="Freeform 30">
                  <a:extLst>
                    <a:ext uri="{FF2B5EF4-FFF2-40B4-BE49-F238E27FC236}">
                      <a16:creationId xmlns:a16="http://schemas.microsoft.com/office/drawing/2014/main" id="{AA9A6CFF-2D29-9F4E-BC32-FF0C79003E69}"/>
                    </a:ext>
                  </a:extLst>
                </p:cNvPr>
                <p:cNvSpPr>
                  <a:spLocks/>
                </p:cNvSpPr>
                <p:nvPr/>
              </p:nvSpPr>
              <p:spPr bwMode="auto">
                <a:xfrm>
                  <a:off x="6618859" y="5815392"/>
                  <a:ext cx="63856"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6" name="Freeform 31">
                  <a:extLst>
                    <a:ext uri="{FF2B5EF4-FFF2-40B4-BE49-F238E27FC236}">
                      <a16:creationId xmlns:a16="http://schemas.microsoft.com/office/drawing/2014/main" id="{300C883C-CF57-7845-9138-E239587C3E83}"/>
                    </a:ext>
                  </a:extLst>
                </p:cNvPr>
                <p:cNvSpPr>
                  <a:spLocks/>
                </p:cNvSpPr>
                <p:nvPr/>
              </p:nvSpPr>
              <p:spPr bwMode="auto">
                <a:xfrm>
                  <a:off x="6799559" y="5815392"/>
                  <a:ext cx="59780" cy="97823"/>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7" name="Freeform 32">
                  <a:extLst>
                    <a:ext uri="{FF2B5EF4-FFF2-40B4-BE49-F238E27FC236}">
                      <a16:creationId xmlns:a16="http://schemas.microsoft.com/office/drawing/2014/main" id="{B75EBDFA-76F5-B443-ACA4-7350E74E879E}"/>
                    </a:ext>
                  </a:extLst>
                </p:cNvPr>
                <p:cNvSpPr>
                  <a:spLocks/>
                </p:cNvSpPr>
                <p:nvPr/>
              </p:nvSpPr>
              <p:spPr bwMode="auto">
                <a:xfrm>
                  <a:off x="6977541" y="5815392"/>
                  <a:ext cx="62498"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8" name="Freeform 33">
                  <a:extLst>
                    <a:ext uri="{FF2B5EF4-FFF2-40B4-BE49-F238E27FC236}">
                      <a16:creationId xmlns:a16="http://schemas.microsoft.com/office/drawing/2014/main" id="{4D9A1FBD-AD80-194D-9242-8F5643192F52}"/>
                    </a:ext>
                  </a:extLst>
                </p:cNvPr>
                <p:cNvSpPr>
                  <a:spLocks/>
                </p:cNvSpPr>
                <p:nvPr/>
              </p:nvSpPr>
              <p:spPr bwMode="auto">
                <a:xfrm>
                  <a:off x="6682715"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9" name="Freeform 34">
                  <a:extLst>
                    <a:ext uri="{FF2B5EF4-FFF2-40B4-BE49-F238E27FC236}">
                      <a16:creationId xmlns:a16="http://schemas.microsoft.com/office/drawing/2014/main" id="{8E4AD65D-A947-C240-998F-37618C6D5DD8}"/>
                    </a:ext>
                  </a:extLst>
                </p:cNvPr>
                <p:cNvSpPr>
                  <a:spLocks/>
                </p:cNvSpPr>
                <p:nvPr/>
              </p:nvSpPr>
              <p:spPr bwMode="auto">
                <a:xfrm>
                  <a:off x="68593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10" name="Freeform 35">
                  <a:extLst>
                    <a:ext uri="{FF2B5EF4-FFF2-40B4-BE49-F238E27FC236}">
                      <a16:creationId xmlns:a16="http://schemas.microsoft.com/office/drawing/2014/main" id="{4D2CEE8A-AF30-A649-9831-EC2D3DC06EC5}"/>
                    </a:ext>
                  </a:extLst>
                </p:cNvPr>
                <p:cNvSpPr>
                  <a:spLocks/>
                </p:cNvSpPr>
                <p:nvPr/>
              </p:nvSpPr>
              <p:spPr bwMode="auto">
                <a:xfrm>
                  <a:off x="6560437" y="5659148"/>
                  <a:ext cx="62498" cy="9646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11" name="Freeform 36">
                  <a:extLst>
                    <a:ext uri="{FF2B5EF4-FFF2-40B4-BE49-F238E27FC236}">
                      <a16:creationId xmlns:a16="http://schemas.microsoft.com/office/drawing/2014/main" id="{178CB077-5289-E043-90D7-AA00C1702478}"/>
                    </a:ext>
                  </a:extLst>
                </p:cNvPr>
                <p:cNvSpPr>
                  <a:spLocks/>
                </p:cNvSpPr>
                <p:nvPr/>
              </p:nvSpPr>
              <p:spPr bwMode="auto">
                <a:xfrm>
                  <a:off x="6741137"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12" name="Freeform 37">
                  <a:extLst>
                    <a:ext uri="{FF2B5EF4-FFF2-40B4-BE49-F238E27FC236}">
                      <a16:creationId xmlns:a16="http://schemas.microsoft.com/office/drawing/2014/main" id="{A995B0FC-F9AF-B34F-9676-139CB11B90CD}"/>
                    </a:ext>
                  </a:extLst>
                </p:cNvPr>
                <p:cNvSpPr>
                  <a:spLocks/>
                </p:cNvSpPr>
                <p:nvPr/>
              </p:nvSpPr>
              <p:spPr bwMode="auto">
                <a:xfrm>
                  <a:off x="6919120"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13" name="Freeform 38">
                  <a:extLst>
                    <a:ext uri="{FF2B5EF4-FFF2-40B4-BE49-F238E27FC236}">
                      <a16:creationId xmlns:a16="http://schemas.microsoft.com/office/drawing/2014/main" id="{F18A5F55-1538-6D46-B577-4DAB4241F63B}"/>
                    </a:ext>
                  </a:extLst>
                </p:cNvPr>
                <p:cNvSpPr>
                  <a:spLocks/>
                </p:cNvSpPr>
                <p:nvPr/>
              </p:nvSpPr>
              <p:spPr bwMode="auto">
                <a:xfrm>
                  <a:off x="70400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grpSp>
        <p:grpSp>
          <p:nvGrpSpPr>
            <p:cNvPr id="9" name="Group 8">
              <a:extLst>
                <a:ext uri="{FF2B5EF4-FFF2-40B4-BE49-F238E27FC236}">
                  <a16:creationId xmlns:a16="http://schemas.microsoft.com/office/drawing/2014/main" id="{32E94434-DB6D-344A-A799-BBBE18260685}"/>
                </a:ext>
              </a:extLst>
            </p:cNvPr>
            <p:cNvGrpSpPr/>
            <p:nvPr/>
          </p:nvGrpSpPr>
          <p:grpSpPr>
            <a:xfrm>
              <a:off x="3384678" y="1887855"/>
              <a:ext cx="2476829" cy="1060992"/>
              <a:chOff x="3384678" y="1887855"/>
              <a:chExt cx="2476829" cy="1060992"/>
            </a:xfrm>
          </p:grpSpPr>
          <p:sp>
            <p:nvSpPr>
              <p:cNvPr id="220" name="Rectangle 219">
                <a:extLst>
                  <a:ext uri="{FF2B5EF4-FFF2-40B4-BE49-F238E27FC236}">
                    <a16:creationId xmlns:a16="http://schemas.microsoft.com/office/drawing/2014/main" id="{ECD1F3E8-7F70-AF4D-AC0E-C8B9952A3289}"/>
                  </a:ext>
                </a:extLst>
              </p:cNvPr>
              <p:cNvSpPr/>
              <p:nvPr/>
            </p:nvSpPr>
            <p:spPr bwMode="auto">
              <a:xfrm>
                <a:off x="3384678" y="18878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grpSp>
            <p:nvGrpSpPr>
              <p:cNvPr id="320" name="Group 319">
                <a:extLst>
                  <a:ext uri="{FF2B5EF4-FFF2-40B4-BE49-F238E27FC236}">
                    <a16:creationId xmlns:a16="http://schemas.microsoft.com/office/drawing/2014/main" id="{4D84DE8D-9B0D-8E4B-8E2A-BC586C6788FE}"/>
                  </a:ext>
                </a:extLst>
              </p:cNvPr>
              <p:cNvGrpSpPr/>
              <p:nvPr/>
            </p:nvGrpSpPr>
            <p:grpSpPr>
              <a:xfrm>
                <a:off x="3852141" y="2157204"/>
                <a:ext cx="1607418" cy="471336"/>
                <a:chOff x="3852141" y="2157204"/>
                <a:chExt cx="1607418" cy="471336"/>
              </a:xfrm>
            </p:grpSpPr>
            <p:sp>
              <p:nvSpPr>
                <p:cNvPr id="321" name="TextBox 320">
                  <a:extLst>
                    <a:ext uri="{FF2B5EF4-FFF2-40B4-BE49-F238E27FC236}">
                      <a16:creationId xmlns:a16="http://schemas.microsoft.com/office/drawing/2014/main" id="{9B326211-6906-554C-ABEA-4BF515FDB45A}"/>
                    </a:ext>
                  </a:extLst>
                </p:cNvPr>
                <p:cNvSpPr txBox="1"/>
                <p:nvPr/>
              </p:nvSpPr>
              <p:spPr>
                <a:xfrm>
                  <a:off x="4581377" y="2251825"/>
                  <a:ext cx="878182"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a:rPr>
                    <a:t>Azure </a:t>
                  </a:r>
                  <a:br>
                    <a:rPr kumimoji="0" lang="en-US" sz="1200" b="0" i="0" u="none" strike="noStrike" kern="0" cap="none" spc="0" normalizeH="0" baseline="0" noProof="0" dirty="0">
                      <a:ln>
                        <a:noFill/>
                      </a:ln>
                      <a:solidFill>
                        <a:srgbClr val="000000"/>
                      </a:solidFill>
                      <a:effectLst/>
                      <a:uLnTx/>
                      <a:uFillTx/>
                      <a:latin typeface="Segoe UI Semibold"/>
                    </a:rPr>
                  </a:br>
                  <a:r>
                    <a:rPr kumimoji="0" lang="en-US" sz="1200" b="0" i="0" u="none" strike="noStrike" kern="0" cap="none" spc="0" normalizeH="0" baseline="0" noProof="0" dirty="0">
                      <a:ln>
                        <a:noFill/>
                      </a:ln>
                      <a:solidFill>
                        <a:srgbClr val="000000"/>
                      </a:solidFill>
                      <a:effectLst/>
                      <a:uLnTx/>
                      <a:uFillTx/>
                      <a:latin typeface="Segoe UI Semibold"/>
                    </a:rPr>
                    <a:t>Data Factory</a:t>
                  </a:r>
                </a:p>
              </p:txBody>
            </p:sp>
            <p:sp>
              <p:nvSpPr>
                <p:cNvPr id="322" name="Freeform 321">
                  <a:extLst>
                    <a:ext uri="{FF2B5EF4-FFF2-40B4-BE49-F238E27FC236}">
                      <a16:creationId xmlns:a16="http://schemas.microsoft.com/office/drawing/2014/main" id="{241A1FC8-23FD-5E47-8A61-A12144272B49}"/>
                    </a:ext>
                  </a:extLst>
                </p:cNvPr>
                <p:cNvSpPr/>
                <p:nvPr/>
              </p:nvSpPr>
              <p:spPr bwMode="auto">
                <a:xfrm>
                  <a:off x="3852141" y="2157204"/>
                  <a:ext cx="472876" cy="47133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grpSp>
        </p:grpSp>
      </p:grpSp>
      <p:grpSp>
        <p:nvGrpSpPr>
          <p:cNvPr id="15" name="Group 14">
            <a:extLst>
              <a:ext uri="{FF2B5EF4-FFF2-40B4-BE49-F238E27FC236}">
                <a16:creationId xmlns:a16="http://schemas.microsoft.com/office/drawing/2014/main" id="{EC7DCC3D-1639-4445-BF38-7F3C90CB0EAF}"/>
              </a:ext>
            </a:extLst>
          </p:cNvPr>
          <p:cNvGrpSpPr/>
          <p:nvPr/>
        </p:nvGrpSpPr>
        <p:grpSpPr>
          <a:xfrm>
            <a:off x="6375229" y="1889406"/>
            <a:ext cx="2476829" cy="2505456"/>
            <a:chOff x="6375229" y="1889406"/>
            <a:chExt cx="2476829" cy="2505456"/>
          </a:xfrm>
        </p:grpSpPr>
        <p:sp>
          <p:nvSpPr>
            <p:cNvPr id="215" name="Rectangle 214">
              <a:extLst>
                <a:ext uri="{FF2B5EF4-FFF2-40B4-BE49-F238E27FC236}">
                  <a16:creationId xmlns:a16="http://schemas.microsoft.com/office/drawing/2014/main" id="{D17B8C3B-28BA-E242-AFD9-9A7FEA850A98}"/>
                </a:ext>
              </a:extLst>
            </p:cNvPr>
            <p:cNvSpPr/>
            <p:nvPr/>
          </p:nvSpPr>
          <p:spPr bwMode="auto">
            <a:xfrm>
              <a:off x="6375229" y="1889406"/>
              <a:ext cx="2476829" cy="2505456"/>
            </a:xfrm>
            <a:prstGeom prst="rect">
              <a:avLst/>
            </a:prstGeom>
            <a:solidFill>
              <a:srgbClr val="FFFFFF">
                <a:lumMod val="95000"/>
              </a:srgbClr>
            </a:solidFill>
            <a:ln w="15875"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110" name="TextBox 109">
              <a:extLst>
                <a:ext uri="{FF2B5EF4-FFF2-40B4-BE49-F238E27FC236}">
                  <a16:creationId xmlns:a16="http://schemas.microsoft.com/office/drawing/2014/main" id="{7AD1FAFA-60B8-6643-A59F-123AD65B0340}"/>
                </a:ext>
              </a:extLst>
            </p:cNvPr>
            <p:cNvSpPr txBox="1"/>
            <p:nvPr/>
          </p:nvSpPr>
          <p:spPr>
            <a:xfrm>
              <a:off x="7476000" y="2967167"/>
              <a:ext cx="1152879" cy="332399"/>
            </a:xfrm>
            <a:prstGeom prst="rect">
              <a:avLst/>
            </a:prstGeom>
            <a:noFill/>
          </p:spPr>
          <p:txBody>
            <a:bodyPr wrap="square" lIns="0" tIns="0" rIns="0" bIns="0" rtlCol="0">
              <a:spAutoFit/>
            </a:bodyPr>
            <a:lstStyle/>
            <a:p>
              <a:pPr defTabSz="914367">
                <a:lnSpc>
                  <a:spcPct val="90000"/>
                </a:lnSpc>
                <a:defRPr/>
              </a:pPr>
              <a:r>
                <a:rPr lang="en-US" sz="1200" dirty="0">
                  <a:solidFill>
                    <a:srgbClr val="000000"/>
                  </a:solidFill>
                  <a:latin typeface="Segoe UI Semibold"/>
                </a:rPr>
                <a:t>Azure Synapse Analytics</a:t>
              </a:r>
            </a:p>
          </p:txBody>
        </p:sp>
        <p:pic>
          <p:nvPicPr>
            <p:cNvPr id="123" name="Graphic 122">
              <a:extLst>
                <a:ext uri="{FF2B5EF4-FFF2-40B4-BE49-F238E27FC236}">
                  <a16:creationId xmlns:a16="http://schemas.microsoft.com/office/drawing/2014/main" id="{B88BDF24-026A-F241-ABA8-9EB037960B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33242" y="2760722"/>
              <a:ext cx="606276" cy="697036"/>
            </a:xfrm>
            <a:prstGeom prst="rect">
              <a:avLst/>
            </a:prstGeom>
          </p:spPr>
        </p:pic>
      </p:grpSp>
    </p:spTree>
    <p:extLst>
      <p:ext uri="{BB962C8B-B14F-4D97-AF65-F5344CB8AC3E}">
        <p14:creationId xmlns:p14="http://schemas.microsoft.com/office/powerpoint/2010/main" val="34282182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14"/>
                                        </p:tgtEl>
                                        <p:attrNameLst>
                                          <p:attrName>style.visibility</p:attrName>
                                        </p:attrNameLst>
                                      </p:cBhvr>
                                      <p:to>
                                        <p:strVal val="visible"/>
                                      </p:to>
                                    </p:set>
                                    <p:animEffect transition="in" filter="wipe(up)">
                                      <p:cBhvr>
                                        <p:cTn id="11" dur="500"/>
                                        <p:tgtEl>
                                          <p:spTgt spid="3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14"/>
                                        </p:tgtEl>
                                        <p:attrNameLst>
                                          <p:attrName>style.visibility</p:attrName>
                                        </p:attrNameLst>
                                      </p:cBhvr>
                                      <p:to>
                                        <p:strVal val="visible"/>
                                      </p:to>
                                    </p:set>
                                    <p:animEffect transition="in" filter="wipe(up)">
                                      <p:cBhvr>
                                        <p:cTn id="23" dur="500"/>
                                        <p:tgtEl>
                                          <p:spTgt spid="214"/>
                                        </p:tgtEl>
                                      </p:cBhvr>
                                    </p:animEffect>
                                  </p:childTnLst>
                                </p:cTn>
                              </p:par>
                              <p:par>
                                <p:cTn id="24" presetID="22" presetClass="entr" presetSubtype="1" fill="hold" nodeType="withEffect">
                                  <p:stCondLst>
                                    <p:cond delay="0"/>
                                  </p:stCondLst>
                                  <p:childTnLst>
                                    <p:set>
                                      <p:cBhvr>
                                        <p:cTn id="25" dur="1" fill="hold">
                                          <p:stCondLst>
                                            <p:cond delay="0"/>
                                          </p:stCondLst>
                                        </p:cTn>
                                        <p:tgtEl>
                                          <p:spTgt spid="234"/>
                                        </p:tgtEl>
                                        <p:attrNameLst>
                                          <p:attrName>style.visibility</p:attrName>
                                        </p:attrNameLst>
                                      </p:cBhvr>
                                      <p:to>
                                        <p:strVal val="visible"/>
                                      </p:to>
                                    </p:set>
                                    <p:animEffect transition="in" filter="wipe(up)">
                                      <p:cBhvr>
                                        <p:cTn id="26" dur="500"/>
                                        <p:tgtEl>
                                          <p:spTgt spid="234"/>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33"/>
                                        </p:tgtEl>
                                        <p:attrNameLst>
                                          <p:attrName>style.visibility</p:attrName>
                                        </p:attrNameLst>
                                      </p:cBhvr>
                                      <p:to>
                                        <p:strVal val="visible"/>
                                      </p:to>
                                    </p:set>
                                    <p:animEffect transition="in" filter="wipe(down)">
                                      <p:cBhvr>
                                        <p:cTn id="30" dur="500"/>
                                        <p:tgtEl>
                                          <p:spTgt spid="233"/>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par>
                          <p:cTn id="39" fill="hold">
                            <p:stCondLst>
                              <p:cond delay="4000"/>
                            </p:stCondLst>
                            <p:childTnLst>
                              <p:par>
                                <p:cTn id="40" presetID="22" presetClass="entr" presetSubtype="2" fill="hold" nodeType="afterEffect">
                                  <p:stCondLst>
                                    <p:cond delay="0"/>
                                  </p:stCondLst>
                                  <p:childTnLst>
                                    <p:set>
                                      <p:cBhvr>
                                        <p:cTn id="41" dur="1" fill="hold">
                                          <p:stCondLst>
                                            <p:cond delay="0"/>
                                          </p:stCondLst>
                                        </p:cTn>
                                        <p:tgtEl>
                                          <p:spTgt spid="235"/>
                                        </p:tgtEl>
                                        <p:attrNameLst>
                                          <p:attrName>style.visibility</p:attrName>
                                        </p:attrNameLst>
                                      </p:cBhvr>
                                      <p:to>
                                        <p:strVal val="visible"/>
                                      </p:to>
                                    </p:set>
                                    <p:animEffect transition="in" filter="wipe(right)">
                                      <p:cBhvr>
                                        <p:cTn id="42" dur="500"/>
                                        <p:tgtEl>
                                          <p:spTgt spid="235"/>
                                        </p:tgtEl>
                                      </p:cBhvr>
                                    </p:animEffect>
                                  </p:childTnLst>
                                </p:cTn>
                              </p:par>
                              <p:par>
                                <p:cTn id="43" presetID="22" presetClass="entr" presetSubtype="4" fill="hold" nodeType="withEffect">
                                  <p:stCondLst>
                                    <p:cond delay="0"/>
                                  </p:stCondLst>
                                  <p:childTnLst>
                                    <p:set>
                                      <p:cBhvr>
                                        <p:cTn id="44" dur="1" fill="hold">
                                          <p:stCondLst>
                                            <p:cond delay="0"/>
                                          </p:stCondLst>
                                        </p:cTn>
                                        <p:tgtEl>
                                          <p:spTgt spid="122"/>
                                        </p:tgtEl>
                                        <p:attrNameLst>
                                          <p:attrName>style.visibility</p:attrName>
                                        </p:attrNameLst>
                                      </p:cBhvr>
                                      <p:to>
                                        <p:strVal val="visible"/>
                                      </p:to>
                                    </p:set>
                                    <p:animEffect transition="in" filter="wipe(down)">
                                      <p:cBhvr>
                                        <p:cTn id="45" dur="500"/>
                                        <p:tgtEl>
                                          <p:spTgt spid="122"/>
                                        </p:tgtEl>
                                      </p:cBhvr>
                                    </p:animEffect>
                                  </p:childTnLst>
                                </p:cTn>
                              </p:par>
                            </p:childTnLst>
                          </p:cTn>
                        </p:par>
                        <p:par>
                          <p:cTn id="46" fill="hold">
                            <p:stCondLst>
                              <p:cond delay="4500"/>
                            </p:stCondLst>
                            <p:childTnLst>
                              <p:par>
                                <p:cTn id="47" presetID="22" presetClass="entr" presetSubtype="8"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childTnLst>
                          </p:cTn>
                        </p:par>
                        <p:par>
                          <p:cTn id="50" fill="hold">
                            <p:stCondLst>
                              <p:cond delay="5000"/>
                            </p:stCondLst>
                            <p:childTnLst>
                              <p:par>
                                <p:cTn id="51" presetID="10" presetClass="entr" presetSubtype="0" fill="hold"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315"/>
                                        </p:tgtEl>
                                        <p:attrNameLst>
                                          <p:attrName>style.visibility</p:attrName>
                                        </p:attrNameLst>
                                      </p:cBhvr>
                                      <p:to>
                                        <p:strVal val="visible"/>
                                      </p:to>
                                    </p:set>
                                    <p:animEffect transition="in" filter="wipe(left)">
                                      <p:cBhvr>
                                        <p:cTn id="57" dur="500"/>
                                        <p:tgtEl>
                                          <p:spTgt spid="315"/>
                                        </p:tgtEl>
                                      </p:cBhvr>
                                    </p:animEffect>
                                  </p:childTnLst>
                                </p:cTn>
                              </p:par>
                            </p:childTnLst>
                          </p:cTn>
                        </p:par>
                        <p:par>
                          <p:cTn id="58" fill="hold">
                            <p:stCondLst>
                              <p:cond delay="6000"/>
                            </p:stCondLst>
                            <p:childTnLst>
                              <p:par>
                                <p:cTn id="59" presetID="22" presetClass="entr" presetSubtype="4" fill="hold" nodeType="afterEffect">
                                  <p:stCondLst>
                                    <p:cond delay="0"/>
                                  </p:stCondLst>
                                  <p:childTnLst>
                                    <p:set>
                                      <p:cBhvr>
                                        <p:cTn id="60" dur="1" fill="hold">
                                          <p:stCondLst>
                                            <p:cond delay="0"/>
                                          </p:stCondLst>
                                        </p:cTn>
                                        <p:tgtEl>
                                          <p:spTgt spid="238"/>
                                        </p:tgtEl>
                                        <p:attrNameLst>
                                          <p:attrName>style.visibility</p:attrName>
                                        </p:attrNameLst>
                                      </p:cBhvr>
                                      <p:to>
                                        <p:strVal val="visible"/>
                                      </p:to>
                                    </p:set>
                                    <p:animEffect transition="in" filter="wipe(down)">
                                      <p:cBhvr>
                                        <p:cTn id="61" dur="500"/>
                                        <p:tgtEl>
                                          <p:spTgt spid="238"/>
                                        </p:tgtEl>
                                      </p:cBhvr>
                                    </p:animEffect>
                                  </p:childTnLst>
                                </p:cTn>
                              </p:par>
                            </p:childTnLst>
                          </p:cTn>
                        </p:par>
                      </p:childTnLst>
                    </p:cTn>
                  </p:par>
                  <p:par>
                    <p:cTn id="62" fill="hold">
                      <p:stCondLst>
                        <p:cond delay="indefinite"/>
                      </p:stCondLst>
                      <p:childTnLst>
                        <p:par>
                          <p:cTn id="63" fill="hold">
                            <p:stCondLst>
                              <p:cond delay="0"/>
                            </p:stCondLst>
                            <p:childTnLst>
                              <p:par>
                                <p:cTn id="64" presetID="6" presetClass="emph" presetSubtype="0" fill="hold" nodeType="clickEffect">
                                  <p:stCondLst>
                                    <p:cond delay="0"/>
                                  </p:stCondLst>
                                  <p:childTnLst>
                                    <p:animScale>
                                      <p:cBhvr>
                                        <p:cTn id="65" dur="2000" fill="hold"/>
                                        <p:tgtEl>
                                          <p:spTgt spid="1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p:bldP spid="31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DC749F-E22C-AC46-9C92-2FE25BE3DD2B}"/>
              </a:ext>
            </a:extLst>
          </p:cNvPr>
          <p:cNvGrpSpPr/>
          <p:nvPr/>
        </p:nvGrpSpPr>
        <p:grpSpPr>
          <a:xfrm>
            <a:off x="-54007" y="2349475"/>
            <a:ext cx="2038350" cy="3426637"/>
            <a:chOff x="-54007" y="2349475"/>
            <a:chExt cx="2038350" cy="3426637"/>
          </a:xfrm>
        </p:grpSpPr>
        <p:grpSp>
          <p:nvGrpSpPr>
            <p:cNvPr id="8" name="Group 7">
              <a:extLst>
                <a:ext uri="{FF2B5EF4-FFF2-40B4-BE49-F238E27FC236}">
                  <a16:creationId xmlns:a16="http://schemas.microsoft.com/office/drawing/2014/main" id="{3F0E67FF-A405-A844-A191-E6CAA4C50E9A}"/>
                </a:ext>
              </a:extLst>
            </p:cNvPr>
            <p:cNvGrpSpPr/>
            <p:nvPr/>
          </p:nvGrpSpPr>
          <p:grpSpPr>
            <a:xfrm>
              <a:off x="-54007" y="2349475"/>
              <a:ext cx="2038350" cy="963356"/>
              <a:chOff x="-54007" y="2349475"/>
              <a:chExt cx="2038350" cy="963356"/>
            </a:xfrm>
          </p:grpSpPr>
          <p:sp>
            <p:nvSpPr>
              <p:cNvPr id="5" name="TextBox 4">
                <a:extLst>
                  <a:ext uri="{FF2B5EF4-FFF2-40B4-BE49-F238E27FC236}">
                    <a16:creationId xmlns:a16="http://schemas.microsoft.com/office/drawing/2014/main" id="{A77E1220-33E8-E84D-91AC-64D00D605DED}"/>
                  </a:ext>
                </a:extLst>
              </p:cNvPr>
              <p:cNvSpPr txBox="1"/>
              <p:nvPr/>
            </p:nvSpPr>
            <p:spPr>
              <a:xfrm>
                <a:off x="-54007" y="2851166"/>
                <a:ext cx="2038350"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On-premises data</a:t>
                </a:r>
              </a:p>
            </p:txBody>
          </p:sp>
          <p:grpSp>
            <p:nvGrpSpPr>
              <p:cNvPr id="7" name="Group 6">
                <a:extLst>
                  <a:ext uri="{FF2B5EF4-FFF2-40B4-BE49-F238E27FC236}">
                    <a16:creationId xmlns:a16="http://schemas.microsoft.com/office/drawing/2014/main" id="{99BE74B1-5F25-E347-A727-9798A5717331}"/>
                  </a:ext>
                </a:extLst>
              </p:cNvPr>
              <p:cNvGrpSpPr/>
              <p:nvPr/>
            </p:nvGrpSpPr>
            <p:grpSpPr>
              <a:xfrm>
                <a:off x="714408" y="2349475"/>
                <a:ext cx="495300" cy="495301"/>
                <a:chOff x="650875" y="4414838"/>
                <a:chExt cx="495300" cy="495301"/>
              </a:xfrm>
            </p:grpSpPr>
            <p:sp>
              <p:nvSpPr>
                <p:cNvPr id="12" name="AutoShape 134">
                  <a:extLst>
                    <a:ext uri="{FF2B5EF4-FFF2-40B4-BE49-F238E27FC236}">
                      <a16:creationId xmlns:a16="http://schemas.microsoft.com/office/drawing/2014/main" id="{62329155-2A11-8E4D-A82F-A98694923284}"/>
                    </a:ext>
                  </a:extLst>
                </p:cNvPr>
                <p:cNvSpPr>
                  <a:spLocks noChangeAspect="1" noChangeArrowheads="1" noTextEdit="1"/>
                </p:cNvSpPr>
                <p:nvPr/>
              </p:nvSpPr>
              <p:spPr bwMode="auto">
                <a:xfrm>
                  <a:off x="650875" y="441483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Rectangle 137">
                  <a:extLst>
                    <a:ext uri="{FF2B5EF4-FFF2-40B4-BE49-F238E27FC236}">
                      <a16:creationId xmlns:a16="http://schemas.microsoft.com/office/drawing/2014/main" id="{4EC4DB73-1EBD-3A42-BE22-EA574041FD97}"/>
                    </a:ext>
                  </a:extLst>
                </p:cNvPr>
                <p:cNvSpPr>
                  <a:spLocks noChangeArrowheads="1"/>
                </p:cNvSpPr>
                <p:nvPr/>
              </p:nvSpPr>
              <p:spPr bwMode="auto">
                <a:xfrm>
                  <a:off x="650875" y="4414838"/>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Rectangle 138">
                  <a:extLst>
                    <a:ext uri="{FF2B5EF4-FFF2-40B4-BE49-F238E27FC236}">
                      <a16:creationId xmlns:a16="http://schemas.microsoft.com/office/drawing/2014/main" id="{39EF5CE2-E41F-0046-80A1-A1AD5602F519}"/>
                    </a:ext>
                  </a:extLst>
                </p:cNvPr>
                <p:cNvSpPr>
                  <a:spLocks noChangeArrowheads="1"/>
                </p:cNvSpPr>
                <p:nvPr/>
              </p:nvSpPr>
              <p:spPr bwMode="auto">
                <a:xfrm>
                  <a:off x="898525" y="4662488"/>
                  <a:ext cx="247650" cy="2476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Rectangle 139">
                  <a:extLst>
                    <a:ext uri="{FF2B5EF4-FFF2-40B4-BE49-F238E27FC236}">
                      <a16:creationId xmlns:a16="http://schemas.microsoft.com/office/drawing/2014/main" id="{B206F610-E0CC-9C49-BE89-BEE7EEAD752A}"/>
                    </a:ext>
                  </a:extLst>
                </p:cNvPr>
                <p:cNvSpPr>
                  <a:spLocks noChangeArrowheads="1"/>
                </p:cNvSpPr>
                <p:nvPr/>
              </p:nvSpPr>
              <p:spPr bwMode="auto">
                <a:xfrm>
                  <a:off x="712788"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Rectangle 140">
                  <a:extLst>
                    <a:ext uri="{FF2B5EF4-FFF2-40B4-BE49-F238E27FC236}">
                      <a16:creationId xmlns:a16="http://schemas.microsoft.com/office/drawing/2014/main" id="{F7E6D323-56FA-1346-A1C2-B30CEBAEBA80}"/>
                    </a:ext>
                  </a:extLst>
                </p:cNvPr>
                <p:cNvSpPr>
                  <a:spLocks noChangeArrowheads="1"/>
                </p:cNvSpPr>
                <p:nvPr/>
              </p:nvSpPr>
              <p:spPr bwMode="auto">
                <a:xfrm>
                  <a:off x="790575"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Rectangle 141">
                  <a:extLst>
                    <a:ext uri="{FF2B5EF4-FFF2-40B4-BE49-F238E27FC236}">
                      <a16:creationId xmlns:a16="http://schemas.microsoft.com/office/drawing/2014/main" id="{19FE5BC2-2B18-3544-944D-FB0D747D6FBF}"/>
                    </a:ext>
                  </a:extLst>
                </p:cNvPr>
                <p:cNvSpPr>
                  <a:spLocks noChangeArrowheads="1"/>
                </p:cNvSpPr>
                <p:nvPr/>
              </p:nvSpPr>
              <p:spPr bwMode="auto">
                <a:xfrm>
                  <a:off x="712788"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142">
                  <a:extLst>
                    <a:ext uri="{FF2B5EF4-FFF2-40B4-BE49-F238E27FC236}">
                      <a16:creationId xmlns:a16="http://schemas.microsoft.com/office/drawing/2014/main" id="{91A0E086-67F7-B443-9669-C0C18DA7F332}"/>
                    </a:ext>
                  </a:extLst>
                </p:cNvPr>
                <p:cNvSpPr>
                  <a:spLocks noChangeArrowheads="1"/>
                </p:cNvSpPr>
                <p:nvPr/>
              </p:nvSpPr>
              <p:spPr bwMode="auto">
                <a:xfrm>
                  <a:off x="790575"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Rectangle 143">
                  <a:extLst>
                    <a:ext uri="{FF2B5EF4-FFF2-40B4-BE49-F238E27FC236}">
                      <a16:creationId xmlns:a16="http://schemas.microsoft.com/office/drawing/2014/main" id="{058AC14A-1B26-3848-9DD1-37F080B58CEE}"/>
                    </a:ext>
                  </a:extLst>
                </p:cNvPr>
                <p:cNvSpPr>
                  <a:spLocks noChangeArrowheads="1"/>
                </p:cNvSpPr>
                <p:nvPr/>
              </p:nvSpPr>
              <p:spPr bwMode="auto">
                <a:xfrm>
                  <a:off x="712788"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Rectangle 144">
                  <a:extLst>
                    <a:ext uri="{FF2B5EF4-FFF2-40B4-BE49-F238E27FC236}">
                      <a16:creationId xmlns:a16="http://schemas.microsoft.com/office/drawing/2014/main" id="{FD0C6E99-2FCB-E648-B5C2-7F0D73B2A2D0}"/>
                    </a:ext>
                  </a:extLst>
                </p:cNvPr>
                <p:cNvSpPr>
                  <a:spLocks noChangeArrowheads="1"/>
                </p:cNvSpPr>
                <p:nvPr/>
              </p:nvSpPr>
              <p:spPr bwMode="auto">
                <a:xfrm>
                  <a:off x="790575"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Rectangle 145">
                  <a:extLst>
                    <a:ext uri="{FF2B5EF4-FFF2-40B4-BE49-F238E27FC236}">
                      <a16:creationId xmlns:a16="http://schemas.microsoft.com/office/drawing/2014/main" id="{62A6D40C-8315-444E-BC80-857B969A1CFE}"/>
                    </a:ext>
                  </a:extLst>
                </p:cNvPr>
                <p:cNvSpPr>
                  <a:spLocks noChangeArrowheads="1"/>
                </p:cNvSpPr>
                <p:nvPr/>
              </p:nvSpPr>
              <p:spPr bwMode="auto">
                <a:xfrm>
                  <a:off x="712788"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Rectangle 146">
                  <a:extLst>
                    <a:ext uri="{FF2B5EF4-FFF2-40B4-BE49-F238E27FC236}">
                      <a16:creationId xmlns:a16="http://schemas.microsoft.com/office/drawing/2014/main" id="{2009A706-40F1-904B-9FC6-36982158C059}"/>
                    </a:ext>
                  </a:extLst>
                </p:cNvPr>
                <p:cNvSpPr>
                  <a:spLocks noChangeArrowheads="1"/>
                </p:cNvSpPr>
                <p:nvPr/>
              </p:nvSpPr>
              <p:spPr bwMode="auto">
                <a:xfrm>
                  <a:off x="790575"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Rectangle 147">
                  <a:extLst>
                    <a:ext uri="{FF2B5EF4-FFF2-40B4-BE49-F238E27FC236}">
                      <a16:creationId xmlns:a16="http://schemas.microsoft.com/office/drawing/2014/main" id="{72C16E82-AEFF-204D-BA5C-67DEFC6D5DD8}"/>
                    </a:ext>
                  </a:extLst>
                </p:cNvPr>
                <p:cNvSpPr>
                  <a:spLocks noChangeArrowheads="1"/>
                </p:cNvSpPr>
                <p:nvPr/>
              </p:nvSpPr>
              <p:spPr bwMode="auto">
                <a:xfrm>
                  <a:off x="74453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Rectangle 148">
                  <a:extLst>
                    <a:ext uri="{FF2B5EF4-FFF2-40B4-BE49-F238E27FC236}">
                      <a16:creationId xmlns:a16="http://schemas.microsoft.com/office/drawing/2014/main" id="{F1335FD4-2541-AB43-A331-1387BEE96AFA}"/>
                    </a:ext>
                  </a:extLst>
                </p:cNvPr>
                <p:cNvSpPr>
                  <a:spLocks noChangeArrowheads="1"/>
                </p:cNvSpPr>
                <p:nvPr/>
              </p:nvSpPr>
              <p:spPr bwMode="auto">
                <a:xfrm>
                  <a:off x="960438"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Rectangle 149">
                  <a:extLst>
                    <a:ext uri="{FF2B5EF4-FFF2-40B4-BE49-F238E27FC236}">
                      <a16:creationId xmlns:a16="http://schemas.microsoft.com/office/drawing/2014/main" id="{3A5CB7E2-0D89-CE4F-AB3E-FA4760130D5A}"/>
                    </a:ext>
                  </a:extLst>
                </p:cNvPr>
                <p:cNvSpPr>
                  <a:spLocks noChangeArrowheads="1"/>
                </p:cNvSpPr>
                <p:nvPr/>
              </p:nvSpPr>
              <p:spPr bwMode="auto">
                <a:xfrm>
                  <a:off x="1038225"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Rectangle 150">
                  <a:extLst>
                    <a:ext uri="{FF2B5EF4-FFF2-40B4-BE49-F238E27FC236}">
                      <a16:creationId xmlns:a16="http://schemas.microsoft.com/office/drawing/2014/main" id="{6B01BE72-F26E-9D44-8689-2D7F5E63BF6E}"/>
                    </a:ext>
                  </a:extLst>
                </p:cNvPr>
                <p:cNvSpPr>
                  <a:spLocks noChangeArrowheads="1"/>
                </p:cNvSpPr>
                <p:nvPr/>
              </p:nvSpPr>
              <p:spPr bwMode="auto">
                <a:xfrm>
                  <a:off x="99218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E41D7408-19FD-4544-AFDA-01717C33C269}"/>
                </a:ext>
              </a:extLst>
            </p:cNvPr>
            <p:cNvGrpSpPr/>
            <p:nvPr/>
          </p:nvGrpSpPr>
          <p:grpSpPr>
            <a:xfrm>
              <a:off x="-54007" y="3707319"/>
              <a:ext cx="2038350" cy="742580"/>
              <a:chOff x="-54007" y="3702006"/>
              <a:chExt cx="2038350" cy="742580"/>
            </a:xfrm>
          </p:grpSpPr>
          <p:sp>
            <p:nvSpPr>
              <p:cNvPr id="27" name="TextBox 26">
                <a:extLst>
                  <a:ext uri="{FF2B5EF4-FFF2-40B4-BE49-F238E27FC236}">
                    <a16:creationId xmlns:a16="http://schemas.microsoft.com/office/drawing/2014/main" id="{A35A20B4-F2EF-E445-9B46-074D6CE20E8F}"/>
                  </a:ext>
                </a:extLst>
              </p:cNvPr>
              <p:cNvSpPr txBox="1"/>
              <p:nvPr/>
            </p:nvSpPr>
            <p:spPr>
              <a:xfrm>
                <a:off x="-54007" y="3982921"/>
                <a:ext cx="2038350"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Cloud data</a:t>
                </a:r>
              </a:p>
            </p:txBody>
          </p:sp>
          <p:sp>
            <p:nvSpPr>
              <p:cNvPr id="31" name="Freeform 46">
                <a:extLst>
                  <a:ext uri="{FF2B5EF4-FFF2-40B4-BE49-F238E27FC236}">
                    <a16:creationId xmlns:a16="http://schemas.microsoft.com/office/drawing/2014/main" id="{B1BDAC53-E5C4-9341-91BB-7D52F76D8A6D}"/>
                  </a:ext>
                </a:extLst>
              </p:cNvPr>
              <p:cNvSpPr>
                <a:spLocks/>
              </p:cNvSpPr>
              <p:nvPr/>
            </p:nvSpPr>
            <p:spPr bwMode="auto">
              <a:xfrm>
                <a:off x="737026" y="3702006"/>
                <a:ext cx="451842" cy="278606"/>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28866CAE-D95F-A841-A46C-CE3AEDFB8410}"/>
                </a:ext>
              </a:extLst>
            </p:cNvPr>
            <p:cNvGrpSpPr/>
            <p:nvPr/>
          </p:nvGrpSpPr>
          <p:grpSpPr>
            <a:xfrm>
              <a:off x="-54007" y="4840672"/>
              <a:ext cx="2038350" cy="935440"/>
              <a:chOff x="-54007" y="4840672"/>
              <a:chExt cx="2038350" cy="935440"/>
            </a:xfrm>
          </p:grpSpPr>
          <p:sp>
            <p:nvSpPr>
              <p:cNvPr id="28" name="TextBox 27">
                <a:extLst>
                  <a:ext uri="{FF2B5EF4-FFF2-40B4-BE49-F238E27FC236}">
                    <a16:creationId xmlns:a16="http://schemas.microsoft.com/office/drawing/2014/main" id="{32B54254-88DA-BE42-ADAB-1D0B9CF53299}"/>
                  </a:ext>
                </a:extLst>
              </p:cNvPr>
              <p:cNvSpPr txBox="1"/>
              <p:nvPr/>
            </p:nvSpPr>
            <p:spPr>
              <a:xfrm>
                <a:off x="-54007" y="5314447"/>
                <a:ext cx="2038350"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SaaS data</a:t>
                </a:r>
              </a:p>
            </p:txBody>
          </p:sp>
          <p:grpSp>
            <p:nvGrpSpPr>
              <p:cNvPr id="32" name="Group 75">
                <a:extLst>
                  <a:ext uri="{FF2B5EF4-FFF2-40B4-BE49-F238E27FC236}">
                    <a16:creationId xmlns:a16="http://schemas.microsoft.com/office/drawing/2014/main" id="{EDB7EC9A-334A-574C-B805-28F80FBB5115}"/>
                  </a:ext>
                </a:extLst>
              </p:cNvPr>
              <p:cNvGrpSpPr>
                <a:grpSpLocks noChangeAspect="1"/>
              </p:cNvGrpSpPr>
              <p:nvPr/>
            </p:nvGrpSpPr>
            <p:grpSpPr bwMode="auto">
              <a:xfrm>
                <a:off x="839446" y="4840672"/>
                <a:ext cx="247650" cy="495300"/>
                <a:chOff x="2890" y="2783"/>
                <a:chExt cx="156" cy="312"/>
              </a:xfrm>
            </p:grpSpPr>
            <p:sp>
              <p:nvSpPr>
                <p:cNvPr id="33" name="Freeform 76">
                  <a:extLst>
                    <a:ext uri="{FF2B5EF4-FFF2-40B4-BE49-F238E27FC236}">
                      <a16:creationId xmlns:a16="http://schemas.microsoft.com/office/drawing/2014/main" id="{89FA48B2-ECBF-4E44-9C7D-39D448B9C310}"/>
                    </a:ext>
                  </a:extLst>
                </p:cNvPr>
                <p:cNvSpPr>
                  <a:spLocks/>
                </p:cNvSpPr>
                <p:nvPr/>
              </p:nvSpPr>
              <p:spPr bwMode="auto">
                <a:xfrm>
                  <a:off x="2890" y="2783"/>
                  <a:ext cx="156" cy="312"/>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77">
                  <a:extLst>
                    <a:ext uri="{FF2B5EF4-FFF2-40B4-BE49-F238E27FC236}">
                      <a16:creationId xmlns:a16="http://schemas.microsoft.com/office/drawing/2014/main" id="{872E6A99-9E00-9A4A-8592-33432906D9D9}"/>
                    </a:ext>
                  </a:extLst>
                </p:cNvPr>
                <p:cNvSpPr>
                  <a:spLocks/>
                </p:cNvSpPr>
                <p:nvPr/>
              </p:nvSpPr>
              <p:spPr bwMode="auto">
                <a:xfrm>
                  <a:off x="2948" y="2802"/>
                  <a:ext cx="40" cy="5"/>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Oval 78">
                  <a:extLst>
                    <a:ext uri="{FF2B5EF4-FFF2-40B4-BE49-F238E27FC236}">
                      <a16:creationId xmlns:a16="http://schemas.microsoft.com/office/drawing/2014/main" id="{5E06B0ED-B902-084F-A7C2-FE969979280E}"/>
                    </a:ext>
                  </a:extLst>
                </p:cNvPr>
                <p:cNvSpPr>
                  <a:spLocks noChangeArrowheads="1"/>
                </p:cNvSpPr>
                <p:nvPr/>
              </p:nvSpPr>
              <p:spPr bwMode="auto">
                <a:xfrm>
                  <a:off x="2954" y="3046"/>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79">
                  <a:extLst>
                    <a:ext uri="{FF2B5EF4-FFF2-40B4-BE49-F238E27FC236}">
                      <a16:creationId xmlns:a16="http://schemas.microsoft.com/office/drawing/2014/main" id="{5D5CBCC6-4A4E-E848-A532-3938C1C3AE0B}"/>
                    </a:ext>
                  </a:extLst>
                </p:cNvPr>
                <p:cNvSpPr>
                  <a:spLocks/>
                </p:cNvSpPr>
                <p:nvPr/>
              </p:nvSpPr>
              <p:spPr bwMode="auto">
                <a:xfrm>
                  <a:off x="2929" y="2917"/>
                  <a:ext cx="35" cy="61"/>
                </a:xfrm>
                <a:custGeom>
                  <a:avLst/>
                  <a:gdLst>
                    <a:gd name="T0" fmla="*/ 0 w 35"/>
                    <a:gd name="T1" fmla="*/ 41 h 61"/>
                    <a:gd name="T2" fmla="*/ 35 w 35"/>
                    <a:gd name="T3" fmla="*/ 61 h 61"/>
                    <a:gd name="T4" fmla="*/ 35 w 35"/>
                    <a:gd name="T5" fmla="*/ 20 h 61"/>
                    <a:gd name="T6" fmla="*/ 0 w 35"/>
                    <a:gd name="T7" fmla="*/ 0 h 61"/>
                    <a:gd name="T8" fmla="*/ 0 w 35"/>
                    <a:gd name="T9" fmla="*/ 41 h 61"/>
                  </a:gdLst>
                  <a:ahLst/>
                  <a:cxnLst>
                    <a:cxn ang="0">
                      <a:pos x="T0" y="T1"/>
                    </a:cxn>
                    <a:cxn ang="0">
                      <a:pos x="T2" y="T3"/>
                    </a:cxn>
                    <a:cxn ang="0">
                      <a:pos x="T4" y="T5"/>
                    </a:cxn>
                    <a:cxn ang="0">
                      <a:pos x="T6" y="T7"/>
                    </a:cxn>
                    <a:cxn ang="0">
                      <a:pos x="T8" y="T9"/>
                    </a:cxn>
                  </a:cxnLst>
                  <a:rect l="0" t="0" r="r" b="b"/>
                  <a:pathLst>
                    <a:path w="35" h="61">
                      <a:moveTo>
                        <a:pt x="0" y="41"/>
                      </a:moveTo>
                      <a:lnTo>
                        <a:pt x="35" y="61"/>
                      </a:lnTo>
                      <a:lnTo>
                        <a:pt x="35" y="20"/>
                      </a:lnTo>
                      <a:lnTo>
                        <a:pt x="0" y="0"/>
                      </a:lnTo>
                      <a:lnTo>
                        <a:pt x="0" y="4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80">
                  <a:extLst>
                    <a:ext uri="{FF2B5EF4-FFF2-40B4-BE49-F238E27FC236}">
                      <a16:creationId xmlns:a16="http://schemas.microsoft.com/office/drawing/2014/main" id="{A224D3A4-35C1-964E-98C8-717014A3F671}"/>
                    </a:ext>
                  </a:extLst>
                </p:cNvPr>
                <p:cNvSpPr>
                  <a:spLocks/>
                </p:cNvSpPr>
                <p:nvPr/>
              </p:nvSpPr>
              <p:spPr bwMode="auto">
                <a:xfrm>
                  <a:off x="2933" y="2892"/>
                  <a:ext cx="70" cy="41"/>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81">
                  <a:extLst>
                    <a:ext uri="{FF2B5EF4-FFF2-40B4-BE49-F238E27FC236}">
                      <a16:creationId xmlns:a16="http://schemas.microsoft.com/office/drawing/2014/main" id="{32CF4FD5-7067-B248-A7B0-F11D2308505F}"/>
                    </a:ext>
                  </a:extLst>
                </p:cNvPr>
                <p:cNvSpPr>
                  <a:spLocks/>
                </p:cNvSpPr>
                <p:nvPr/>
              </p:nvSpPr>
              <p:spPr bwMode="auto">
                <a:xfrm>
                  <a:off x="2972" y="2917"/>
                  <a:ext cx="35" cy="61"/>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sp>
        <p:nvSpPr>
          <p:cNvPr id="3" name="Rectangle 2">
            <a:extLst>
              <a:ext uri="{FF2B5EF4-FFF2-40B4-BE49-F238E27FC236}">
                <a16:creationId xmlns:a16="http://schemas.microsoft.com/office/drawing/2014/main" id="{CF722429-EEA0-BE4B-8D43-99031B6D8893}"/>
              </a:ext>
            </a:extLst>
          </p:cNvPr>
          <p:cNvSpPr/>
          <p:nvPr/>
        </p:nvSpPr>
        <p:spPr bwMode="auto">
          <a:xfrm>
            <a:off x="2729017" y="2051965"/>
            <a:ext cx="7752175" cy="4177386"/>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CF6BE0D1-04AB-AB4C-916C-86D907B5D08F}"/>
              </a:ext>
            </a:extLst>
          </p:cNvPr>
          <p:cNvSpPr txBox="1"/>
          <p:nvPr/>
        </p:nvSpPr>
        <p:spPr>
          <a:xfrm>
            <a:off x="5110220" y="2145228"/>
            <a:ext cx="298976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mn-cs"/>
              </a:rPr>
              <a:t>Unified experience</a:t>
            </a:r>
          </a:p>
        </p:txBody>
      </p:sp>
      <p:grpSp>
        <p:nvGrpSpPr>
          <p:cNvPr id="90" name="Group 89">
            <a:extLst>
              <a:ext uri="{FF2B5EF4-FFF2-40B4-BE49-F238E27FC236}">
                <a16:creationId xmlns:a16="http://schemas.microsoft.com/office/drawing/2014/main" id="{B130222E-88EA-EF4C-BB72-59764A2F2195}"/>
              </a:ext>
            </a:extLst>
          </p:cNvPr>
          <p:cNvGrpSpPr/>
          <p:nvPr/>
        </p:nvGrpSpPr>
        <p:grpSpPr>
          <a:xfrm>
            <a:off x="3006829" y="2651570"/>
            <a:ext cx="7169790" cy="489365"/>
            <a:chOff x="3006829" y="2651570"/>
            <a:chExt cx="7169790" cy="489365"/>
          </a:xfrm>
          <a:effectLst/>
        </p:grpSpPr>
        <p:sp>
          <p:nvSpPr>
            <p:cNvPr id="42" name="Rectangle 41">
              <a:extLst>
                <a:ext uri="{FF2B5EF4-FFF2-40B4-BE49-F238E27FC236}">
                  <a16:creationId xmlns:a16="http://schemas.microsoft.com/office/drawing/2014/main" id="{6416A265-3E25-8948-84FC-8963B7CDDC61}"/>
                </a:ext>
              </a:extLst>
            </p:cNvPr>
            <p:cNvSpPr/>
            <p:nvPr/>
          </p:nvSpPr>
          <p:spPr bwMode="auto">
            <a:xfrm>
              <a:off x="3006829" y="2651570"/>
              <a:ext cx="7169790" cy="48936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C2E5FF53-6DDC-6F4C-AA6F-EC0D1D22DBDC}"/>
                </a:ext>
              </a:extLst>
            </p:cNvPr>
            <p:cNvSpPr txBox="1"/>
            <p:nvPr/>
          </p:nvSpPr>
          <p:spPr>
            <a:xfrm>
              <a:off x="5585929" y="2669884"/>
              <a:ext cx="2038350"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Synapse Studio</a:t>
              </a:r>
            </a:p>
          </p:txBody>
        </p:sp>
      </p:grpSp>
      <p:grpSp>
        <p:nvGrpSpPr>
          <p:cNvPr id="89" name="Group 88">
            <a:extLst>
              <a:ext uri="{FF2B5EF4-FFF2-40B4-BE49-F238E27FC236}">
                <a16:creationId xmlns:a16="http://schemas.microsoft.com/office/drawing/2014/main" id="{59DAF403-AE44-9849-9179-A29C2C254FFA}"/>
              </a:ext>
            </a:extLst>
          </p:cNvPr>
          <p:cNvGrpSpPr/>
          <p:nvPr/>
        </p:nvGrpSpPr>
        <p:grpSpPr>
          <a:xfrm>
            <a:off x="3006829" y="3274962"/>
            <a:ext cx="7169790" cy="489365"/>
            <a:chOff x="3006829" y="3274962"/>
            <a:chExt cx="7169790" cy="489365"/>
          </a:xfrm>
          <a:effectLst/>
        </p:grpSpPr>
        <p:sp>
          <p:nvSpPr>
            <p:cNvPr id="44" name="Rectangle 43">
              <a:extLst>
                <a:ext uri="{FF2B5EF4-FFF2-40B4-BE49-F238E27FC236}">
                  <a16:creationId xmlns:a16="http://schemas.microsoft.com/office/drawing/2014/main" id="{0CC00AA6-1A87-C746-98AF-B862C8C994CC}"/>
                </a:ext>
              </a:extLst>
            </p:cNvPr>
            <p:cNvSpPr/>
            <p:nvPr/>
          </p:nvSpPr>
          <p:spPr bwMode="auto">
            <a:xfrm>
              <a:off x="3006829" y="3274962"/>
              <a:ext cx="1689962" cy="489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804B9AB7-3239-0647-87A8-80B9A0FC15AA}"/>
                </a:ext>
              </a:extLst>
            </p:cNvPr>
            <p:cNvSpPr txBox="1"/>
            <p:nvPr/>
          </p:nvSpPr>
          <p:spPr>
            <a:xfrm>
              <a:off x="3006829" y="3285231"/>
              <a:ext cx="1689962" cy="461665"/>
            </a:xfrm>
            <a:prstGeom prst="rect">
              <a:avLst/>
            </a:prstGeom>
            <a:noFill/>
            <a:effectLst/>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Integration</a:t>
              </a:r>
            </a:p>
          </p:txBody>
        </p:sp>
        <p:sp>
          <p:nvSpPr>
            <p:cNvPr id="54" name="Rectangle 53">
              <a:extLst>
                <a:ext uri="{FF2B5EF4-FFF2-40B4-BE49-F238E27FC236}">
                  <a16:creationId xmlns:a16="http://schemas.microsoft.com/office/drawing/2014/main" id="{C4B951EB-A23F-5248-961A-AF801AE9A15D}"/>
                </a:ext>
              </a:extLst>
            </p:cNvPr>
            <p:cNvSpPr/>
            <p:nvPr/>
          </p:nvSpPr>
          <p:spPr bwMode="auto">
            <a:xfrm>
              <a:off x="4833438" y="3274962"/>
              <a:ext cx="1689962" cy="489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A6240602-C533-914E-87A3-EAC326FA90A3}"/>
                </a:ext>
              </a:extLst>
            </p:cNvPr>
            <p:cNvSpPr txBox="1"/>
            <p:nvPr/>
          </p:nvSpPr>
          <p:spPr>
            <a:xfrm>
              <a:off x="4833438" y="3285231"/>
              <a:ext cx="1689962" cy="461665"/>
            </a:xfrm>
            <a:prstGeom prst="rect">
              <a:avLst/>
            </a:prstGeom>
            <a:noFill/>
            <a:effectLst/>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Management</a:t>
              </a:r>
            </a:p>
          </p:txBody>
        </p:sp>
        <p:sp>
          <p:nvSpPr>
            <p:cNvPr id="57" name="Rectangle 56">
              <a:extLst>
                <a:ext uri="{FF2B5EF4-FFF2-40B4-BE49-F238E27FC236}">
                  <a16:creationId xmlns:a16="http://schemas.microsoft.com/office/drawing/2014/main" id="{896E646C-FD6F-8B4F-A9AA-4D920100CF0B}"/>
                </a:ext>
              </a:extLst>
            </p:cNvPr>
            <p:cNvSpPr/>
            <p:nvPr/>
          </p:nvSpPr>
          <p:spPr bwMode="auto">
            <a:xfrm>
              <a:off x="6660047" y="3274962"/>
              <a:ext cx="1689962" cy="489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TextBox 57">
              <a:extLst>
                <a:ext uri="{FF2B5EF4-FFF2-40B4-BE49-F238E27FC236}">
                  <a16:creationId xmlns:a16="http://schemas.microsoft.com/office/drawing/2014/main" id="{DBC6E558-47D1-4D42-B0BA-CF9AF9F7333B}"/>
                </a:ext>
              </a:extLst>
            </p:cNvPr>
            <p:cNvSpPr txBox="1"/>
            <p:nvPr/>
          </p:nvSpPr>
          <p:spPr>
            <a:xfrm>
              <a:off x="6660047" y="3285231"/>
              <a:ext cx="1689962" cy="461665"/>
            </a:xfrm>
            <a:prstGeom prst="rect">
              <a:avLst/>
            </a:prstGeom>
            <a:noFill/>
            <a:effectLst/>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Monitoring</a:t>
              </a:r>
            </a:p>
          </p:txBody>
        </p:sp>
        <p:sp>
          <p:nvSpPr>
            <p:cNvPr id="60" name="Rectangle 59">
              <a:extLst>
                <a:ext uri="{FF2B5EF4-FFF2-40B4-BE49-F238E27FC236}">
                  <a16:creationId xmlns:a16="http://schemas.microsoft.com/office/drawing/2014/main" id="{E6F5F099-19FF-BE48-9D07-7D352D0B2F08}"/>
                </a:ext>
              </a:extLst>
            </p:cNvPr>
            <p:cNvSpPr/>
            <p:nvPr/>
          </p:nvSpPr>
          <p:spPr bwMode="auto">
            <a:xfrm>
              <a:off x="8486657" y="3274962"/>
              <a:ext cx="1689962" cy="489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A7899DDA-D171-C347-BF9D-D28A3C84F25A}"/>
                </a:ext>
              </a:extLst>
            </p:cNvPr>
            <p:cNvSpPr txBox="1"/>
            <p:nvPr/>
          </p:nvSpPr>
          <p:spPr>
            <a:xfrm>
              <a:off x="8486657" y="3285231"/>
              <a:ext cx="1689962" cy="461665"/>
            </a:xfrm>
            <a:prstGeom prst="rect">
              <a:avLst/>
            </a:prstGeom>
            <a:noFill/>
            <a:effectLst/>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Security</a:t>
              </a:r>
            </a:p>
          </p:txBody>
        </p:sp>
      </p:grpSp>
      <p:sp>
        <p:nvSpPr>
          <p:cNvPr id="62" name="TextBox 61">
            <a:extLst>
              <a:ext uri="{FF2B5EF4-FFF2-40B4-BE49-F238E27FC236}">
                <a16:creationId xmlns:a16="http://schemas.microsoft.com/office/drawing/2014/main" id="{3A16861C-F60D-EB42-A9D6-03E8678B09F3}"/>
              </a:ext>
            </a:extLst>
          </p:cNvPr>
          <p:cNvSpPr txBox="1"/>
          <p:nvPr/>
        </p:nvSpPr>
        <p:spPr>
          <a:xfrm>
            <a:off x="5110220" y="3968306"/>
            <a:ext cx="298976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mn-cs"/>
              </a:rPr>
              <a:t>Analytics Runtimes</a:t>
            </a:r>
          </a:p>
        </p:txBody>
      </p:sp>
      <p:grpSp>
        <p:nvGrpSpPr>
          <p:cNvPr id="88" name="Group 87">
            <a:extLst>
              <a:ext uri="{FF2B5EF4-FFF2-40B4-BE49-F238E27FC236}">
                <a16:creationId xmlns:a16="http://schemas.microsoft.com/office/drawing/2014/main" id="{8E197428-FE9A-3543-8237-53A8B709579B}"/>
              </a:ext>
            </a:extLst>
          </p:cNvPr>
          <p:cNvGrpSpPr/>
          <p:nvPr/>
        </p:nvGrpSpPr>
        <p:grpSpPr>
          <a:xfrm>
            <a:off x="3006829" y="4464604"/>
            <a:ext cx="7169790" cy="507679"/>
            <a:chOff x="3006829" y="4464604"/>
            <a:chExt cx="7169790" cy="507679"/>
          </a:xfrm>
          <a:effectLst/>
        </p:grpSpPr>
        <p:sp>
          <p:nvSpPr>
            <p:cNvPr id="63" name="Rectangle 62">
              <a:extLst>
                <a:ext uri="{FF2B5EF4-FFF2-40B4-BE49-F238E27FC236}">
                  <a16:creationId xmlns:a16="http://schemas.microsoft.com/office/drawing/2014/main" id="{66B3F65F-45FC-D443-98AF-E5B8EF50DEA4}"/>
                </a:ext>
              </a:extLst>
            </p:cNvPr>
            <p:cNvSpPr/>
            <p:nvPr/>
          </p:nvSpPr>
          <p:spPr bwMode="auto">
            <a:xfrm>
              <a:off x="3006829" y="4464604"/>
              <a:ext cx="3516571" cy="48936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08FA5042-7388-C840-BF7C-4B40161A6C96}"/>
                </a:ext>
              </a:extLst>
            </p:cNvPr>
            <p:cNvSpPr txBox="1"/>
            <p:nvPr/>
          </p:nvSpPr>
          <p:spPr>
            <a:xfrm>
              <a:off x="3751302" y="4482918"/>
              <a:ext cx="2038350"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SQL</a:t>
              </a:r>
            </a:p>
          </p:txBody>
        </p:sp>
        <p:sp>
          <p:nvSpPr>
            <p:cNvPr id="65" name="Rectangle 64">
              <a:extLst>
                <a:ext uri="{FF2B5EF4-FFF2-40B4-BE49-F238E27FC236}">
                  <a16:creationId xmlns:a16="http://schemas.microsoft.com/office/drawing/2014/main" id="{DE0C37EB-3ECB-FE4B-9A6D-9C2BDD2D6B57}"/>
                </a:ext>
              </a:extLst>
            </p:cNvPr>
            <p:cNvSpPr/>
            <p:nvPr/>
          </p:nvSpPr>
          <p:spPr bwMode="auto">
            <a:xfrm>
              <a:off x="6660048" y="4464604"/>
              <a:ext cx="3516571" cy="48936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descr="A close up of a sign&#10;&#10;Description automatically generated">
              <a:extLst>
                <a:ext uri="{FF2B5EF4-FFF2-40B4-BE49-F238E27FC236}">
                  <a16:creationId xmlns:a16="http://schemas.microsoft.com/office/drawing/2014/main" id="{6334745D-1415-754B-BDA9-80985B0F32B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14250" y="4553594"/>
              <a:ext cx="608166" cy="316246"/>
            </a:xfrm>
            <a:prstGeom prst="rect">
              <a:avLst/>
            </a:prstGeom>
          </p:spPr>
        </p:pic>
      </p:grpSp>
      <p:cxnSp>
        <p:nvCxnSpPr>
          <p:cNvPr id="69" name="Straight Connector 68">
            <a:extLst>
              <a:ext uri="{FF2B5EF4-FFF2-40B4-BE49-F238E27FC236}">
                <a16:creationId xmlns:a16="http://schemas.microsoft.com/office/drawing/2014/main" id="{E79D1E28-7D49-8A4A-A030-33FF23DED412}"/>
              </a:ext>
            </a:extLst>
          </p:cNvPr>
          <p:cNvCxnSpPr/>
          <p:nvPr/>
        </p:nvCxnSpPr>
        <p:spPr>
          <a:xfrm>
            <a:off x="2729017" y="5236371"/>
            <a:ext cx="7752175"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8BFAA2E0-5CED-8849-A6C5-26756F0BC2F4}"/>
              </a:ext>
            </a:extLst>
          </p:cNvPr>
          <p:cNvGrpSpPr/>
          <p:nvPr/>
        </p:nvGrpSpPr>
        <p:grpSpPr>
          <a:xfrm>
            <a:off x="3006829" y="5495108"/>
            <a:ext cx="7169790" cy="489365"/>
            <a:chOff x="3006829" y="5495108"/>
            <a:chExt cx="7169790" cy="489365"/>
          </a:xfrm>
          <a:solidFill>
            <a:schemeClr val="accent2">
              <a:lumMod val="60000"/>
              <a:lumOff val="40000"/>
            </a:schemeClr>
          </a:solidFill>
          <a:effectLst/>
        </p:grpSpPr>
        <p:sp>
          <p:nvSpPr>
            <p:cNvPr id="71" name="Rectangle 70">
              <a:extLst>
                <a:ext uri="{FF2B5EF4-FFF2-40B4-BE49-F238E27FC236}">
                  <a16:creationId xmlns:a16="http://schemas.microsoft.com/office/drawing/2014/main" id="{72FC8773-67C9-7E48-9F99-3A83C23167B5}"/>
                </a:ext>
              </a:extLst>
            </p:cNvPr>
            <p:cNvSpPr/>
            <p:nvPr/>
          </p:nvSpPr>
          <p:spPr bwMode="auto">
            <a:xfrm>
              <a:off x="3006829" y="5495108"/>
              <a:ext cx="7169790" cy="48936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9E79BE18-D707-8243-8FCD-94493B5FE5B9}"/>
                </a:ext>
              </a:extLst>
            </p:cNvPr>
            <p:cNvSpPr txBox="1"/>
            <p:nvPr/>
          </p:nvSpPr>
          <p:spPr>
            <a:xfrm>
              <a:off x="5095958" y="5513422"/>
              <a:ext cx="3018292"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mn-ea"/>
                  <a:cs typeface="+mn-cs"/>
                </a:rPr>
                <a:t>Azure Data Lake Storage</a:t>
              </a:r>
            </a:p>
          </p:txBody>
        </p:sp>
      </p:grpSp>
      <p:grpSp>
        <p:nvGrpSpPr>
          <p:cNvPr id="85" name="Group 84">
            <a:extLst>
              <a:ext uri="{FF2B5EF4-FFF2-40B4-BE49-F238E27FC236}">
                <a16:creationId xmlns:a16="http://schemas.microsoft.com/office/drawing/2014/main" id="{7178B46E-C76C-E042-867E-3F3E79CE0273}"/>
              </a:ext>
            </a:extLst>
          </p:cNvPr>
          <p:cNvGrpSpPr/>
          <p:nvPr/>
        </p:nvGrpSpPr>
        <p:grpSpPr>
          <a:xfrm>
            <a:off x="1855751" y="2813389"/>
            <a:ext cx="839302" cy="2463281"/>
            <a:chOff x="1855751" y="2813389"/>
            <a:chExt cx="839302" cy="2463281"/>
          </a:xfrm>
        </p:grpSpPr>
        <p:cxnSp>
          <p:nvCxnSpPr>
            <p:cNvPr id="73" name="Elbow Connector 72">
              <a:extLst>
                <a:ext uri="{FF2B5EF4-FFF2-40B4-BE49-F238E27FC236}">
                  <a16:creationId xmlns:a16="http://schemas.microsoft.com/office/drawing/2014/main" id="{581DA75C-3077-634E-9F1F-3EE4D78B2C9E}"/>
                </a:ext>
              </a:extLst>
            </p:cNvPr>
            <p:cNvCxnSpPr>
              <a:cxnSpLocks/>
            </p:cNvCxnSpPr>
            <p:nvPr/>
          </p:nvCxnSpPr>
          <p:spPr>
            <a:xfrm>
              <a:off x="1855751" y="2813389"/>
              <a:ext cx="12700" cy="2463281"/>
            </a:xfrm>
            <a:prstGeom prst="bentConnector3">
              <a:avLst>
                <a:gd name="adj1" fmla="val 270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8CE02C6-1CFE-474E-9C7B-E0FB88C951D0}"/>
                </a:ext>
              </a:extLst>
            </p:cNvPr>
            <p:cNvCxnSpPr>
              <a:cxnSpLocks/>
            </p:cNvCxnSpPr>
            <p:nvPr/>
          </p:nvCxnSpPr>
          <p:spPr>
            <a:xfrm>
              <a:off x="1875369" y="4095573"/>
              <a:ext cx="819684"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80" name="Straight Arrow Connector 79">
            <a:extLst>
              <a:ext uri="{FF2B5EF4-FFF2-40B4-BE49-F238E27FC236}">
                <a16:creationId xmlns:a16="http://schemas.microsoft.com/office/drawing/2014/main" id="{71C6251A-CDF5-6142-8615-472FDF6736BF}"/>
              </a:ext>
            </a:extLst>
          </p:cNvPr>
          <p:cNvCxnSpPr>
            <a:cxnSpLocks/>
          </p:cNvCxnSpPr>
          <p:nvPr/>
        </p:nvCxnSpPr>
        <p:spPr>
          <a:xfrm>
            <a:off x="10495122" y="4734601"/>
            <a:ext cx="51697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9D404D6D-1CE1-1D40-B257-FF2A7121ABC3}"/>
              </a:ext>
            </a:extLst>
          </p:cNvPr>
          <p:cNvGrpSpPr/>
          <p:nvPr/>
        </p:nvGrpSpPr>
        <p:grpSpPr>
          <a:xfrm>
            <a:off x="10463261" y="4386685"/>
            <a:ext cx="2038350" cy="806443"/>
            <a:chOff x="10463261" y="3747657"/>
            <a:chExt cx="2038350" cy="806443"/>
          </a:xfrm>
        </p:grpSpPr>
        <p:sp>
          <p:nvSpPr>
            <p:cNvPr id="81" name="TextBox 80">
              <a:extLst>
                <a:ext uri="{FF2B5EF4-FFF2-40B4-BE49-F238E27FC236}">
                  <a16:creationId xmlns:a16="http://schemas.microsoft.com/office/drawing/2014/main" id="{727BC9CD-ACD4-1741-AF76-8AAFE6CC3ECA}"/>
                </a:ext>
              </a:extLst>
            </p:cNvPr>
            <p:cNvSpPr txBox="1"/>
            <p:nvPr/>
          </p:nvSpPr>
          <p:spPr>
            <a:xfrm>
              <a:off x="10463261" y="4092435"/>
              <a:ext cx="2038350"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Power BI</a:t>
              </a:r>
            </a:p>
          </p:txBody>
        </p:sp>
        <p:sp>
          <p:nvSpPr>
            <p:cNvPr id="86" name="Freeform 271">
              <a:extLst>
                <a:ext uri="{FF2B5EF4-FFF2-40B4-BE49-F238E27FC236}">
                  <a16:creationId xmlns:a16="http://schemas.microsoft.com/office/drawing/2014/main" id="{E06351EA-C661-F04C-8E1D-BD3E16ECF4A3}"/>
                </a:ext>
              </a:extLst>
            </p:cNvPr>
            <p:cNvSpPr/>
            <p:nvPr/>
          </p:nvSpPr>
          <p:spPr>
            <a:xfrm>
              <a:off x="11234602" y="3747657"/>
              <a:ext cx="495668" cy="37422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2"/>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grpSp>
      <p:cxnSp>
        <p:nvCxnSpPr>
          <p:cNvPr id="74" name="Straight Arrow Connector 73">
            <a:extLst>
              <a:ext uri="{FF2B5EF4-FFF2-40B4-BE49-F238E27FC236}">
                <a16:creationId xmlns:a16="http://schemas.microsoft.com/office/drawing/2014/main" id="{28635F80-205A-478B-B70F-36BD7DD2025C}"/>
              </a:ext>
            </a:extLst>
          </p:cNvPr>
          <p:cNvCxnSpPr>
            <a:cxnSpLocks/>
          </p:cNvCxnSpPr>
          <p:nvPr/>
        </p:nvCxnSpPr>
        <p:spPr>
          <a:xfrm flipH="1">
            <a:off x="10473857" y="3431263"/>
            <a:ext cx="51697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 Placeholder 2">
            <a:extLst>
              <a:ext uri="{FF2B5EF4-FFF2-40B4-BE49-F238E27FC236}">
                <a16:creationId xmlns:a16="http://schemas.microsoft.com/office/drawing/2014/main" id="{6EE27D10-F5DE-3B41-A605-6595659ABA8B}"/>
              </a:ext>
            </a:extLst>
          </p:cNvPr>
          <p:cNvSpPr txBox="1">
            <a:spLocks/>
          </p:cNvSpPr>
          <p:nvPr/>
        </p:nvSpPr>
        <p:spPr>
          <a:xfrm>
            <a:off x="657710" y="1146430"/>
            <a:ext cx="11018838"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600" b="0" kern="1200" spc="0" baseline="0" dirty="0" smtClean="0">
                <a:solidFill>
                  <a:schemeClr val="tx1"/>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Limitless analytics service with unmatched time to insight</a:t>
            </a:r>
          </a:p>
        </p:txBody>
      </p:sp>
      <p:sp>
        <p:nvSpPr>
          <p:cNvPr id="75" name="Title 84">
            <a:extLst>
              <a:ext uri="{FF2B5EF4-FFF2-40B4-BE49-F238E27FC236}">
                <a16:creationId xmlns:a16="http://schemas.microsoft.com/office/drawing/2014/main" id="{A5E318C8-3D55-D842-9F8C-EADD4737F340}"/>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Azure Synapse Analytics</a:t>
            </a:r>
          </a:p>
        </p:txBody>
      </p:sp>
      <p:grpSp>
        <p:nvGrpSpPr>
          <p:cNvPr id="6" name="Group 5">
            <a:extLst>
              <a:ext uri="{FF2B5EF4-FFF2-40B4-BE49-F238E27FC236}">
                <a16:creationId xmlns:a16="http://schemas.microsoft.com/office/drawing/2014/main" id="{ED0C29FB-6E0E-5846-B19A-5EE02C986ED0}"/>
              </a:ext>
            </a:extLst>
          </p:cNvPr>
          <p:cNvGrpSpPr/>
          <p:nvPr/>
        </p:nvGrpSpPr>
        <p:grpSpPr>
          <a:xfrm>
            <a:off x="10463261" y="3020187"/>
            <a:ext cx="2038350" cy="1180934"/>
            <a:chOff x="10463261" y="3020187"/>
            <a:chExt cx="2038350" cy="1180934"/>
          </a:xfrm>
        </p:grpSpPr>
        <p:sp>
          <p:nvSpPr>
            <p:cNvPr id="70" name="TextBox 69">
              <a:extLst>
                <a:ext uri="{FF2B5EF4-FFF2-40B4-BE49-F238E27FC236}">
                  <a16:creationId xmlns:a16="http://schemas.microsoft.com/office/drawing/2014/main" id="{0F6391A8-8434-4AA6-8C1B-44D2AB8AEFD9}"/>
                </a:ext>
              </a:extLst>
            </p:cNvPr>
            <p:cNvSpPr txBox="1"/>
            <p:nvPr/>
          </p:nvSpPr>
          <p:spPr>
            <a:xfrm>
              <a:off x="10463261" y="3573257"/>
              <a:ext cx="203835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Azure Machine Learning</a:t>
              </a:r>
            </a:p>
          </p:txBody>
        </p:sp>
        <p:pic>
          <p:nvPicPr>
            <p:cNvPr id="77" name="Graphic 76">
              <a:extLst>
                <a:ext uri="{FF2B5EF4-FFF2-40B4-BE49-F238E27FC236}">
                  <a16:creationId xmlns:a16="http://schemas.microsoft.com/office/drawing/2014/main" id="{8B5768DD-B22A-E844-806B-F93E1DE1BB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09057" y="3020187"/>
              <a:ext cx="545830" cy="585287"/>
            </a:xfrm>
            <a:prstGeom prst="rect">
              <a:avLst/>
            </a:prstGeom>
          </p:spPr>
        </p:pic>
      </p:grpSp>
      <p:grpSp>
        <p:nvGrpSpPr>
          <p:cNvPr id="93" name="Group 92">
            <a:extLst>
              <a:ext uri="{FF2B5EF4-FFF2-40B4-BE49-F238E27FC236}">
                <a16:creationId xmlns:a16="http://schemas.microsoft.com/office/drawing/2014/main" id="{D86CA38A-BA65-9E44-AE7A-1A945F65C5C4}"/>
              </a:ext>
            </a:extLst>
          </p:cNvPr>
          <p:cNvGrpSpPr/>
          <p:nvPr/>
        </p:nvGrpSpPr>
        <p:grpSpPr>
          <a:xfrm>
            <a:off x="-2752204" y="-1993"/>
            <a:ext cx="2476829" cy="2505456"/>
            <a:chOff x="6375229" y="1889406"/>
            <a:chExt cx="2476829" cy="2505456"/>
          </a:xfrm>
        </p:grpSpPr>
        <p:sp>
          <p:nvSpPr>
            <p:cNvPr id="94" name="Rectangle 93">
              <a:extLst>
                <a:ext uri="{FF2B5EF4-FFF2-40B4-BE49-F238E27FC236}">
                  <a16:creationId xmlns:a16="http://schemas.microsoft.com/office/drawing/2014/main" id="{421F195A-FC50-3C46-876C-F8BAC003F1FC}"/>
                </a:ext>
              </a:extLst>
            </p:cNvPr>
            <p:cNvSpPr/>
            <p:nvPr/>
          </p:nvSpPr>
          <p:spPr bwMode="auto">
            <a:xfrm>
              <a:off x="6375229" y="1889406"/>
              <a:ext cx="2476829" cy="2505456"/>
            </a:xfrm>
            <a:prstGeom prst="rect">
              <a:avLst/>
            </a:prstGeom>
            <a:solidFill>
              <a:srgbClr val="FFFFFF">
                <a:lumMod val="95000"/>
              </a:srgbClr>
            </a:solidFill>
            <a:ln w="15875"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95" name="TextBox 94">
              <a:extLst>
                <a:ext uri="{FF2B5EF4-FFF2-40B4-BE49-F238E27FC236}">
                  <a16:creationId xmlns:a16="http://schemas.microsoft.com/office/drawing/2014/main" id="{4750638A-1CE2-6D4F-98ED-54E4B09611F0}"/>
                </a:ext>
              </a:extLst>
            </p:cNvPr>
            <p:cNvSpPr txBox="1"/>
            <p:nvPr/>
          </p:nvSpPr>
          <p:spPr>
            <a:xfrm>
              <a:off x="7476000" y="2967167"/>
              <a:ext cx="1152879" cy="332399"/>
            </a:xfrm>
            <a:prstGeom prst="rect">
              <a:avLst/>
            </a:prstGeom>
            <a:noFill/>
          </p:spPr>
          <p:txBody>
            <a:bodyPr wrap="square" lIns="0" tIns="0" rIns="0" bIns="0" rtlCol="0">
              <a:spAutoFit/>
            </a:bodyPr>
            <a:lstStyle/>
            <a:p>
              <a:pPr defTabSz="914367">
                <a:lnSpc>
                  <a:spcPct val="90000"/>
                </a:lnSpc>
                <a:defRPr/>
              </a:pPr>
              <a:r>
                <a:rPr lang="en-US" sz="1200" dirty="0">
                  <a:solidFill>
                    <a:srgbClr val="000000"/>
                  </a:solidFill>
                  <a:latin typeface="Segoe UI Semibold"/>
                </a:rPr>
                <a:t>Azure Synapse Analytics</a:t>
              </a:r>
            </a:p>
          </p:txBody>
        </p:sp>
        <p:pic>
          <p:nvPicPr>
            <p:cNvPr id="96" name="Graphic 95">
              <a:extLst>
                <a:ext uri="{FF2B5EF4-FFF2-40B4-BE49-F238E27FC236}">
                  <a16:creationId xmlns:a16="http://schemas.microsoft.com/office/drawing/2014/main" id="{E28B0F18-2344-6145-89DB-D024908343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33242" y="2760722"/>
              <a:ext cx="606276" cy="697036"/>
            </a:xfrm>
            <a:prstGeom prst="rect">
              <a:avLst/>
            </a:prstGeom>
          </p:spPr>
        </p:pic>
      </p:grpSp>
    </p:spTree>
    <p:extLst>
      <p:ext uri="{BB962C8B-B14F-4D97-AF65-F5344CB8AC3E}">
        <p14:creationId xmlns:p14="http://schemas.microsoft.com/office/powerpoint/2010/main" val="1378489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B16838C-3495-BC4F-93EE-67EBF0A201D7}"/>
              </a:ext>
            </a:extLst>
          </p:cNvPr>
          <p:cNvGrpSpPr/>
          <p:nvPr/>
        </p:nvGrpSpPr>
        <p:grpSpPr>
          <a:xfrm>
            <a:off x="1971534" y="2284041"/>
            <a:ext cx="8620939" cy="3356382"/>
            <a:chOff x="1971534" y="2284041"/>
            <a:chExt cx="8620939" cy="3356382"/>
          </a:xfrm>
        </p:grpSpPr>
        <p:cxnSp>
          <p:nvCxnSpPr>
            <p:cNvPr id="122" name="Straight Arrow Connector 121">
              <a:extLst>
                <a:ext uri="{FF2B5EF4-FFF2-40B4-BE49-F238E27FC236}">
                  <a16:creationId xmlns:a16="http://schemas.microsoft.com/office/drawing/2014/main" id="{C8C9F2D5-04D5-E24E-ACA8-5B149CE0293A}"/>
                </a:ext>
              </a:extLst>
            </p:cNvPr>
            <p:cNvCxnSpPr>
              <a:cxnSpLocks/>
            </p:cNvCxnSpPr>
            <p:nvPr/>
          </p:nvCxnSpPr>
          <p:spPr>
            <a:xfrm flipV="1">
              <a:off x="7681810" y="4401220"/>
              <a:ext cx="0" cy="257167"/>
            </a:xfrm>
            <a:prstGeom prst="straightConnector1">
              <a:avLst/>
            </a:prstGeom>
            <a:noFill/>
            <a:ln w="19050" cap="flat" cmpd="sng" algn="ctr">
              <a:solidFill>
                <a:srgbClr val="000000"/>
              </a:solidFill>
              <a:prstDash val="solid"/>
              <a:headEnd type="none" w="lg" len="med"/>
              <a:tailEnd type="triangle" w="med" len="med"/>
            </a:ln>
            <a:effectLst/>
          </p:spPr>
        </p:cxnSp>
        <p:cxnSp>
          <p:nvCxnSpPr>
            <p:cNvPr id="238" name="Straight Arrow Connector 237">
              <a:extLst>
                <a:ext uri="{FF2B5EF4-FFF2-40B4-BE49-F238E27FC236}">
                  <a16:creationId xmlns:a16="http://schemas.microsoft.com/office/drawing/2014/main" id="{4072A417-F11B-6E49-ABB3-8BD1B668D673}"/>
                </a:ext>
              </a:extLst>
            </p:cNvPr>
            <p:cNvCxnSpPr>
              <a:cxnSpLocks/>
            </p:cNvCxnSpPr>
            <p:nvPr/>
          </p:nvCxnSpPr>
          <p:spPr>
            <a:xfrm flipV="1">
              <a:off x="10592473" y="2996014"/>
              <a:ext cx="0" cy="418955"/>
            </a:xfrm>
            <a:prstGeom prst="straightConnector1">
              <a:avLst/>
            </a:prstGeom>
            <a:noFill/>
            <a:ln w="19050" cap="flat" cmpd="sng" algn="ctr">
              <a:solidFill>
                <a:srgbClr val="000000"/>
              </a:solidFill>
              <a:prstDash val="solid"/>
              <a:headEnd type="none" w="lg" len="med"/>
              <a:tailEnd type="triangle" w="med" len="med"/>
            </a:ln>
            <a:effectLst/>
          </p:spPr>
        </p:cxnSp>
        <p:cxnSp>
          <p:nvCxnSpPr>
            <p:cNvPr id="237" name="Straight Arrow Connector 236">
              <a:extLst>
                <a:ext uri="{FF2B5EF4-FFF2-40B4-BE49-F238E27FC236}">
                  <a16:creationId xmlns:a16="http://schemas.microsoft.com/office/drawing/2014/main" id="{251B9A0D-7A2B-EB4F-880F-7803E03BFAE0}"/>
                </a:ext>
              </a:extLst>
            </p:cNvPr>
            <p:cNvCxnSpPr>
              <a:cxnSpLocks/>
            </p:cNvCxnSpPr>
            <p:nvPr/>
          </p:nvCxnSpPr>
          <p:spPr>
            <a:xfrm>
              <a:off x="8799687" y="2284041"/>
              <a:ext cx="515471"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229" name="Straight Arrow Connector 228">
              <a:extLst>
                <a:ext uri="{FF2B5EF4-FFF2-40B4-BE49-F238E27FC236}">
                  <a16:creationId xmlns:a16="http://schemas.microsoft.com/office/drawing/2014/main" id="{08463DC6-A553-CC4A-A34B-96B9563B61B2}"/>
                </a:ext>
              </a:extLst>
            </p:cNvPr>
            <p:cNvCxnSpPr>
              <a:cxnSpLocks/>
            </p:cNvCxnSpPr>
            <p:nvPr/>
          </p:nvCxnSpPr>
          <p:spPr>
            <a:xfrm>
              <a:off x="8799687" y="3823338"/>
              <a:ext cx="515471"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214" name="Straight Arrow Connector 213">
              <a:extLst>
                <a:ext uri="{FF2B5EF4-FFF2-40B4-BE49-F238E27FC236}">
                  <a16:creationId xmlns:a16="http://schemas.microsoft.com/office/drawing/2014/main" id="{1470A315-D340-9D4B-B708-F53C7EA74C38}"/>
                </a:ext>
              </a:extLst>
            </p:cNvPr>
            <p:cNvCxnSpPr>
              <a:cxnSpLocks/>
            </p:cNvCxnSpPr>
            <p:nvPr/>
          </p:nvCxnSpPr>
          <p:spPr>
            <a:xfrm>
              <a:off x="4619687" y="2943803"/>
              <a:ext cx="0" cy="257167"/>
            </a:xfrm>
            <a:prstGeom prst="straightConnector1">
              <a:avLst/>
            </a:prstGeom>
            <a:noFill/>
            <a:ln w="19050" cap="flat" cmpd="sng" algn="ctr">
              <a:solidFill>
                <a:srgbClr val="000000"/>
              </a:solidFill>
              <a:prstDash val="solid"/>
              <a:headEnd type="none" w="lg" len="med"/>
              <a:tailEnd type="triangle" w="med" len="med"/>
            </a:ln>
            <a:effectLst/>
          </p:spPr>
        </p:cxnSp>
        <p:cxnSp>
          <p:nvCxnSpPr>
            <p:cNvPr id="233" name="Straight Arrow Connector 232">
              <a:extLst>
                <a:ext uri="{FF2B5EF4-FFF2-40B4-BE49-F238E27FC236}">
                  <a16:creationId xmlns:a16="http://schemas.microsoft.com/office/drawing/2014/main" id="{E6602730-143B-A84C-BA40-157B615B17B1}"/>
                </a:ext>
              </a:extLst>
            </p:cNvPr>
            <p:cNvCxnSpPr>
              <a:cxnSpLocks/>
            </p:cNvCxnSpPr>
            <p:nvPr/>
          </p:nvCxnSpPr>
          <p:spPr>
            <a:xfrm flipV="1">
              <a:off x="4342156" y="4401220"/>
              <a:ext cx="0" cy="257167"/>
            </a:xfrm>
            <a:prstGeom prst="straightConnector1">
              <a:avLst/>
            </a:prstGeom>
            <a:noFill/>
            <a:ln w="19050" cap="flat" cmpd="sng" algn="ctr">
              <a:solidFill>
                <a:srgbClr val="000000"/>
              </a:solidFill>
              <a:prstDash val="solid"/>
              <a:headEnd type="none" w="lg" len="med"/>
              <a:tailEnd type="triangle" w="med" len="med"/>
            </a:ln>
            <a:effectLst/>
          </p:spPr>
        </p:cxnSp>
        <p:cxnSp>
          <p:nvCxnSpPr>
            <p:cNvPr id="234" name="Straight Arrow Connector 233">
              <a:extLst>
                <a:ext uri="{FF2B5EF4-FFF2-40B4-BE49-F238E27FC236}">
                  <a16:creationId xmlns:a16="http://schemas.microsoft.com/office/drawing/2014/main" id="{60FDE4F6-DFBF-C54A-9CBC-012986AE128F}"/>
                </a:ext>
              </a:extLst>
            </p:cNvPr>
            <p:cNvCxnSpPr>
              <a:cxnSpLocks/>
            </p:cNvCxnSpPr>
            <p:nvPr/>
          </p:nvCxnSpPr>
          <p:spPr>
            <a:xfrm>
              <a:off x="4897217" y="4268606"/>
              <a:ext cx="0" cy="330399"/>
            </a:xfrm>
            <a:prstGeom prst="straightConnector1">
              <a:avLst/>
            </a:prstGeom>
            <a:noFill/>
            <a:ln w="19050" cap="flat" cmpd="sng" algn="ctr">
              <a:solidFill>
                <a:srgbClr val="000000"/>
              </a:solidFill>
              <a:prstDash val="solid"/>
              <a:headEnd type="none" w="lg" len="med"/>
              <a:tailEnd type="triangle" w="med" len="med"/>
            </a:ln>
            <a:effectLst/>
          </p:spPr>
        </p:cxnSp>
        <p:cxnSp>
          <p:nvCxnSpPr>
            <p:cNvPr id="213" name="Straight Arrow Connector 212">
              <a:extLst>
                <a:ext uri="{FF2B5EF4-FFF2-40B4-BE49-F238E27FC236}">
                  <a16:creationId xmlns:a16="http://schemas.microsoft.com/office/drawing/2014/main" id="{CA79B3BB-E58D-C841-8007-DD2C320935F2}"/>
                </a:ext>
              </a:extLst>
            </p:cNvPr>
            <p:cNvCxnSpPr>
              <a:cxnSpLocks/>
            </p:cNvCxnSpPr>
            <p:nvPr/>
          </p:nvCxnSpPr>
          <p:spPr>
            <a:xfrm>
              <a:off x="2153606" y="2284041"/>
              <a:ext cx="1188720"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228" name="Straight Arrow Connector 227">
              <a:extLst>
                <a:ext uri="{FF2B5EF4-FFF2-40B4-BE49-F238E27FC236}">
                  <a16:creationId xmlns:a16="http://schemas.microsoft.com/office/drawing/2014/main" id="{B92FF98C-0B44-9340-B8CA-D4C61F0118D5}"/>
                </a:ext>
              </a:extLst>
            </p:cNvPr>
            <p:cNvCxnSpPr>
              <a:cxnSpLocks/>
            </p:cNvCxnSpPr>
            <p:nvPr/>
          </p:nvCxnSpPr>
          <p:spPr>
            <a:xfrm>
              <a:off x="5818509" y="3700720"/>
              <a:ext cx="515471"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235" name="Straight Arrow Connector 234">
              <a:extLst>
                <a:ext uri="{FF2B5EF4-FFF2-40B4-BE49-F238E27FC236}">
                  <a16:creationId xmlns:a16="http://schemas.microsoft.com/office/drawing/2014/main" id="{0EC1948B-BBC9-DC47-92C3-235DDD1CABEC}"/>
                </a:ext>
              </a:extLst>
            </p:cNvPr>
            <p:cNvCxnSpPr>
              <a:cxnSpLocks/>
            </p:cNvCxnSpPr>
            <p:nvPr/>
          </p:nvCxnSpPr>
          <p:spPr>
            <a:xfrm flipH="1">
              <a:off x="5900325" y="3942532"/>
              <a:ext cx="515471"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212" name="Straight Arrow Connector 211">
              <a:extLst>
                <a:ext uri="{FF2B5EF4-FFF2-40B4-BE49-F238E27FC236}">
                  <a16:creationId xmlns:a16="http://schemas.microsoft.com/office/drawing/2014/main" id="{13E04B7D-B6F0-7A4A-B7A9-C4FBFFE4D744}"/>
                </a:ext>
              </a:extLst>
            </p:cNvPr>
            <p:cNvCxnSpPr>
              <a:cxnSpLocks/>
            </p:cNvCxnSpPr>
            <p:nvPr/>
          </p:nvCxnSpPr>
          <p:spPr>
            <a:xfrm>
              <a:off x="5818510" y="2284041"/>
              <a:ext cx="515471"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230" name="Straight Arrow Connector 229">
              <a:extLst>
                <a:ext uri="{FF2B5EF4-FFF2-40B4-BE49-F238E27FC236}">
                  <a16:creationId xmlns:a16="http://schemas.microsoft.com/office/drawing/2014/main" id="{0F6DABFD-ACA7-244D-A503-97500FECF720}"/>
                </a:ext>
              </a:extLst>
            </p:cNvPr>
            <p:cNvCxnSpPr>
              <a:cxnSpLocks/>
            </p:cNvCxnSpPr>
            <p:nvPr/>
          </p:nvCxnSpPr>
          <p:spPr>
            <a:xfrm>
              <a:off x="2157625" y="3775444"/>
              <a:ext cx="1188720"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231" name="Straight Arrow Connector 230">
              <a:extLst>
                <a:ext uri="{FF2B5EF4-FFF2-40B4-BE49-F238E27FC236}">
                  <a16:creationId xmlns:a16="http://schemas.microsoft.com/office/drawing/2014/main" id="{1D4201ED-220C-0A4D-B78E-6D00DD984B7E}"/>
                </a:ext>
              </a:extLst>
            </p:cNvPr>
            <p:cNvCxnSpPr>
              <a:cxnSpLocks/>
            </p:cNvCxnSpPr>
            <p:nvPr/>
          </p:nvCxnSpPr>
          <p:spPr>
            <a:xfrm>
              <a:off x="2153606" y="5138953"/>
              <a:ext cx="1188720" cy="0"/>
            </a:xfrm>
            <a:prstGeom prst="straightConnector1">
              <a:avLst/>
            </a:prstGeom>
            <a:noFill/>
            <a:ln w="19050" cap="flat" cmpd="sng" algn="ctr">
              <a:solidFill>
                <a:srgbClr val="000000"/>
              </a:solidFill>
              <a:prstDash val="solid"/>
              <a:headEnd type="none" w="lg" len="med"/>
              <a:tailEnd type="triangle" w="med" len="med"/>
            </a:ln>
            <a:effectLst/>
          </p:spPr>
        </p:cxnSp>
        <p:sp>
          <p:nvSpPr>
            <p:cNvPr id="314" name="Rectangle 9">
              <a:extLst>
                <a:ext uri="{FF2B5EF4-FFF2-40B4-BE49-F238E27FC236}">
                  <a16:creationId xmlns:a16="http://schemas.microsoft.com/office/drawing/2014/main" id="{A6EAA56F-49CB-8949-BCAF-794AA1F4F889}"/>
                </a:ext>
              </a:extLst>
            </p:cNvPr>
            <p:cNvSpPr/>
            <p:nvPr/>
          </p:nvSpPr>
          <p:spPr bwMode="auto">
            <a:xfrm>
              <a:off x="1971534" y="3340575"/>
              <a:ext cx="185425" cy="2299848"/>
            </a:xfrm>
            <a:custGeom>
              <a:avLst/>
              <a:gdLst>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 name="connsiteX4" fmla="*/ 0 w 181421"/>
                <a:gd name="connsiteY4" fmla="*/ 0 h 274862"/>
                <a:gd name="connsiteX0" fmla="*/ 315686 w 497107"/>
                <a:gd name="connsiteY0" fmla="*/ 0 h 274862"/>
                <a:gd name="connsiteX1" fmla="*/ 497107 w 497107"/>
                <a:gd name="connsiteY1" fmla="*/ 0 h 274862"/>
                <a:gd name="connsiteX2" fmla="*/ 497107 w 497107"/>
                <a:gd name="connsiteY2" fmla="*/ 274862 h 274862"/>
                <a:gd name="connsiteX3" fmla="*/ 315686 w 497107"/>
                <a:gd name="connsiteY3" fmla="*/ 274862 h 274862"/>
                <a:gd name="connsiteX4" fmla="*/ 0 w 497107"/>
                <a:gd name="connsiteY4" fmla="*/ 101600 h 274862"/>
                <a:gd name="connsiteX5" fmla="*/ 315686 w 497107"/>
                <a:gd name="connsiteY5" fmla="*/ 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5" fmla="*/ 91440 w 497107"/>
                <a:gd name="connsiteY5" fmla="*/ 193040 h 274862"/>
                <a:gd name="connsiteX0" fmla="*/ 0 w 497107"/>
                <a:gd name="connsiteY0" fmla="*/ 101600 h 274862"/>
                <a:gd name="connsiteX1" fmla="*/ 315686 w 497107"/>
                <a:gd name="connsiteY1" fmla="*/ 0 h 274862"/>
                <a:gd name="connsiteX2" fmla="*/ 497107 w 497107"/>
                <a:gd name="connsiteY2" fmla="*/ 0 h 274862"/>
                <a:gd name="connsiteX3" fmla="*/ 497107 w 497107"/>
                <a:gd name="connsiteY3" fmla="*/ 274862 h 274862"/>
                <a:gd name="connsiteX4" fmla="*/ 315686 w 497107"/>
                <a:gd name="connsiteY4" fmla="*/ 274862 h 274862"/>
                <a:gd name="connsiteX0" fmla="*/ 0 w 181421"/>
                <a:gd name="connsiteY0" fmla="*/ 0 h 274862"/>
                <a:gd name="connsiteX1" fmla="*/ 181421 w 181421"/>
                <a:gd name="connsiteY1" fmla="*/ 0 h 274862"/>
                <a:gd name="connsiteX2" fmla="*/ 181421 w 181421"/>
                <a:gd name="connsiteY2" fmla="*/ 274862 h 274862"/>
                <a:gd name="connsiteX3" fmla="*/ 0 w 181421"/>
                <a:gd name="connsiteY3" fmla="*/ 274862 h 274862"/>
              </a:gdLst>
              <a:ahLst/>
              <a:cxnLst>
                <a:cxn ang="0">
                  <a:pos x="connsiteX0" y="connsiteY0"/>
                </a:cxn>
                <a:cxn ang="0">
                  <a:pos x="connsiteX1" y="connsiteY1"/>
                </a:cxn>
                <a:cxn ang="0">
                  <a:pos x="connsiteX2" y="connsiteY2"/>
                </a:cxn>
                <a:cxn ang="0">
                  <a:pos x="connsiteX3" y="connsiteY3"/>
                </a:cxn>
              </a:cxnLst>
              <a:rect l="l" t="t" r="r" b="b"/>
              <a:pathLst>
                <a:path w="181421" h="274862">
                  <a:moveTo>
                    <a:pt x="0" y="0"/>
                  </a:moveTo>
                  <a:lnTo>
                    <a:pt x="181421" y="0"/>
                  </a:lnTo>
                  <a:lnTo>
                    <a:pt x="181421" y="274862"/>
                  </a:lnTo>
                  <a:lnTo>
                    <a:pt x="0" y="274862"/>
                  </a:lnTo>
                </a:path>
              </a:pathLst>
            </a:custGeom>
            <a:noFill/>
            <a:ln w="19050" cap="flat" cmpd="sng" algn="ctr">
              <a:solidFill>
                <a:srgbClr val="000000"/>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5" name="Freeform 314">
              <a:extLst>
                <a:ext uri="{FF2B5EF4-FFF2-40B4-BE49-F238E27FC236}">
                  <a16:creationId xmlns:a16="http://schemas.microsoft.com/office/drawing/2014/main" id="{BF6FB0F3-2F0B-494F-AA4E-25E53F770BFA}"/>
                </a:ext>
              </a:extLst>
            </p:cNvPr>
            <p:cNvSpPr/>
            <p:nvPr/>
          </p:nvSpPr>
          <p:spPr bwMode="auto">
            <a:xfrm>
              <a:off x="8845769" y="4425246"/>
              <a:ext cx="1746702" cy="760192"/>
            </a:xfrm>
            <a:custGeom>
              <a:avLst/>
              <a:gdLst>
                <a:gd name="connsiteX0" fmla="*/ 0 w 1670304"/>
                <a:gd name="connsiteY0" fmla="*/ 816864 h 816864"/>
                <a:gd name="connsiteX1" fmla="*/ 1670304 w 1670304"/>
                <a:gd name="connsiteY1" fmla="*/ 816864 h 816864"/>
                <a:gd name="connsiteX2" fmla="*/ 1670304 w 1670304"/>
                <a:gd name="connsiteY2" fmla="*/ 0 h 816864"/>
              </a:gdLst>
              <a:ahLst/>
              <a:cxnLst>
                <a:cxn ang="0">
                  <a:pos x="connsiteX0" y="connsiteY0"/>
                </a:cxn>
                <a:cxn ang="0">
                  <a:pos x="connsiteX1" y="connsiteY1"/>
                </a:cxn>
                <a:cxn ang="0">
                  <a:pos x="connsiteX2" y="connsiteY2"/>
                </a:cxn>
              </a:cxnLst>
              <a:rect l="l" t="t" r="r" b="b"/>
              <a:pathLst>
                <a:path w="1670304" h="816864">
                  <a:moveTo>
                    <a:pt x="0" y="816864"/>
                  </a:moveTo>
                  <a:lnTo>
                    <a:pt x="1670304" y="816864"/>
                  </a:lnTo>
                  <a:lnTo>
                    <a:pt x="1670304" y="0"/>
                  </a:lnTo>
                </a:path>
              </a:pathLst>
            </a:custGeom>
            <a:noFill/>
            <a:ln w="19050" cap="flat" cmpd="sng" algn="ctr">
              <a:solidFill>
                <a:srgbClr val="000000"/>
              </a:solidFill>
              <a:prstDash val="solid"/>
              <a:headEnd type="none" w="med" len="med"/>
              <a:tailEnd type="triangl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D0CF4-C546-1240-AE4C-287BFF7DBC8B}"/>
              </a:ext>
            </a:extLst>
          </p:cNvPr>
          <p:cNvSpPr>
            <a:spLocks noGrp="1"/>
          </p:cNvSpPr>
          <p:nvPr>
            <p:ph type="title" idx="4294967295"/>
          </p:nvPr>
        </p:nvSpPr>
        <p:spPr>
          <a:xfrm>
            <a:off x="434975" y="457200"/>
            <a:ext cx="10001250" cy="1169988"/>
          </a:xfrm>
        </p:spPr>
        <p:txBody>
          <a:bodyPr/>
          <a:lstStyle/>
          <a:p>
            <a:r>
              <a:rPr lang="en-US" dirty="0"/>
              <a:t>The cloud data warehouse in the data-driven business</a:t>
            </a:r>
          </a:p>
        </p:txBody>
      </p:sp>
      <p:sp>
        <p:nvSpPr>
          <p:cNvPr id="215" name="Rectangle 214">
            <a:extLst>
              <a:ext uri="{FF2B5EF4-FFF2-40B4-BE49-F238E27FC236}">
                <a16:creationId xmlns:a16="http://schemas.microsoft.com/office/drawing/2014/main" id="{D17B8C3B-28BA-E242-AFD9-9A7FEA850A98}"/>
              </a:ext>
            </a:extLst>
          </p:cNvPr>
          <p:cNvSpPr/>
          <p:nvPr/>
        </p:nvSpPr>
        <p:spPr bwMode="auto">
          <a:xfrm>
            <a:off x="6375229" y="1889406"/>
            <a:ext cx="2476829" cy="2505456"/>
          </a:xfrm>
          <a:prstGeom prst="rect">
            <a:avLst/>
          </a:prstGeom>
          <a:solidFill>
            <a:srgbClr val="FFFFFF">
              <a:lumMod val="95000"/>
            </a:srgbClr>
          </a:solidFill>
          <a:ln w="15875"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216" name="Rectangle 215">
            <a:extLst>
              <a:ext uri="{FF2B5EF4-FFF2-40B4-BE49-F238E27FC236}">
                <a16:creationId xmlns:a16="http://schemas.microsoft.com/office/drawing/2014/main" id="{3A73EFE7-D842-7D47-8DC5-7A44F951A553}"/>
              </a:ext>
            </a:extLst>
          </p:cNvPr>
          <p:cNvSpPr/>
          <p:nvPr/>
        </p:nvSpPr>
        <p:spPr bwMode="auto">
          <a:xfrm>
            <a:off x="3378580" y="4661470"/>
            <a:ext cx="5461768"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217" name="Rectangle 216">
            <a:extLst>
              <a:ext uri="{FF2B5EF4-FFF2-40B4-BE49-F238E27FC236}">
                <a16:creationId xmlns:a16="http://schemas.microsoft.com/office/drawing/2014/main" id="{B67FEC33-DA3D-6D48-AFFA-0CB0D8C66959}"/>
              </a:ext>
            </a:extLst>
          </p:cNvPr>
          <p:cNvSpPr/>
          <p:nvPr/>
        </p:nvSpPr>
        <p:spPr bwMode="auto">
          <a:xfrm>
            <a:off x="9354058" y="3324892"/>
            <a:ext cx="2476829" cy="1060704"/>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218" name="Rectangle 217">
            <a:extLst>
              <a:ext uri="{FF2B5EF4-FFF2-40B4-BE49-F238E27FC236}">
                <a16:creationId xmlns:a16="http://schemas.microsoft.com/office/drawing/2014/main" id="{A65CB9A4-B96E-8541-9B13-F4F1C978088C}"/>
              </a:ext>
            </a:extLst>
          </p:cNvPr>
          <p:cNvSpPr/>
          <p:nvPr/>
        </p:nvSpPr>
        <p:spPr bwMode="auto">
          <a:xfrm>
            <a:off x="9362344" y="1887855"/>
            <a:ext cx="2476829" cy="1011006"/>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219" name="Rectangle 218">
            <a:extLst>
              <a:ext uri="{FF2B5EF4-FFF2-40B4-BE49-F238E27FC236}">
                <a16:creationId xmlns:a16="http://schemas.microsoft.com/office/drawing/2014/main" id="{036B0B17-4F7E-7542-98D8-A7315F3C964D}"/>
              </a:ext>
            </a:extLst>
          </p:cNvPr>
          <p:cNvSpPr/>
          <p:nvPr/>
        </p:nvSpPr>
        <p:spPr bwMode="auto">
          <a:xfrm>
            <a:off x="3386045" y="3274964"/>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220" name="Rectangle 219">
            <a:extLst>
              <a:ext uri="{FF2B5EF4-FFF2-40B4-BE49-F238E27FC236}">
                <a16:creationId xmlns:a16="http://schemas.microsoft.com/office/drawing/2014/main" id="{ECD1F3E8-7F70-AF4D-AC0E-C8B9952A3289}"/>
              </a:ext>
            </a:extLst>
          </p:cNvPr>
          <p:cNvSpPr/>
          <p:nvPr/>
        </p:nvSpPr>
        <p:spPr bwMode="auto">
          <a:xfrm>
            <a:off x="3384678" y="1887855"/>
            <a:ext cx="2476829" cy="1060992"/>
          </a:xfrm>
          <a:prstGeom prst="rect">
            <a:avLst/>
          </a:prstGeom>
          <a:solidFill>
            <a:srgbClr val="FFFFFF">
              <a:lumMod val="95000"/>
            </a:srgbClr>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eaLnBrk="1" fontAlgn="auto" latinLnBrk="0" hangingPunct="1">
              <a:lnSpc>
                <a:spcPct val="90000"/>
              </a:lnSpc>
              <a:spcBef>
                <a:spcPts val="0"/>
              </a:spcBef>
              <a:spcAft>
                <a:spcPts val="600"/>
              </a:spcAft>
              <a:buClrTx/>
              <a:buSzTx/>
              <a:buFontTx/>
              <a:buNone/>
              <a:tabLst/>
              <a:defRPr/>
            </a:pPr>
            <a:endParaRPr kumimoji="0" lang="en-US" sz="1765" b="0" i="0" u="none" strike="noStrike" kern="0" cap="none" spc="0" normalizeH="0" baseline="0" noProof="0" dirty="0">
              <a:ln>
                <a:noFill/>
              </a:ln>
              <a:solidFill>
                <a:srgbClr val="0078D7"/>
              </a:solidFill>
              <a:effectLst/>
              <a:uLnTx/>
              <a:uFillTx/>
              <a:latin typeface="Segoe UI Semibold"/>
              <a:ea typeface="+mn-ea"/>
              <a:cs typeface="+mn-cs"/>
            </a:endParaRPr>
          </a:p>
        </p:txBody>
      </p:sp>
      <p:sp>
        <p:nvSpPr>
          <p:cNvPr id="222" name="TextBox 221">
            <a:extLst>
              <a:ext uri="{FF2B5EF4-FFF2-40B4-BE49-F238E27FC236}">
                <a16:creationId xmlns:a16="http://schemas.microsoft.com/office/drawing/2014/main" id="{98584A15-93CE-5E4D-B78A-E09923084F98}"/>
              </a:ext>
            </a:extLst>
          </p:cNvPr>
          <p:cNvSpPr txBox="1"/>
          <p:nvPr/>
        </p:nvSpPr>
        <p:spPr>
          <a:xfrm>
            <a:off x="4535103" y="3678585"/>
            <a:ext cx="957734"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a:rPr>
              <a:t>Azure Databricks</a:t>
            </a:r>
            <a:endParaRPr kumimoji="0" lang="en-US" sz="1200" b="0" i="0" u="none" strike="noStrike" kern="0" cap="none" spc="0" normalizeH="0" baseline="0" noProof="0" dirty="0">
              <a:ln>
                <a:noFill/>
              </a:ln>
              <a:solidFill>
                <a:srgbClr val="000000"/>
              </a:solidFill>
              <a:effectLst/>
              <a:uLnTx/>
              <a:uFillTx/>
            </a:endParaRPr>
          </a:p>
        </p:txBody>
      </p:sp>
      <p:sp>
        <p:nvSpPr>
          <p:cNvPr id="223" name="TextBox 222">
            <a:extLst>
              <a:ext uri="{FF2B5EF4-FFF2-40B4-BE49-F238E27FC236}">
                <a16:creationId xmlns:a16="http://schemas.microsoft.com/office/drawing/2014/main" id="{EEDEDEA8-87E4-C14D-AF30-17405BC705CC}"/>
              </a:ext>
            </a:extLst>
          </p:cNvPr>
          <p:cNvSpPr txBox="1"/>
          <p:nvPr/>
        </p:nvSpPr>
        <p:spPr>
          <a:xfrm>
            <a:off x="967863" y="2200914"/>
            <a:ext cx="1347266" cy="166199"/>
          </a:xfrm>
          <a:prstGeom prst="rect">
            <a:avLst/>
          </a:prstGeom>
          <a:noFill/>
        </p:spPr>
        <p:txBody>
          <a:bodyPr wrap="square" lIns="0" tIns="0" rIns="0" bIns="0" rtlCol="0" anchor="ctr" anchorCtr="0">
            <a:spAutoFit/>
          </a:bodyPr>
          <a:lstStyle/>
          <a:p>
            <a:pPr defTabSz="914367">
              <a:lnSpc>
                <a:spcPct val="90000"/>
              </a:lnSpc>
              <a:defRPr/>
            </a:pPr>
            <a:r>
              <a:rPr lang="en-US" sz="1200" dirty="0">
                <a:gradFill>
                  <a:gsLst>
                    <a:gs pos="2917">
                      <a:srgbClr val="1A1A1A"/>
                    </a:gs>
                    <a:gs pos="30000">
                      <a:srgbClr val="1A1A1A"/>
                    </a:gs>
                  </a:gsLst>
                  <a:lin ang="5400000" scaled="0"/>
                </a:gradFill>
                <a:latin typeface="Segoe UI Semibold"/>
              </a:rPr>
              <a:t>LOB sources</a:t>
            </a:r>
          </a:p>
        </p:txBody>
      </p:sp>
      <p:sp>
        <p:nvSpPr>
          <p:cNvPr id="224" name="TextBox 223">
            <a:extLst>
              <a:ext uri="{FF2B5EF4-FFF2-40B4-BE49-F238E27FC236}">
                <a16:creationId xmlns:a16="http://schemas.microsoft.com/office/drawing/2014/main" id="{EDBAD9FF-D7F2-FE42-A795-4A81DB167D30}"/>
              </a:ext>
            </a:extLst>
          </p:cNvPr>
          <p:cNvSpPr txBox="1"/>
          <p:nvPr/>
        </p:nvSpPr>
        <p:spPr>
          <a:xfrm>
            <a:off x="967863" y="3417527"/>
            <a:ext cx="1078085" cy="498598"/>
          </a:xfrm>
          <a:prstGeom prst="rect">
            <a:avLst/>
          </a:prstGeom>
          <a:noFill/>
        </p:spPr>
        <p:txBody>
          <a:bodyPr wrap="square" lIns="0" tIns="0" rIns="0" bIns="0" rtlCol="0" anchor="ctr" anchorCtr="0">
            <a:spAutoFit/>
          </a:bodyPr>
          <a:lstStyle/>
          <a:p>
            <a:pPr defTabSz="914367">
              <a:lnSpc>
                <a:spcPct val="90000"/>
              </a:lnSpc>
              <a:defRPr/>
            </a:pPr>
            <a:r>
              <a:rPr lang="en-US" sz="1200" dirty="0">
                <a:gradFill>
                  <a:gsLst>
                    <a:gs pos="2917">
                      <a:srgbClr val="1A1A1A"/>
                    </a:gs>
                    <a:gs pos="30000">
                      <a:srgbClr val="1A1A1A"/>
                    </a:gs>
                  </a:gsLst>
                  <a:lin ang="5400000" scaled="0"/>
                </a:gradFill>
                <a:latin typeface="Segoe UI Semibold"/>
              </a:rPr>
              <a:t>Logs and streams (unstructured)</a:t>
            </a:r>
          </a:p>
        </p:txBody>
      </p:sp>
      <p:sp>
        <p:nvSpPr>
          <p:cNvPr id="225" name="TextBox 224">
            <a:extLst>
              <a:ext uri="{FF2B5EF4-FFF2-40B4-BE49-F238E27FC236}">
                <a16:creationId xmlns:a16="http://schemas.microsoft.com/office/drawing/2014/main" id="{89A808F9-B0DE-D044-B88F-00FB5DD722B9}"/>
              </a:ext>
            </a:extLst>
          </p:cNvPr>
          <p:cNvSpPr txBox="1"/>
          <p:nvPr/>
        </p:nvSpPr>
        <p:spPr>
          <a:xfrm>
            <a:off x="967863" y="4324300"/>
            <a:ext cx="1129729" cy="332399"/>
          </a:xfrm>
          <a:prstGeom prst="rect">
            <a:avLst/>
          </a:prstGeom>
          <a:noFill/>
        </p:spPr>
        <p:txBody>
          <a:bodyPr wrap="square" lIns="0" tIns="0" rIns="0" bIns="0" rtlCol="0" anchor="ctr" anchorCtr="0">
            <a:spAutoFit/>
          </a:bodyPr>
          <a:lstStyle/>
          <a:p>
            <a:pPr defTabSz="914367">
              <a:lnSpc>
                <a:spcPct val="90000"/>
              </a:lnSpc>
              <a:defRPr/>
            </a:pPr>
            <a:r>
              <a:rPr lang="en-US" sz="1200" dirty="0">
                <a:gradFill>
                  <a:gsLst>
                    <a:gs pos="2917">
                      <a:srgbClr val="1A1A1A"/>
                    </a:gs>
                    <a:gs pos="30000">
                      <a:srgbClr val="1A1A1A"/>
                    </a:gs>
                  </a:gsLst>
                  <a:lin ang="5400000" scaled="0"/>
                </a:gradFill>
                <a:latin typeface="Segoe UI Semibold"/>
              </a:rPr>
              <a:t>Media (unstructured)</a:t>
            </a:r>
          </a:p>
        </p:txBody>
      </p:sp>
      <p:sp>
        <p:nvSpPr>
          <p:cNvPr id="226" name="TextBox 225">
            <a:extLst>
              <a:ext uri="{FF2B5EF4-FFF2-40B4-BE49-F238E27FC236}">
                <a16:creationId xmlns:a16="http://schemas.microsoft.com/office/drawing/2014/main" id="{5498550E-2E90-7148-913A-CC0A274F7543}"/>
              </a:ext>
            </a:extLst>
          </p:cNvPr>
          <p:cNvSpPr txBox="1"/>
          <p:nvPr/>
        </p:nvSpPr>
        <p:spPr>
          <a:xfrm>
            <a:off x="967863" y="5147974"/>
            <a:ext cx="1026647" cy="332399"/>
          </a:xfrm>
          <a:prstGeom prst="rect">
            <a:avLst/>
          </a:prstGeom>
          <a:noFill/>
        </p:spPr>
        <p:txBody>
          <a:bodyPr wrap="square" lIns="0" tIns="0" rIns="0" bIns="0" rtlCol="0" anchor="ctr" anchorCtr="0">
            <a:spAutoFit/>
          </a:bodyPr>
          <a:lstStyle/>
          <a:p>
            <a:pPr defTabSz="914367">
              <a:lnSpc>
                <a:spcPct val="90000"/>
              </a:lnSpc>
              <a:defRPr/>
            </a:pPr>
            <a:r>
              <a:rPr lang="en-US" sz="1200" dirty="0">
                <a:gradFill>
                  <a:gsLst>
                    <a:gs pos="2917">
                      <a:srgbClr val="1A1A1A"/>
                    </a:gs>
                    <a:gs pos="30000">
                      <a:srgbClr val="1A1A1A"/>
                    </a:gs>
                  </a:gsLst>
                  <a:lin ang="5400000" scaled="0"/>
                </a:gradFill>
                <a:latin typeface="Segoe UI Semibold"/>
              </a:rPr>
              <a:t>Files (unstructured)</a:t>
            </a:r>
          </a:p>
        </p:txBody>
      </p:sp>
      <p:sp>
        <p:nvSpPr>
          <p:cNvPr id="227" name="TextBox 226">
            <a:extLst>
              <a:ext uri="{FF2B5EF4-FFF2-40B4-BE49-F238E27FC236}">
                <a16:creationId xmlns:a16="http://schemas.microsoft.com/office/drawing/2014/main" id="{C9DA448B-DF6F-4E48-A170-19973989D6D8}"/>
              </a:ext>
            </a:extLst>
          </p:cNvPr>
          <p:cNvSpPr txBox="1"/>
          <p:nvPr/>
        </p:nvSpPr>
        <p:spPr>
          <a:xfrm>
            <a:off x="5845602" y="5025766"/>
            <a:ext cx="1223518" cy="332401"/>
          </a:xfrm>
          <a:prstGeom prst="rect">
            <a:avLst/>
          </a:prstGeom>
          <a:noFill/>
        </p:spPr>
        <p:txBody>
          <a:bodyPr wrap="square" lIns="0" tIns="0" rIns="0" bIns="0" rtlCol="0">
            <a:spAutoFit/>
          </a:bodyPr>
          <a:lstStyle/>
          <a:p>
            <a:pPr defTabSz="914367">
              <a:lnSpc>
                <a:spcPct val="90000"/>
              </a:lnSpc>
              <a:defRPr/>
            </a:pPr>
            <a:r>
              <a:rPr lang="en-US" sz="1200" dirty="0">
                <a:solidFill>
                  <a:srgbClr val="000000"/>
                </a:solidFill>
                <a:latin typeface="Segoe UI Semibold"/>
              </a:rPr>
              <a:t>Azure Data </a:t>
            </a:r>
            <a:br>
              <a:rPr lang="en-US" sz="1200" dirty="0">
                <a:solidFill>
                  <a:srgbClr val="000000"/>
                </a:solidFill>
                <a:latin typeface="Segoe UI Semibold"/>
              </a:rPr>
            </a:br>
            <a:r>
              <a:rPr lang="en-US" sz="1200" dirty="0">
                <a:solidFill>
                  <a:srgbClr val="000000"/>
                </a:solidFill>
                <a:latin typeface="Segoe UI Semibold"/>
              </a:rPr>
              <a:t>Lake Storage</a:t>
            </a:r>
          </a:p>
        </p:txBody>
      </p:sp>
      <p:sp>
        <p:nvSpPr>
          <p:cNvPr id="236" name="TextBox 235">
            <a:extLst>
              <a:ext uri="{FF2B5EF4-FFF2-40B4-BE49-F238E27FC236}">
                <a16:creationId xmlns:a16="http://schemas.microsoft.com/office/drawing/2014/main" id="{BF030142-9913-5343-B6D8-BB6B47429BAB}"/>
              </a:ext>
            </a:extLst>
          </p:cNvPr>
          <p:cNvSpPr txBox="1"/>
          <p:nvPr/>
        </p:nvSpPr>
        <p:spPr>
          <a:xfrm>
            <a:off x="10539284" y="2284014"/>
            <a:ext cx="1143230" cy="332399"/>
          </a:xfrm>
          <a:prstGeom prst="rect">
            <a:avLst/>
          </a:prstGeom>
          <a:noFill/>
          <a:ln>
            <a:noFill/>
          </a:ln>
        </p:spPr>
        <p:txBody>
          <a:bodyPr wrap="square" lIns="0" tIns="0" rIns="0" bIns="0" rtlCol="0">
            <a:spAutoFit/>
          </a:bodyPr>
          <a:lstStyle/>
          <a:p>
            <a:pPr defTabSz="914367">
              <a:lnSpc>
                <a:spcPct val="90000"/>
              </a:lnSpc>
              <a:defRPr/>
            </a:pPr>
            <a:r>
              <a:rPr lang="en-US" sz="1200" dirty="0">
                <a:solidFill>
                  <a:srgbClr val="000000"/>
                </a:solidFill>
                <a:latin typeface="Segoe UI Semibold"/>
              </a:rPr>
              <a:t>Business services</a:t>
            </a:r>
          </a:p>
        </p:txBody>
      </p:sp>
      <p:sp>
        <p:nvSpPr>
          <p:cNvPr id="239" name="TextBox 238">
            <a:extLst>
              <a:ext uri="{FF2B5EF4-FFF2-40B4-BE49-F238E27FC236}">
                <a16:creationId xmlns:a16="http://schemas.microsoft.com/office/drawing/2014/main" id="{6D42699F-1851-3647-A2EA-9691E4E22FF4}"/>
              </a:ext>
            </a:extLst>
          </p:cNvPr>
          <p:cNvSpPr txBox="1"/>
          <p:nvPr/>
        </p:nvSpPr>
        <p:spPr>
          <a:xfrm>
            <a:off x="10539284" y="3817207"/>
            <a:ext cx="608201" cy="166199"/>
          </a:xfrm>
          <a:prstGeom prst="rect">
            <a:avLst/>
          </a:prstGeom>
          <a:noFill/>
          <a:ln>
            <a:noFill/>
          </a:ln>
        </p:spPr>
        <p:txBody>
          <a:bodyPr wrap="square" lIns="0" tIns="0" rIns="0" bIns="0" rtlCol="0">
            <a:spAutoFit/>
          </a:bodyPr>
          <a:lstStyle/>
          <a:p>
            <a:pPr defTabSz="914367">
              <a:lnSpc>
                <a:spcPct val="90000"/>
              </a:lnSpc>
              <a:defRPr/>
            </a:pPr>
            <a:r>
              <a:rPr lang="en-US" sz="1200" dirty="0">
                <a:solidFill>
                  <a:srgbClr val="000000"/>
                </a:solidFill>
                <a:latin typeface="Segoe UI Semibold"/>
              </a:rPr>
              <a:t>Power BI</a:t>
            </a:r>
          </a:p>
        </p:txBody>
      </p:sp>
      <p:grpSp>
        <p:nvGrpSpPr>
          <p:cNvPr id="240" name="Group 239">
            <a:extLst>
              <a:ext uri="{FF2B5EF4-FFF2-40B4-BE49-F238E27FC236}">
                <a16:creationId xmlns:a16="http://schemas.microsoft.com/office/drawing/2014/main" id="{3472ED31-0EA8-D042-AC21-1CD561B1B0D6}"/>
              </a:ext>
            </a:extLst>
          </p:cNvPr>
          <p:cNvGrpSpPr/>
          <p:nvPr/>
        </p:nvGrpSpPr>
        <p:grpSpPr>
          <a:xfrm>
            <a:off x="442913" y="3437046"/>
            <a:ext cx="314430" cy="364076"/>
            <a:chOff x="305587" y="2721796"/>
            <a:chExt cx="314430" cy="364076"/>
          </a:xfrm>
        </p:grpSpPr>
        <p:sp>
          <p:nvSpPr>
            <p:cNvPr id="241" name="Rectangle 240">
              <a:extLst>
                <a:ext uri="{FF2B5EF4-FFF2-40B4-BE49-F238E27FC236}">
                  <a16:creationId xmlns:a16="http://schemas.microsoft.com/office/drawing/2014/main" id="{8DB336D4-0E6A-ED4E-B65A-98A1727A76B0}"/>
                </a:ext>
              </a:extLst>
            </p:cNvPr>
            <p:cNvSpPr/>
            <p:nvPr/>
          </p:nvSpPr>
          <p:spPr bwMode="auto">
            <a:xfrm>
              <a:off x="381000" y="2986460"/>
              <a:ext cx="187325" cy="962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document_3">
              <a:extLst>
                <a:ext uri="{FF2B5EF4-FFF2-40B4-BE49-F238E27FC236}">
                  <a16:creationId xmlns:a16="http://schemas.microsoft.com/office/drawing/2014/main" id="{93024475-2DC0-AF4A-B805-1EDEF9B64D31}"/>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solidFill>
              <a:srgbClr val="0078D7"/>
            </a:solidFill>
            <a:ln w="127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ndParaRPr>
            </a:p>
          </p:txBody>
        </p:sp>
      </p:grpSp>
      <p:grpSp>
        <p:nvGrpSpPr>
          <p:cNvPr id="243" name="Group 242">
            <a:extLst>
              <a:ext uri="{FF2B5EF4-FFF2-40B4-BE49-F238E27FC236}">
                <a16:creationId xmlns:a16="http://schemas.microsoft.com/office/drawing/2014/main" id="{89FFBC2D-361B-984A-8C85-95837C064312}"/>
              </a:ext>
            </a:extLst>
          </p:cNvPr>
          <p:cNvGrpSpPr/>
          <p:nvPr/>
        </p:nvGrpSpPr>
        <p:grpSpPr>
          <a:xfrm>
            <a:off x="444761" y="2057152"/>
            <a:ext cx="427983" cy="364076"/>
            <a:chOff x="265316" y="5131089"/>
            <a:chExt cx="793593" cy="675092"/>
          </a:xfrm>
        </p:grpSpPr>
        <p:grpSp>
          <p:nvGrpSpPr>
            <p:cNvPr id="244" name="Group 243">
              <a:extLst>
                <a:ext uri="{FF2B5EF4-FFF2-40B4-BE49-F238E27FC236}">
                  <a16:creationId xmlns:a16="http://schemas.microsoft.com/office/drawing/2014/main" id="{C3914FA3-5FEC-0C4D-8C87-C8782EF7AB26}"/>
                </a:ext>
              </a:extLst>
            </p:cNvPr>
            <p:cNvGrpSpPr/>
            <p:nvPr/>
          </p:nvGrpSpPr>
          <p:grpSpPr>
            <a:xfrm>
              <a:off x="265316" y="5131089"/>
              <a:ext cx="793593" cy="675092"/>
              <a:chOff x="2107244" y="1575258"/>
              <a:chExt cx="310993" cy="264555"/>
            </a:xfrm>
          </p:grpSpPr>
          <p:sp>
            <p:nvSpPr>
              <p:cNvPr id="250" name="Rectangle 9">
                <a:extLst>
                  <a:ext uri="{FF2B5EF4-FFF2-40B4-BE49-F238E27FC236}">
                    <a16:creationId xmlns:a16="http://schemas.microsoft.com/office/drawing/2014/main" id="{EB5A3127-35DB-4843-BC23-D5C9A5FB563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nvGrpSpPr>
              <p:cNvPr id="251" name="Group 250">
                <a:extLst>
                  <a:ext uri="{FF2B5EF4-FFF2-40B4-BE49-F238E27FC236}">
                    <a16:creationId xmlns:a16="http://schemas.microsoft.com/office/drawing/2014/main" id="{E4E101A0-3A15-B84D-806F-B0E1FD2271C6}"/>
                  </a:ext>
                </a:extLst>
              </p:cNvPr>
              <p:cNvGrpSpPr/>
              <p:nvPr/>
            </p:nvGrpSpPr>
            <p:grpSpPr>
              <a:xfrm>
                <a:off x="2219774" y="1683758"/>
                <a:ext cx="104220" cy="99334"/>
                <a:chOff x="2219774" y="1683758"/>
                <a:chExt cx="104220" cy="99334"/>
              </a:xfrm>
            </p:grpSpPr>
            <p:sp>
              <p:nvSpPr>
                <p:cNvPr id="252" name="Freeform 14">
                  <a:extLst>
                    <a:ext uri="{FF2B5EF4-FFF2-40B4-BE49-F238E27FC236}">
                      <a16:creationId xmlns:a16="http://schemas.microsoft.com/office/drawing/2014/main" id="{D404C544-0783-FA40-A85C-BD0A6B9E66BE}"/>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53" name="Line 15">
                  <a:extLst>
                    <a:ext uri="{FF2B5EF4-FFF2-40B4-BE49-F238E27FC236}">
                      <a16:creationId xmlns:a16="http://schemas.microsoft.com/office/drawing/2014/main" id="{AEBB4BF9-9BE8-EF42-A1BD-2F0B41DECE4C}"/>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sp>
          <p:nvSpPr>
            <p:cNvPr id="245" name="Rectangle 244">
              <a:extLst>
                <a:ext uri="{FF2B5EF4-FFF2-40B4-BE49-F238E27FC236}">
                  <a16:creationId xmlns:a16="http://schemas.microsoft.com/office/drawing/2014/main" id="{30AAA4FF-B874-2A4C-A915-5B7E4639ADC7}"/>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6" name="Group 245">
              <a:extLst>
                <a:ext uri="{FF2B5EF4-FFF2-40B4-BE49-F238E27FC236}">
                  <a16:creationId xmlns:a16="http://schemas.microsoft.com/office/drawing/2014/main" id="{969B74C3-5E21-B247-80C1-225ED5E79FF5}"/>
                </a:ext>
              </a:extLst>
            </p:cNvPr>
            <p:cNvGrpSpPr/>
            <p:nvPr/>
          </p:nvGrpSpPr>
          <p:grpSpPr>
            <a:xfrm>
              <a:off x="750755" y="5171384"/>
              <a:ext cx="242719" cy="60681"/>
              <a:chOff x="722201" y="5189927"/>
              <a:chExt cx="242719" cy="60681"/>
            </a:xfrm>
          </p:grpSpPr>
          <p:sp>
            <p:nvSpPr>
              <p:cNvPr id="247" name="Oval 11">
                <a:extLst>
                  <a:ext uri="{FF2B5EF4-FFF2-40B4-BE49-F238E27FC236}">
                    <a16:creationId xmlns:a16="http://schemas.microsoft.com/office/drawing/2014/main" id="{B6F86B0B-41B1-4D41-A0E4-C51528A35F02}"/>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48" name="Oval 12">
                <a:extLst>
                  <a:ext uri="{FF2B5EF4-FFF2-40B4-BE49-F238E27FC236}">
                    <a16:creationId xmlns:a16="http://schemas.microsoft.com/office/drawing/2014/main" id="{CB10B17D-045B-3F4B-BF41-EFC2803328B2}"/>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49" name="Oval 13">
                <a:extLst>
                  <a:ext uri="{FF2B5EF4-FFF2-40B4-BE49-F238E27FC236}">
                    <a16:creationId xmlns:a16="http://schemas.microsoft.com/office/drawing/2014/main" id="{D8AEA2DE-5765-9F42-9FB5-10E10698B369}"/>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grpSp>
        <p:nvGrpSpPr>
          <p:cNvPr id="254" name="Group 253">
            <a:extLst>
              <a:ext uri="{FF2B5EF4-FFF2-40B4-BE49-F238E27FC236}">
                <a16:creationId xmlns:a16="http://schemas.microsoft.com/office/drawing/2014/main" id="{4336AD1C-35AC-DB47-BA5B-B57FE2144D43}"/>
              </a:ext>
            </a:extLst>
          </p:cNvPr>
          <p:cNvGrpSpPr/>
          <p:nvPr/>
        </p:nvGrpSpPr>
        <p:grpSpPr>
          <a:xfrm>
            <a:off x="434955" y="4268606"/>
            <a:ext cx="423664" cy="435948"/>
            <a:chOff x="425774" y="3428914"/>
            <a:chExt cx="423664" cy="435948"/>
          </a:xfrm>
        </p:grpSpPr>
        <p:sp>
          <p:nvSpPr>
            <p:cNvPr id="255" name="Rectangle 254">
              <a:extLst>
                <a:ext uri="{FF2B5EF4-FFF2-40B4-BE49-F238E27FC236}">
                  <a16:creationId xmlns:a16="http://schemas.microsoft.com/office/drawing/2014/main" id="{07899E53-FB0A-F64A-A89A-4AA474FBC3C2}"/>
                </a:ext>
              </a:extLst>
            </p:cNvPr>
            <p:cNvSpPr/>
            <p:nvPr/>
          </p:nvSpPr>
          <p:spPr bwMode="auto">
            <a:xfrm>
              <a:off x="425774" y="3428914"/>
              <a:ext cx="376317" cy="37460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6" name="Group 59">
              <a:extLst>
                <a:ext uri="{FF2B5EF4-FFF2-40B4-BE49-F238E27FC236}">
                  <a16:creationId xmlns:a16="http://schemas.microsoft.com/office/drawing/2014/main" id="{C41AE94A-4907-A74E-9C1A-8A0CAE1FC878}"/>
                </a:ext>
              </a:extLst>
            </p:cNvPr>
            <p:cNvGrpSpPr>
              <a:grpSpLocks noChangeAspect="1"/>
            </p:cNvGrpSpPr>
            <p:nvPr/>
          </p:nvGrpSpPr>
          <p:grpSpPr bwMode="auto">
            <a:xfrm>
              <a:off x="492356" y="3507780"/>
              <a:ext cx="357082" cy="357082"/>
              <a:chOff x="4013" y="2783"/>
              <a:chExt cx="312" cy="312"/>
            </a:xfrm>
          </p:grpSpPr>
          <p:sp>
            <p:nvSpPr>
              <p:cNvPr id="257" name="AutoShape 58">
                <a:extLst>
                  <a:ext uri="{FF2B5EF4-FFF2-40B4-BE49-F238E27FC236}">
                    <a16:creationId xmlns:a16="http://schemas.microsoft.com/office/drawing/2014/main" id="{DB9BC4DF-F907-AC4F-858A-CB25C9123A43}"/>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58" name="Rectangle 60">
                <a:extLst>
                  <a:ext uri="{FF2B5EF4-FFF2-40B4-BE49-F238E27FC236}">
                    <a16:creationId xmlns:a16="http://schemas.microsoft.com/office/drawing/2014/main" id="{36093E04-FFB7-5E43-AA5D-3C967B9DA2A3}"/>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59" name="Rectangle 61">
                <a:extLst>
                  <a:ext uri="{FF2B5EF4-FFF2-40B4-BE49-F238E27FC236}">
                    <a16:creationId xmlns:a16="http://schemas.microsoft.com/office/drawing/2014/main" id="{478128E1-B3E8-2344-8896-BDB2221E2DBC}"/>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60" name="Freeform 62">
                <a:extLst>
                  <a:ext uri="{FF2B5EF4-FFF2-40B4-BE49-F238E27FC236}">
                    <a16:creationId xmlns:a16="http://schemas.microsoft.com/office/drawing/2014/main" id="{1B37C24E-E451-824D-9651-061AE0D499BC}"/>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61" name="Oval 63">
                <a:extLst>
                  <a:ext uri="{FF2B5EF4-FFF2-40B4-BE49-F238E27FC236}">
                    <a16:creationId xmlns:a16="http://schemas.microsoft.com/office/drawing/2014/main" id="{46C33088-D8DC-8845-AF66-1F9713F5A512}"/>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grpSp>
      <p:grpSp>
        <p:nvGrpSpPr>
          <p:cNvPr id="262" name="Group 261">
            <a:extLst>
              <a:ext uri="{FF2B5EF4-FFF2-40B4-BE49-F238E27FC236}">
                <a16:creationId xmlns:a16="http://schemas.microsoft.com/office/drawing/2014/main" id="{03592DC7-1424-E545-AA60-6E87C78A4465}"/>
              </a:ext>
            </a:extLst>
          </p:cNvPr>
          <p:cNvGrpSpPr/>
          <p:nvPr/>
        </p:nvGrpSpPr>
        <p:grpSpPr>
          <a:xfrm>
            <a:off x="449241" y="5065911"/>
            <a:ext cx="388214" cy="427711"/>
            <a:chOff x="343593" y="4433674"/>
            <a:chExt cx="388214" cy="427711"/>
          </a:xfrm>
        </p:grpSpPr>
        <p:sp>
          <p:nvSpPr>
            <p:cNvPr id="263" name="Rectangle 262">
              <a:extLst>
                <a:ext uri="{FF2B5EF4-FFF2-40B4-BE49-F238E27FC236}">
                  <a16:creationId xmlns:a16="http://schemas.microsoft.com/office/drawing/2014/main" id="{CC055908-0811-6847-B557-C138D0D83CBF}"/>
                </a:ext>
              </a:extLst>
            </p:cNvPr>
            <p:cNvSpPr/>
            <p:nvPr/>
          </p:nvSpPr>
          <p:spPr bwMode="auto">
            <a:xfrm>
              <a:off x="343593" y="4433674"/>
              <a:ext cx="262069" cy="36407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document">
              <a:extLst>
                <a:ext uri="{FF2B5EF4-FFF2-40B4-BE49-F238E27FC236}">
                  <a16:creationId xmlns:a16="http://schemas.microsoft.com/office/drawing/2014/main" id="{FAADDC51-7855-D841-B880-AC3EC0306D94}"/>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ndParaRPr>
            </a:p>
          </p:txBody>
        </p:sp>
      </p:grpSp>
      <p:grpSp>
        <p:nvGrpSpPr>
          <p:cNvPr id="265" name="Group 264">
            <a:extLst>
              <a:ext uri="{FF2B5EF4-FFF2-40B4-BE49-F238E27FC236}">
                <a16:creationId xmlns:a16="http://schemas.microsoft.com/office/drawing/2014/main" id="{7C49AF4A-428C-F148-9DB3-35517A6E3DB8}"/>
              </a:ext>
            </a:extLst>
          </p:cNvPr>
          <p:cNvGrpSpPr/>
          <p:nvPr/>
        </p:nvGrpSpPr>
        <p:grpSpPr>
          <a:xfrm>
            <a:off x="9960421" y="2245141"/>
            <a:ext cx="427983" cy="364076"/>
            <a:chOff x="265316" y="5131089"/>
            <a:chExt cx="793593" cy="675092"/>
          </a:xfrm>
        </p:grpSpPr>
        <p:grpSp>
          <p:nvGrpSpPr>
            <p:cNvPr id="266" name="Group 265">
              <a:extLst>
                <a:ext uri="{FF2B5EF4-FFF2-40B4-BE49-F238E27FC236}">
                  <a16:creationId xmlns:a16="http://schemas.microsoft.com/office/drawing/2014/main" id="{1B75622A-8E18-E04D-A1BC-B5805A03F1D9}"/>
                </a:ext>
              </a:extLst>
            </p:cNvPr>
            <p:cNvGrpSpPr/>
            <p:nvPr/>
          </p:nvGrpSpPr>
          <p:grpSpPr>
            <a:xfrm>
              <a:off x="265316" y="5131089"/>
              <a:ext cx="793593" cy="675092"/>
              <a:chOff x="2107244" y="1575258"/>
              <a:chExt cx="310993" cy="264555"/>
            </a:xfrm>
          </p:grpSpPr>
          <p:sp>
            <p:nvSpPr>
              <p:cNvPr id="272" name="Rectangle 9">
                <a:extLst>
                  <a:ext uri="{FF2B5EF4-FFF2-40B4-BE49-F238E27FC236}">
                    <a16:creationId xmlns:a16="http://schemas.microsoft.com/office/drawing/2014/main" id="{47CFA2CE-F525-0241-9724-02FD6A8A4A2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nvGrpSpPr>
              <p:cNvPr id="273" name="Group 272">
                <a:extLst>
                  <a:ext uri="{FF2B5EF4-FFF2-40B4-BE49-F238E27FC236}">
                    <a16:creationId xmlns:a16="http://schemas.microsoft.com/office/drawing/2014/main" id="{0366EA7F-FAC6-F24D-BBA0-690B5CFBC871}"/>
                  </a:ext>
                </a:extLst>
              </p:cNvPr>
              <p:cNvGrpSpPr/>
              <p:nvPr/>
            </p:nvGrpSpPr>
            <p:grpSpPr>
              <a:xfrm>
                <a:off x="2219774" y="1683758"/>
                <a:ext cx="104220" cy="99334"/>
                <a:chOff x="2219774" y="1683758"/>
                <a:chExt cx="104220" cy="99334"/>
              </a:xfrm>
            </p:grpSpPr>
            <p:sp>
              <p:nvSpPr>
                <p:cNvPr id="274" name="Freeform 14">
                  <a:extLst>
                    <a:ext uri="{FF2B5EF4-FFF2-40B4-BE49-F238E27FC236}">
                      <a16:creationId xmlns:a16="http://schemas.microsoft.com/office/drawing/2014/main" id="{C1DF0107-BBD4-A141-BA32-D881EBBD72E8}"/>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75" name="Line 15">
                  <a:extLst>
                    <a:ext uri="{FF2B5EF4-FFF2-40B4-BE49-F238E27FC236}">
                      <a16:creationId xmlns:a16="http://schemas.microsoft.com/office/drawing/2014/main" id="{C1471787-786E-C849-83E7-46F601B686D7}"/>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sp>
          <p:nvSpPr>
            <p:cNvPr id="267" name="Rectangle 266">
              <a:extLst>
                <a:ext uri="{FF2B5EF4-FFF2-40B4-BE49-F238E27FC236}">
                  <a16:creationId xmlns:a16="http://schemas.microsoft.com/office/drawing/2014/main" id="{0D60FAE7-6651-074E-85EA-F6ECBA15F6F7}"/>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8" name="Group 267">
              <a:extLst>
                <a:ext uri="{FF2B5EF4-FFF2-40B4-BE49-F238E27FC236}">
                  <a16:creationId xmlns:a16="http://schemas.microsoft.com/office/drawing/2014/main" id="{6AD1FFE3-918F-1643-AD63-DE3B5FD0C60B}"/>
                </a:ext>
              </a:extLst>
            </p:cNvPr>
            <p:cNvGrpSpPr/>
            <p:nvPr/>
          </p:nvGrpSpPr>
          <p:grpSpPr>
            <a:xfrm>
              <a:off x="750755" y="5171384"/>
              <a:ext cx="242719" cy="60681"/>
              <a:chOff x="722201" y="5189927"/>
              <a:chExt cx="242719" cy="60681"/>
            </a:xfrm>
          </p:grpSpPr>
          <p:sp>
            <p:nvSpPr>
              <p:cNvPr id="269" name="Oval 11">
                <a:extLst>
                  <a:ext uri="{FF2B5EF4-FFF2-40B4-BE49-F238E27FC236}">
                    <a16:creationId xmlns:a16="http://schemas.microsoft.com/office/drawing/2014/main" id="{426EF5F9-5F35-1E4B-8FFF-F90F4872C46B}"/>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70" name="Oval 12">
                <a:extLst>
                  <a:ext uri="{FF2B5EF4-FFF2-40B4-BE49-F238E27FC236}">
                    <a16:creationId xmlns:a16="http://schemas.microsoft.com/office/drawing/2014/main" id="{99EAD28B-584A-9241-8D25-BF052161FF23}"/>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71" name="Oval 13">
                <a:extLst>
                  <a:ext uri="{FF2B5EF4-FFF2-40B4-BE49-F238E27FC236}">
                    <a16:creationId xmlns:a16="http://schemas.microsoft.com/office/drawing/2014/main" id="{0F2B5F8A-9D8A-F747-B3B7-91659738E4BA}"/>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grpSp>
        <p:nvGrpSpPr>
          <p:cNvPr id="276" name="Group 275">
            <a:extLst>
              <a:ext uri="{FF2B5EF4-FFF2-40B4-BE49-F238E27FC236}">
                <a16:creationId xmlns:a16="http://schemas.microsoft.com/office/drawing/2014/main" id="{773828A8-6CCA-7F4F-B67E-52F9AE80634B}"/>
              </a:ext>
            </a:extLst>
          </p:cNvPr>
          <p:cNvGrpSpPr/>
          <p:nvPr/>
        </p:nvGrpSpPr>
        <p:grpSpPr>
          <a:xfrm>
            <a:off x="9894224" y="3678585"/>
            <a:ext cx="557813" cy="421147"/>
            <a:chOff x="2851176" y="840527"/>
            <a:chExt cx="3024388" cy="2283410"/>
          </a:xfrm>
        </p:grpSpPr>
        <p:sp>
          <p:nvSpPr>
            <p:cNvPr id="277" name="Freeform: Shape 338">
              <a:extLst>
                <a:ext uri="{FF2B5EF4-FFF2-40B4-BE49-F238E27FC236}">
                  <a16:creationId xmlns:a16="http://schemas.microsoft.com/office/drawing/2014/main" id="{90C9F9C0-07E7-7241-BFCA-EE88FC4CC1C6}"/>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8" name="Freeform: Shape 339">
              <a:extLst>
                <a:ext uri="{FF2B5EF4-FFF2-40B4-BE49-F238E27FC236}">
                  <a16:creationId xmlns:a16="http://schemas.microsoft.com/office/drawing/2014/main" id="{9331B3A2-62DD-4E48-BED2-697478C0DC51}"/>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279" name="Group 278">
            <a:extLst>
              <a:ext uri="{FF2B5EF4-FFF2-40B4-BE49-F238E27FC236}">
                <a16:creationId xmlns:a16="http://schemas.microsoft.com/office/drawing/2014/main" id="{8BBB6880-62AE-2241-8377-48D13F33EF27}"/>
              </a:ext>
            </a:extLst>
          </p:cNvPr>
          <p:cNvGrpSpPr/>
          <p:nvPr/>
        </p:nvGrpSpPr>
        <p:grpSpPr>
          <a:xfrm>
            <a:off x="3815660" y="3625478"/>
            <a:ext cx="455467" cy="464244"/>
            <a:chOff x="7158422" y="1607015"/>
            <a:chExt cx="2726357" cy="2778897"/>
          </a:xfrm>
        </p:grpSpPr>
        <p:sp>
          <p:nvSpPr>
            <p:cNvPr id="280" name="Freeform 242">
              <a:extLst>
                <a:ext uri="{FF2B5EF4-FFF2-40B4-BE49-F238E27FC236}">
                  <a16:creationId xmlns:a16="http://schemas.microsoft.com/office/drawing/2014/main" id="{1A8E281D-E696-6546-B156-9AB4EAF0FD1C}"/>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81" name="Diamond 280">
              <a:extLst>
                <a:ext uri="{FF2B5EF4-FFF2-40B4-BE49-F238E27FC236}">
                  <a16:creationId xmlns:a16="http://schemas.microsoft.com/office/drawing/2014/main" id="{CAAC987B-97E5-9842-BC09-242A1EDB9EBB}"/>
                </a:ext>
              </a:extLst>
            </p:cNvPr>
            <p:cNvSpPr/>
            <p:nvPr/>
          </p:nvSpPr>
          <p:spPr bwMode="auto">
            <a:xfrm>
              <a:off x="7158422" y="2521415"/>
              <a:ext cx="2726357" cy="1414112"/>
            </a:xfrm>
            <a:prstGeom prst="diamond">
              <a:avLst/>
            </a:prstGeom>
            <a:solidFill>
              <a:srgbClr val="0078D7"/>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Freeform 243">
              <a:extLst>
                <a:ext uri="{FF2B5EF4-FFF2-40B4-BE49-F238E27FC236}">
                  <a16:creationId xmlns:a16="http://schemas.microsoft.com/office/drawing/2014/main" id="{3A62C57E-B948-0948-817C-D2F0524F769B}"/>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83" name="Diamond 282">
              <a:extLst>
                <a:ext uri="{FF2B5EF4-FFF2-40B4-BE49-F238E27FC236}">
                  <a16:creationId xmlns:a16="http://schemas.microsoft.com/office/drawing/2014/main" id="{6D3CFED4-6878-114E-8AEC-1B18C94A1E50}"/>
                </a:ext>
              </a:extLst>
            </p:cNvPr>
            <p:cNvSpPr/>
            <p:nvPr/>
          </p:nvSpPr>
          <p:spPr bwMode="auto">
            <a:xfrm>
              <a:off x="7158422" y="1607015"/>
              <a:ext cx="2726357" cy="1414112"/>
            </a:xfrm>
            <a:prstGeom prst="diamond">
              <a:avLst/>
            </a:prstGeom>
            <a:solidFill>
              <a:srgbClr val="0078D7"/>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5" name="Group 294">
            <a:extLst>
              <a:ext uri="{FF2B5EF4-FFF2-40B4-BE49-F238E27FC236}">
                <a16:creationId xmlns:a16="http://schemas.microsoft.com/office/drawing/2014/main" id="{DD5156D0-FD4B-C345-9B2E-366CF013C554}"/>
              </a:ext>
            </a:extLst>
          </p:cNvPr>
          <p:cNvGrpSpPr/>
          <p:nvPr/>
        </p:nvGrpSpPr>
        <p:grpSpPr>
          <a:xfrm>
            <a:off x="5173483" y="4956943"/>
            <a:ext cx="479602" cy="419822"/>
            <a:chOff x="6560437" y="5493393"/>
            <a:chExt cx="479602" cy="419822"/>
          </a:xfrm>
        </p:grpSpPr>
        <p:sp>
          <p:nvSpPr>
            <p:cNvPr id="296" name="Freeform 21">
              <a:extLst>
                <a:ext uri="{FF2B5EF4-FFF2-40B4-BE49-F238E27FC236}">
                  <a16:creationId xmlns:a16="http://schemas.microsoft.com/office/drawing/2014/main" id="{139090DE-CB8D-264B-B00C-A125099373AD}"/>
                </a:ext>
              </a:extLst>
            </p:cNvPr>
            <p:cNvSpPr>
              <a:spLocks/>
            </p:cNvSpPr>
            <p:nvPr/>
          </p:nvSpPr>
          <p:spPr bwMode="auto">
            <a:xfrm>
              <a:off x="65604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97" name="Freeform 22">
              <a:extLst>
                <a:ext uri="{FF2B5EF4-FFF2-40B4-BE49-F238E27FC236}">
                  <a16:creationId xmlns:a16="http://schemas.microsoft.com/office/drawing/2014/main" id="{2D1D40F3-8B26-C543-8EB0-731414771255}"/>
                </a:ext>
              </a:extLst>
            </p:cNvPr>
            <p:cNvSpPr>
              <a:spLocks/>
            </p:cNvSpPr>
            <p:nvPr/>
          </p:nvSpPr>
          <p:spPr bwMode="auto">
            <a:xfrm>
              <a:off x="6741137"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98" name="Freeform 23">
              <a:extLst>
                <a:ext uri="{FF2B5EF4-FFF2-40B4-BE49-F238E27FC236}">
                  <a16:creationId xmlns:a16="http://schemas.microsoft.com/office/drawing/2014/main" id="{6A8D3F2A-A9FC-F34D-A657-295CFC7976EA}"/>
                </a:ext>
              </a:extLst>
            </p:cNvPr>
            <p:cNvSpPr>
              <a:spLocks/>
            </p:cNvSpPr>
            <p:nvPr/>
          </p:nvSpPr>
          <p:spPr bwMode="auto">
            <a:xfrm>
              <a:off x="6919120" y="549339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99" name="Freeform 24">
              <a:extLst>
                <a:ext uri="{FF2B5EF4-FFF2-40B4-BE49-F238E27FC236}">
                  <a16:creationId xmlns:a16="http://schemas.microsoft.com/office/drawing/2014/main" id="{96932B6C-B4AE-A34E-8B99-313A072A4F17}"/>
                </a:ext>
              </a:extLst>
            </p:cNvPr>
            <p:cNvSpPr>
              <a:spLocks/>
            </p:cNvSpPr>
            <p:nvPr/>
          </p:nvSpPr>
          <p:spPr bwMode="auto">
            <a:xfrm>
              <a:off x="6618859" y="5493393"/>
              <a:ext cx="63856"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0" name="Freeform 25">
              <a:extLst>
                <a:ext uri="{FF2B5EF4-FFF2-40B4-BE49-F238E27FC236}">
                  <a16:creationId xmlns:a16="http://schemas.microsoft.com/office/drawing/2014/main" id="{07B6F061-AFD5-564E-AF4F-99108C2CC855}"/>
                </a:ext>
              </a:extLst>
            </p:cNvPr>
            <p:cNvSpPr>
              <a:spLocks/>
            </p:cNvSpPr>
            <p:nvPr/>
          </p:nvSpPr>
          <p:spPr bwMode="auto">
            <a:xfrm>
              <a:off x="6799559" y="5493393"/>
              <a:ext cx="59780" cy="97823"/>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1" name="Freeform 26">
              <a:extLst>
                <a:ext uri="{FF2B5EF4-FFF2-40B4-BE49-F238E27FC236}">
                  <a16:creationId xmlns:a16="http://schemas.microsoft.com/office/drawing/2014/main" id="{3F759519-BA14-524C-83CD-24AC3BE8C083}"/>
                </a:ext>
              </a:extLst>
            </p:cNvPr>
            <p:cNvSpPr>
              <a:spLocks/>
            </p:cNvSpPr>
            <p:nvPr/>
          </p:nvSpPr>
          <p:spPr bwMode="auto">
            <a:xfrm>
              <a:off x="6977541" y="5493393"/>
              <a:ext cx="62498"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2" name="Freeform 27">
              <a:extLst>
                <a:ext uri="{FF2B5EF4-FFF2-40B4-BE49-F238E27FC236}">
                  <a16:creationId xmlns:a16="http://schemas.microsoft.com/office/drawing/2014/main" id="{132F2861-8291-CB40-8BA1-3E17F290ADB9}"/>
                </a:ext>
              </a:extLst>
            </p:cNvPr>
            <p:cNvSpPr>
              <a:spLocks/>
            </p:cNvSpPr>
            <p:nvPr/>
          </p:nvSpPr>
          <p:spPr bwMode="auto">
            <a:xfrm>
              <a:off x="65604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3" name="Freeform 28">
              <a:extLst>
                <a:ext uri="{FF2B5EF4-FFF2-40B4-BE49-F238E27FC236}">
                  <a16:creationId xmlns:a16="http://schemas.microsoft.com/office/drawing/2014/main" id="{4A1AAD7F-A7D9-E047-974A-6E98CBBD1FB8}"/>
                </a:ext>
              </a:extLst>
            </p:cNvPr>
            <p:cNvSpPr>
              <a:spLocks/>
            </p:cNvSpPr>
            <p:nvPr/>
          </p:nvSpPr>
          <p:spPr bwMode="auto">
            <a:xfrm>
              <a:off x="6741137"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4" name="Freeform 29">
              <a:extLst>
                <a:ext uri="{FF2B5EF4-FFF2-40B4-BE49-F238E27FC236}">
                  <a16:creationId xmlns:a16="http://schemas.microsoft.com/office/drawing/2014/main" id="{F668A738-0489-704B-9CCA-5A888570045D}"/>
                </a:ext>
              </a:extLst>
            </p:cNvPr>
            <p:cNvSpPr>
              <a:spLocks/>
            </p:cNvSpPr>
            <p:nvPr/>
          </p:nvSpPr>
          <p:spPr bwMode="auto">
            <a:xfrm>
              <a:off x="6919120" y="581539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5" name="Freeform 30">
              <a:extLst>
                <a:ext uri="{FF2B5EF4-FFF2-40B4-BE49-F238E27FC236}">
                  <a16:creationId xmlns:a16="http://schemas.microsoft.com/office/drawing/2014/main" id="{AA9A6CFF-2D29-9F4E-BC32-FF0C79003E69}"/>
                </a:ext>
              </a:extLst>
            </p:cNvPr>
            <p:cNvSpPr>
              <a:spLocks/>
            </p:cNvSpPr>
            <p:nvPr/>
          </p:nvSpPr>
          <p:spPr bwMode="auto">
            <a:xfrm>
              <a:off x="6618859" y="5815392"/>
              <a:ext cx="63856"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6" name="Freeform 31">
              <a:extLst>
                <a:ext uri="{FF2B5EF4-FFF2-40B4-BE49-F238E27FC236}">
                  <a16:creationId xmlns:a16="http://schemas.microsoft.com/office/drawing/2014/main" id="{300C883C-CF57-7845-9138-E239587C3E83}"/>
                </a:ext>
              </a:extLst>
            </p:cNvPr>
            <p:cNvSpPr>
              <a:spLocks/>
            </p:cNvSpPr>
            <p:nvPr/>
          </p:nvSpPr>
          <p:spPr bwMode="auto">
            <a:xfrm>
              <a:off x="6799559" y="5815392"/>
              <a:ext cx="59780" cy="97823"/>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7" name="Freeform 32">
              <a:extLst>
                <a:ext uri="{FF2B5EF4-FFF2-40B4-BE49-F238E27FC236}">
                  <a16:creationId xmlns:a16="http://schemas.microsoft.com/office/drawing/2014/main" id="{B75EBDFA-76F5-B443-ACA4-7350E74E879E}"/>
                </a:ext>
              </a:extLst>
            </p:cNvPr>
            <p:cNvSpPr>
              <a:spLocks/>
            </p:cNvSpPr>
            <p:nvPr/>
          </p:nvSpPr>
          <p:spPr bwMode="auto">
            <a:xfrm>
              <a:off x="6977541" y="5815392"/>
              <a:ext cx="62498"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8" name="Freeform 33">
              <a:extLst>
                <a:ext uri="{FF2B5EF4-FFF2-40B4-BE49-F238E27FC236}">
                  <a16:creationId xmlns:a16="http://schemas.microsoft.com/office/drawing/2014/main" id="{4D9A1FBD-AD80-194D-9242-8F5643192F52}"/>
                </a:ext>
              </a:extLst>
            </p:cNvPr>
            <p:cNvSpPr>
              <a:spLocks/>
            </p:cNvSpPr>
            <p:nvPr/>
          </p:nvSpPr>
          <p:spPr bwMode="auto">
            <a:xfrm>
              <a:off x="6682715"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09" name="Freeform 34">
              <a:extLst>
                <a:ext uri="{FF2B5EF4-FFF2-40B4-BE49-F238E27FC236}">
                  <a16:creationId xmlns:a16="http://schemas.microsoft.com/office/drawing/2014/main" id="{8E4AD65D-A947-C240-998F-37618C6D5DD8}"/>
                </a:ext>
              </a:extLst>
            </p:cNvPr>
            <p:cNvSpPr>
              <a:spLocks/>
            </p:cNvSpPr>
            <p:nvPr/>
          </p:nvSpPr>
          <p:spPr bwMode="auto">
            <a:xfrm>
              <a:off x="68593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10" name="Freeform 35">
              <a:extLst>
                <a:ext uri="{FF2B5EF4-FFF2-40B4-BE49-F238E27FC236}">
                  <a16:creationId xmlns:a16="http://schemas.microsoft.com/office/drawing/2014/main" id="{4D2CEE8A-AF30-A649-9831-EC2D3DC06EC5}"/>
                </a:ext>
              </a:extLst>
            </p:cNvPr>
            <p:cNvSpPr>
              <a:spLocks/>
            </p:cNvSpPr>
            <p:nvPr/>
          </p:nvSpPr>
          <p:spPr bwMode="auto">
            <a:xfrm>
              <a:off x="6560437" y="5659148"/>
              <a:ext cx="62498" cy="9646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11" name="Freeform 36">
              <a:extLst>
                <a:ext uri="{FF2B5EF4-FFF2-40B4-BE49-F238E27FC236}">
                  <a16:creationId xmlns:a16="http://schemas.microsoft.com/office/drawing/2014/main" id="{178CB077-5289-E043-90D7-AA00C1702478}"/>
                </a:ext>
              </a:extLst>
            </p:cNvPr>
            <p:cNvSpPr>
              <a:spLocks/>
            </p:cNvSpPr>
            <p:nvPr/>
          </p:nvSpPr>
          <p:spPr bwMode="auto">
            <a:xfrm>
              <a:off x="6741137"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12" name="Freeform 37">
              <a:extLst>
                <a:ext uri="{FF2B5EF4-FFF2-40B4-BE49-F238E27FC236}">
                  <a16:creationId xmlns:a16="http://schemas.microsoft.com/office/drawing/2014/main" id="{A995B0FC-F9AF-B34F-9676-139CB11B90CD}"/>
                </a:ext>
              </a:extLst>
            </p:cNvPr>
            <p:cNvSpPr>
              <a:spLocks/>
            </p:cNvSpPr>
            <p:nvPr/>
          </p:nvSpPr>
          <p:spPr bwMode="auto">
            <a:xfrm>
              <a:off x="6919120" y="565914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13" name="Freeform 38">
              <a:extLst>
                <a:ext uri="{FF2B5EF4-FFF2-40B4-BE49-F238E27FC236}">
                  <a16:creationId xmlns:a16="http://schemas.microsoft.com/office/drawing/2014/main" id="{F18A5F55-1538-6D46-B577-4DAB4241F63B}"/>
                </a:ext>
              </a:extLst>
            </p:cNvPr>
            <p:cNvSpPr>
              <a:spLocks/>
            </p:cNvSpPr>
            <p:nvPr/>
          </p:nvSpPr>
          <p:spPr bwMode="auto">
            <a:xfrm>
              <a:off x="7040039" y="565914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grpSp>
        <p:nvGrpSpPr>
          <p:cNvPr id="320" name="Group 319">
            <a:extLst>
              <a:ext uri="{FF2B5EF4-FFF2-40B4-BE49-F238E27FC236}">
                <a16:creationId xmlns:a16="http://schemas.microsoft.com/office/drawing/2014/main" id="{4D84DE8D-9B0D-8E4B-8E2A-BC586C6788FE}"/>
              </a:ext>
            </a:extLst>
          </p:cNvPr>
          <p:cNvGrpSpPr/>
          <p:nvPr/>
        </p:nvGrpSpPr>
        <p:grpSpPr>
          <a:xfrm>
            <a:off x="3852141" y="2157204"/>
            <a:ext cx="1607418" cy="471336"/>
            <a:chOff x="3852141" y="2157204"/>
            <a:chExt cx="1607418" cy="471336"/>
          </a:xfrm>
        </p:grpSpPr>
        <p:sp>
          <p:nvSpPr>
            <p:cNvPr id="321" name="TextBox 320">
              <a:extLst>
                <a:ext uri="{FF2B5EF4-FFF2-40B4-BE49-F238E27FC236}">
                  <a16:creationId xmlns:a16="http://schemas.microsoft.com/office/drawing/2014/main" id="{9B326211-6906-554C-ABEA-4BF515FDB45A}"/>
                </a:ext>
              </a:extLst>
            </p:cNvPr>
            <p:cNvSpPr txBox="1"/>
            <p:nvPr/>
          </p:nvSpPr>
          <p:spPr>
            <a:xfrm>
              <a:off x="4581377" y="2251825"/>
              <a:ext cx="878182" cy="332399"/>
            </a:xfrm>
            <a:prstGeom prst="rect">
              <a:avLst/>
            </a:prstGeom>
            <a:noFill/>
          </p:spPr>
          <p:txBody>
            <a:bodyPr wrap="square" lIns="0" tIns="0" rIns="0" bIns="0" rtlCol="0">
              <a:spAutoFit/>
            </a:body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a:rPr>
                <a:t>Azure </a:t>
              </a:r>
              <a:br>
                <a:rPr kumimoji="0" lang="en-US" sz="1200" b="0" i="0" u="none" strike="noStrike" kern="0" cap="none" spc="0" normalizeH="0" baseline="0" noProof="0" dirty="0">
                  <a:ln>
                    <a:noFill/>
                  </a:ln>
                  <a:solidFill>
                    <a:srgbClr val="000000"/>
                  </a:solidFill>
                  <a:effectLst/>
                  <a:uLnTx/>
                  <a:uFillTx/>
                  <a:latin typeface="Segoe UI Semibold"/>
                </a:rPr>
              </a:br>
              <a:r>
                <a:rPr kumimoji="0" lang="en-US" sz="1200" b="0" i="0" u="none" strike="noStrike" kern="0" cap="none" spc="0" normalizeH="0" baseline="0" noProof="0" dirty="0">
                  <a:ln>
                    <a:noFill/>
                  </a:ln>
                  <a:solidFill>
                    <a:srgbClr val="000000"/>
                  </a:solidFill>
                  <a:effectLst/>
                  <a:uLnTx/>
                  <a:uFillTx/>
                  <a:latin typeface="Segoe UI Semibold"/>
                </a:rPr>
                <a:t>Data Factory</a:t>
              </a:r>
            </a:p>
          </p:txBody>
        </p:sp>
        <p:sp>
          <p:nvSpPr>
            <p:cNvPr id="322" name="Freeform 321">
              <a:extLst>
                <a:ext uri="{FF2B5EF4-FFF2-40B4-BE49-F238E27FC236}">
                  <a16:creationId xmlns:a16="http://schemas.microsoft.com/office/drawing/2014/main" id="{241A1FC8-23FD-5E47-8A61-A12144272B49}"/>
                </a:ext>
              </a:extLst>
            </p:cNvPr>
            <p:cNvSpPr/>
            <p:nvPr/>
          </p:nvSpPr>
          <p:spPr bwMode="auto">
            <a:xfrm>
              <a:off x="3852141" y="2157204"/>
              <a:ext cx="472876" cy="47133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grpSp>
      <p:pic>
        <p:nvPicPr>
          <p:cNvPr id="123" name="Graphic 122">
            <a:extLst>
              <a:ext uri="{FF2B5EF4-FFF2-40B4-BE49-F238E27FC236}">
                <a16:creationId xmlns:a16="http://schemas.microsoft.com/office/drawing/2014/main" id="{B88BDF24-026A-F241-ABA8-9EB037960B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0042" y="2759605"/>
            <a:ext cx="606276" cy="697036"/>
          </a:xfrm>
          <a:prstGeom prst="rect">
            <a:avLst/>
          </a:prstGeom>
        </p:spPr>
      </p:pic>
      <p:sp>
        <p:nvSpPr>
          <p:cNvPr id="103" name="TextBox 102">
            <a:extLst>
              <a:ext uri="{FF2B5EF4-FFF2-40B4-BE49-F238E27FC236}">
                <a16:creationId xmlns:a16="http://schemas.microsoft.com/office/drawing/2014/main" id="{726262D6-8CDA-6345-B6D4-D9CBAA39D515}"/>
              </a:ext>
            </a:extLst>
          </p:cNvPr>
          <p:cNvSpPr txBox="1"/>
          <p:nvPr/>
        </p:nvSpPr>
        <p:spPr>
          <a:xfrm>
            <a:off x="7473688" y="2963050"/>
            <a:ext cx="1152879" cy="332399"/>
          </a:xfrm>
          <a:prstGeom prst="rect">
            <a:avLst/>
          </a:prstGeom>
          <a:noFill/>
        </p:spPr>
        <p:txBody>
          <a:bodyPr wrap="square" lIns="0" tIns="0" rIns="0" bIns="0" rtlCol="0">
            <a:spAutoFit/>
          </a:bodyPr>
          <a:lstStyle/>
          <a:p>
            <a:pPr defTabSz="914367">
              <a:lnSpc>
                <a:spcPct val="90000"/>
              </a:lnSpc>
              <a:defRPr/>
            </a:pPr>
            <a:r>
              <a:rPr lang="en-US" sz="1200" dirty="0">
                <a:latin typeface="Segoe UI Semibold"/>
              </a:rPr>
              <a:t>Azure Synapse Analytics</a:t>
            </a:r>
          </a:p>
        </p:txBody>
      </p:sp>
    </p:spTree>
    <p:extLst>
      <p:ext uri="{BB962C8B-B14F-4D97-AF65-F5344CB8AC3E}">
        <p14:creationId xmlns:p14="http://schemas.microsoft.com/office/powerpoint/2010/main" val="2752092246"/>
      </p:ext>
    </p:extLst>
  </p:cSld>
  <p:clrMapOvr>
    <a:masterClrMapping/>
  </p:clrMapOvr>
  <p:transition spd="slow">
    <p:push/>
  </p:transition>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3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5.xml><?xml version="1.0" encoding="utf-8"?>
<a:theme xmlns:a="http://schemas.openxmlformats.org/drawingml/2006/main" name="4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6.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7.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8.xml><?xml version="1.0" encoding="utf-8"?>
<a:theme xmlns:a="http://schemas.openxmlformats.org/drawingml/2006/main" name="9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5858525f-8556-4a49-8c5b-46c9ac02e9a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892946DCD6EF84A8AD3B83D0B57F8EB" ma:contentTypeVersion="12" ma:contentTypeDescription="Create a new document." ma:contentTypeScope="" ma:versionID="9e6e739970f6919811fde67be3ffd665">
  <xsd:schema xmlns:xsd="http://www.w3.org/2001/XMLSchema" xmlns:xs="http://www.w3.org/2001/XMLSchema" xmlns:p="http://schemas.microsoft.com/office/2006/metadata/properties" xmlns:ns2="5858525f-8556-4a49-8c5b-46c9ac02e9a8" xmlns:ns3="c15da466-223d-4a9a-9a5d-eb2bee72a60a" targetNamespace="http://schemas.microsoft.com/office/2006/metadata/properties" ma:root="true" ma:fieldsID="d088bfc4d479c6534ed3a5a066921169" ns2:_="" ns3:_="">
    <xsd:import namespace="5858525f-8556-4a49-8c5b-46c9ac02e9a8"/>
    <xsd:import namespace="c15da466-223d-4a9a-9a5d-eb2bee72a60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8525f-8556-4a49-8c5b-46c9ac02e9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5da466-223d-4a9a-9a5d-eb2bee72a60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C50C92-C6C4-4B1D-85D8-ECEBF45D1306}">
  <ds:schemaRefs>
    <ds:schemaRef ds:uri="http://schemas.microsoft.com/office/2006/metadata/properties"/>
    <ds:schemaRef ds:uri="http://schemas.microsoft.com/office/infopath/2007/PartnerControls"/>
    <ds:schemaRef ds:uri="5858525f-8556-4a49-8c5b-46c9ac02e9a8"/>
  </ds:schemaRefs>
</ds:datastoreItem>
</file>

<file path=customXml/itemProps2.xml><?xml version="1.0" encoding="utf-8"?>
<ds:datastoreItem xmlns:ds="http://schemas.openxmlformats.org/officeDocument/2006/customXml" ds:itemID="{E4754C41-DDFD-4EE3-914B-CD3C1F7048CC}">
  <ds:schemaRefs>
    <ds:schemaRef ds:uri="http://schemas.microsoft.com/sharepoint/v3/contenttype/forms"/>
  </ds:schemaRefs>
</ds:datastoreItem>
</file>

<file path=customXml/itemProps3.xml><?xml version="1.0" encoding="utf-8"?>
<ds:datastoreItem xmlns:ds="http://schemas.openxmlformats.org/officeDocument/2006/customXml" ds:itemID="{B1D9C701-D0BD-49AA-9814-7E67ED77D3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58525f-8556-4a49-8c5b-46c9ac02e9a8"/>
    <ds:schemaRef ds:uri="c15da466-223d-4a9a-9a5d-eb2bee72a6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7297</TotalTime>
  <Words>10796</Words>
  <Application>Microsoft Office PowerPoint</Application>
  <PresentationFormat>Widescreen</PresentationFormat>
  <Paragraphs>1397</Paragraphs>
  <Slides>89</Slides>
  <Notes>84</Notes>
  <HiddenSlides>4</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89</vt:i4>
      </vt:variant>
    </vt:vector>
  </HeadingPairs>
  <TitlesOfParts>
    <vt:vector size="107" baseType="lpstr">
      <vt:lpstr>Arial</vt:lpstr>
      <vt:lpstr>Calibri</vt:lpstr>
      <vt:lpstr>Calibri Light</vt:lpstr>
      <vt:lpstr>Consolas</vt:lpstr>
      <vt:lpstr>Segoe Pro</vt:lpstr>
      <vt:lpstr>Segoe UI</vt:lpstr>
      <vt:lpstr>Segoe UI Light</vt:lpstr>
      <vt:lpstr>Segoe UI Semibold</vt:lpstr>
      <vt:lpstr>Segoe UI Semilight</vt:lpstr>
      <vt:lpstr>Wingdings</vt:lpstr>
      <vt:lpstr>White Template</vt:lpstr>
      <vt:lpstr>Microsoft 365 PPT Template - 2018</vt:lpstr>
      <vt:lpstr>2_WHITE TEMPLATE</vt:lpstr>
      <vt:lpstr>3_Azure PPT Template - 2018</vt:lpstr>
      <vt:lpstr>4_Azure PPT Template - 2018</vt:lpstr>
      <vt:lpstr>Black Template</vt:lpstr>
      <vt:lpstr>1_White Template</vt:lpstr>
      <vt:lpstr>9_White Template</vt:lpstr>
      <vt:lpstr>Analytics in a day  </vt:lpstr>
      <vt:lpstr>Agenda</vt:lpstr>
      <vt:lpstr>The heart of analytics </vt:lpstr>
      <vt:lpstr>Section 1 Data businesses need data warehouses</vt:lpstr>
      <vt:lpstr>Is the data warehouse still relevant?</vt:lpstr>
      <vt:lpstr>Today, all businesses are data businesses</vt:lpstr>
      <vt:lpstr>All data businesses need to be analytic businesses</vt:lpstr>
      <vt:lpstr>Analytic businesses need to evolve data science</vt:lpstr>
      <vt:lpstr>The cloud data warehouse in the data-driven business</vt:lpstr>
      <vt:lpstr>Data sources for analytics</vt:lpstr>
      <vt:lpstr>Data ingestion</vt:lpstr>
      <vt:lpstr>Data storage &amp; serving</vt:lpstr>
      <vt:lpstr>PowerPoint Presentation</vt:lpstr>
      <vt:lpstr>Section 2 BI and DW come together </vt:lpstr>
      <vt:lpstr>The new economy thrives on data literacy</vt:lpstr>
      <vt:lpstr>Users and IT must come together in the new enterprise</vt:lpstr>
      <vt:lpstr>Governance and self-service enhance decision-making</vt:lpstr>
      <vt:lpstr>The importance of data models</vt:lpstr>
      <vt:lpstr>Enterprise models in the  self-service environment</vt:lpstr>
      <vt:lpstr>BI models in the enterprise environment</vt:lpstr>
      <vt:lpstr>Data science models in the enterprise environment</vt:lpstr>
      <vt:lpstr>Section 3 The cloud for modern data warehouse </vt:lpstr>
      <vt:lpstr>Modern businesses succeed in the cloud</vt:lpstr>
      <vt:lpstr>Cloud security offers a new level of protection</vt:lpstr>
      <vt:lpstr>The modern data warehouse is an economic breakthrough</vt:lpstr>
      <vt:lpstr>The modern data warehouse is the hub for all data models</vt:lpstr>
      <vt:lpstr>Power BI and Azure Synapse Analytics</vt:lpstr>
      <vt:lpstr>Section 4 Data warehouses are still in style</vt:lpstr>
      <vt:lpstr>Azure Synapse Analytics lies at the heart of business and BI </vt:lpstr>
      <vt:lpstr>The data warehouse  still has its mojo  and it’s only getting better</vt:lpstr>
      <vt:lpstr> Azure Synapse Analytics Limitless analytics service with unmatched time to insight</vt:lpstr>
      <vt:lpstr>Introducing Azure Synapse Analytics </vt:lpstr>
      <vt:lpstr>Organizations that fully harness their data outperform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cloud data warehouse in the data-driven business</vt:lpstr>
      <vt:lpstr>Best-in-class price per performance</vt:lpstr>
      <vt:lpstr>Best-in-class price per performance</vt:lpstr>
      <vt:lpstr>Best-in-class price per performance</vt:lpstr>
      <vt:lpstr>Most secure data warehouse in the cloud</vt:lpstr>
      <vt:lpstr>PowerPoint Presentation</vt:lpstr>
      <vt:lpstr>Prioritize your  workloads using  workload management </vt:lpstr>
      <vt:lpstr>What if you want to prioritize the workloads that get access to resources? </vt:lpstr>
      <vt:lpstr>With workload importance,  prioritized workloads  take precedence </vt:lpstr>
      <vt:lpstr>PowerPoint Presentation</vt:lpstr>
      <vt:lpstr>PowerPoint Presentation</vt:lpstr>
      <vt:lpstr>See more by scaling  to petabytes</vt:lpstr>
      <vt:lpstr>See more by scaling  to petabytes</vt:lpstr>
      <vt:lpstr>Build confidence in your data with result set cache</vt:lpstr>
      <vt:lpstr>Empower more users per data warehouse</vt:lpstr>
      <vt:lpstr>Use preferred tools for Azure Synapse Analytics development</vt:lpstr>
      <vt:lpstr>Use preferred tools for Azure Synapse Analytics development</vt:lpstr>
      <vt:lpstr>Data ingestion with  Azure Data Factory Simplify ETL at scale</vt:lpstr>
      <vt:lpstr>Organizations that fully harness their data outperform</vt:lpstr>
      <vt:lpstr>Azure Data Factory</vt:lpstr>
      <vt:lpstr>The data warehouse in the data-driven business</vt:lpstr>
      <vt:lpstr>Integration Runtime (IR)</vt:lpstr>
      <vt:lpstr>No-code data transformation at scale</vt:lpstr>
      <vt:lpstr>PowerPoint Presentation</vt:lpstr>
      <vt:lpstr>PowerPoint Presentation</vt:lpstr>
      <vt:lpstr>Use templates to quickly get started</vt:lpstr>
      <vt:lpstr>Analytics for data-driven apps</vt:lpstr>
      <vt:lpstr>Insights for all with  Power BI + Azure Power up your BI with Azure Data Services</vt:lpstr>
      <vt:lpstr>Organizations that fully harness their data outperform</vt:lpstr>
      <vt:lpstr>BI is more than just reporting &amp; dashboards</vt:lpstr>
      <vt:lpstr>Customers are searching for ways to level-up their data</vt:lpstr>
      <vt:lpstr>Combining BI tools and data warehouses expands  analytics capabilities</vt:lpstr>
      <vt:lpstr>Data silos and incompatible tooling inhibit collaboration</vt:lpstr>
      <vt:lpstr>Unify your organization</vt:lpstr>
      <vt:lpstr>Unify your organization</vt:lpstr>
      <vt:lpstr>Unleash data value with Power BI and Azure Data Services</vt:lpstr>
      <vt:lpstr>Maximize the value of your data</vt:lpstr>
      <vt:lpstr>The data warehouse + Power BI in the data-driven business</vt:lpstr>
      <vt:lpstr>Leverage powerful visualization and reporting </vt:lpstr>
      <vt:lpstr>Deliver petabyte-scale analytics</vt:lpstr>
      <vt:lpstr>Gain deep insights with advanced analytics and AI</vt:lpstr>
      <vt:lpstr>Enterprise BI in Power BI</vt:lpstr>
      <vt:lpstr>  Break</vt:lpstr>
      <vt:lpstr>Lab 1: Modern Data Warehouse Delivering the Modern Data Warehouse with Azure Synapse Analytics, Azure Databricks, and Power BI</vt:lpstr>
      <vt:lpstr>Lab 2: Deep Dive on Azure Synapse Analytics The heart of the modern data warehouse</vt:lpstr>
      <vt:lpstr>Get Started</vt:lpstr>
      <vt:lpstr>PowerPoint Presentation</vt:lpstr>
      <vt:lpstr>The data warehouse in the data-driven business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Analytics in a day   Overview session</dc:title>
  <dc:creator>Nick Dwyer</dc:creator>
  <cp:lastModifiedBy>Kaiser Larsen</cp:lastModifiedBy>
  <cp:revision>159</cp:revision>
  <dcterms:created xsi:type="dcterms:W3CDTF">2019-09-22T06:19:48Z</dcterms:created>
  <dcterms:modified xsi:type="dcterms:W3CDTF">2019-11-22T02:37:03Z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kalarse@microsoft.com</vt:lpwstr>
  </property>
  <property fmtid="{D5CDD505-2E9C-101B-9397-08002B2CF9AE}" pid="5" name="MSIP_Label_f42aa342-8706-4288-bd11-ebb85995028c_SetDate">
    <vt:lpwstr>2019-10-01T01:59:02.6440723Z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976a9886-9900-4b0b-bdbc-5aecfae1d3bf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0x0101002892946DCD6EF84A8AD3B83D0B57F8EB</vt:lpwstr>
  </property>
</Properties>
</file>